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9">
  <p:sldMasterIdLst>
    <p:sldMasterId id="2147483730" r:id="rId1"/>
    <p:sldMasterId id="2147483776" r:id="rId2"/>
    <p:sldMasterId id="2147483792" r:id="rId3"/>
  </p:sldMasterIdLst>
  <p:notesMasterIdLst>
    <p:notesMasterId r:id="rId171"/>
  </p:notesMasterIdLst>
  <p:sldIdLst>
    <p:sldId id="700" r:id="rId4"/>
    <p:sldId id="914" r:id="rId5"/>
    <p:sldId id="915" r:id="rId6"/>
    <p:sldId id="819" r:id="rId7"/>
    <p:sldId id="785" r:id="rId8"/>
    <p:sldId id="701" r:id="rId9"/>
    <p:sldId id="282" r:id="rId10"/>
    <p:sldId id="772" r:id="rId11"/>
    <p:sldId id="685" r:id="rId12"/>
    <p:sldId id="817" r:id="rId13"/>
    <p:sldId id="818" r:id="rId14"/>
    <p:sldId id="775" r:id="rId15"/>
    <p:sldId id="823" r:id="rId16"/>
    <p:sldId id="824" r:id="rId17"/>
    <p:sldId id="825" r:id="rId18"/>
    <p:sldId id="826" r:id="rId19"/>
    <p:sldId id="827" r:id="rId20"/>
    <p:sldId id="828" r:id="rId21"/>
    <p:sldId id="829" r:id="rId22"/>
    <p:sldId id="776" r:id="rId23"/>
    <p:sldId id="736" r:id="rId24"/>
    <p:sldId id="290" r:id="rId25"/>
    <p:sldId id="777" r:id="rId26"/>
    <p:sldId id="830" r:id="rId27"/>
    <p:sldId id="831" r:id="rId28"/>
    <p:sldId id="702" r:id="rId29"/>
    <p:sldId id="739" r:id="rId30"/>
    <p:sldId id="319" r:id="rId31"/>
    <p:sldId id="835" r:id="rId32"/>
    <p:sldId id="781" r:id="rId33"/>
    <p:sldId id="445" r:id="rId34"/>
    <p:sldId id="778" r:id="rId35"/>
    <p:sldId id="779" r:id="rId36"/>
    <p:sldId id="780" r:id="rId37"/>
    <p:sldId id="838" r:id="rId38"/>
    <p:sldId id="740" r:id="rId39"/>
    <p:sldId id="847" r:id="rId40"/>
    <p:sldId id="848" r:id="rId41"/>
    <p:sldId id="849" r:id="rId42"/>
    <p:sldId id="850" r:id="rId43"/>
    <p:sldId id="851" r:id="rId44"/>
    <p:sldId id="852" r:id="rId45"/>
    <p:sldId id="853" r:id="rId46"/>
    <p:sldId id="854" r:id="rId47"/>
    <p:sldId id="855" r:id="rId48"/>
    <p:sldId id="856" r:id="rId49"/>
    <p:sldId id="857" r:id="rId50"/>
    <p:sldId id="858" r:id="rId51"/>
    <p:sldId id="859" r:id="rId52"/>
    <p:sldId id="860" r:id="rId53"/>
    <p:sldId id="861" r:id="rId54"/>
    <p:sldId id="862" r:id="rId55"/>
    <p:sldId id="863" r:id="rId56"/>
    <p:sldId id="864" r:id="rId57"/>
    <p:sldId id="865" r:id="rId58"/>
    <p:sldId id="866" r:id="rId59"/>
    <p:sldId id="867" r:id="rId60"/>
    <p:sldId id="868" r:id="rId61"/>
    <p:sldId id="869" r:id="rId62"/>
    <p:sldId id="870" r:id="rId63"/>
    <p:sldId id="871" r:id="rId64"/>
    <p:sldId id="872" r:id="rId65"/>
    <p:sldId id="873" r:id="rId66"/>
    <p:sldId id="874" r:id="rId67"/>
    <p:sldId id="875" r:id="rId68"/>
    <p:sldId id="876" r:id="rId69"/>
    <p:sldId id="878" r:id="rId70"/>
    <p:sldId id="879" r:id="rId71"/>
    <p:sldId id="880" r:id="rId72"/>
    <p:sldId id="881" r:id="rId73"/>
    <p:sldId id="882" r:id="rId74"/>
    <p:sldId id="883" r:id="rId75"/>
    <p:sldId id="884" r:id="rId76"/>
    <p:sldId id="877" r:id="rId77"/>
    <p:sldId id="885" r:id="rId78"/>
    <p:sldId id="886" r:id="rId79"/>
    <p:sldId id="836" r:id="rId80"/>
    <p:sldId id="837" r:id="rId81"/>
    <p:sldId id="784" r:id="rId82"/>
    <p:sldId id="742" r:id="rId83"/>
    <p:sldId id="786" r:id="rId84"/>
    <p:sldId id="787" r:id="rId85"/>
    <p:sldId id="788" r:id="rId86"/>
    <p:sldId id="789" r:id="rId87"/>
    <p:sldId id="791" r:id="rId88"/>
    <p:sldId id="839" r:id="rId89"/>
    <p:sldId id="790" r:id="rId90"/>
    <p:sldId id="841" r:id="rId91"/>
    <p:sldId id="842" r:id="rId92"/>
    <p:sldId id="843" r:id="rId93"/>
    <p:sldId id="844" r:id="rId94"/>
    <p:sldId id="845" r:id="rId95"/>
    <p:sldId id="846" r:id="rId96"/>
    <p:sldId id="793" r:id="rId97"/>
    <p:sldId id="782" r:id="rId98"/>
    <p:sldId id="652" r:id="rId99"/>
    <p:sldId id="345" r:id="rId100"/>
    <p:sldId id="514" r:id="rId101"/>
    <p:sldId id="641" r:id="rId102"/>
    <p:sldId id="515" r:id="rId103"/>
    <p:sldId id="516" r:id="rId104"/>
    <p:sldId id="794" r:id="rId105"/>
    <p:sldId id="523" r:id="rId106"/>
    <p:sldId id="524" r:id="rId107"/>
    <p:sldId id="346" r:id="rId108"/>
    <p:sldId id="347" r:id="rId109"/>
    <p:sldId id="529" r:id="rId110"/>
    <p:sldId id="531" r:id="rId111"/>
    <p:sldId id="526" r:id="rId112"/>
    <p:sldId id="348" r:id="rId113"/>
    <p:sldId id="887" r:id="rId114"/>
    <p:sldId id="725" r:id="rId115"/>
    <p:sldId id="889" r:id="rId116"/>
    <p:sldId id="528" r:id="rId117"/>
    <p:sldId id="534" r:id="rId118"/>
    <p:sldId id="533" r:id="rId119"/>
    <p:sldId id="888" r:id="rId120"/>
    <p:sldId id="552" r:id="rId121"/>
    <p:sldId id="558" r:id="rId122"/>
    <p:sldId id="568" r:id="rId123"/>
    <p:sldId id="567" r:id="rId124"/>
    <p:sldId id="795" r:id="rId125"/>
    <p:sldId id="728" r:id="rId126"/>
    <p:sldId id="796" r:id="rId127"/>
    <p:sldId id="574" r:id="rId128"/>
    <p:sldId id="658" r:id="rId129"/>
    <p:sldId id="355" r:id="rId130"/>
    <p:sldId id="357" r:id="rId131"/>
    <p:sldId id="356" r:id="rId132"/>
    <p:sldId id="575" r:id="rId133"/>
    <p:sldId id="710" r:id="rId134"/>
    <p:sldId id="797" r:id="rId135"/>
    <p:sldId id="592" r:id="rId136"/>
    <p:sldId id="593" r:id="rId137"/>
    <p:sldId id="594" r:id="rId138"/>
    <p:sldId id="595" r:id="rId139"/>
    <p:sldId id="604" r:id="rId140"/>
    <p:sldId id="605" r:id="rId141"/>
    <p:sldId id="606" r:id="rId142"/>
    <p:sldId id="608" r:id="rId143"/>
    <p:sldId id="814" r:id="rId144"/>
    <p:sldId id="815" r:id="rId145"/>
    <p:sldId id="612" r:id="rId146"/>
    <p:sldId id="731" r:id="rId147"/>
    <p:sldId id="798" r:id="rId148"/>
    <p:sldId id="367" r:id="rId149"/>
    <p:sldId id="799" r:id="rId150"/>
    <p:sldId id="800" r:id="rId151"/>
    <p:sldId id="801" r:id="rId152"/>
    <p:sldId id="633" r:id="rId153"/>
    <p:sldId id="802" r:id="rId154"/>
    <p:sldId id="803" r:id="rId155"/>
    <p:sldId id="804" r:id="rId156"/>
    <p:sldId id="891" r:id="rId157"/>
    <p:sldId id="908" r:id="rId158"/>
    <p:sldId id="806" r:id="rId159"/>
    <p:sldId id="909" r:id="rId160"/>
    <p:sldId id="892" r:id="rId161"/>
    <p:sldId id="916" r:id="rId162"/>
    <p:sldId id="910" r:id="rId163"/>
    <p:sldId id="911" r:id="rId164"/>
    <p:sldId id="912" r:id="rId165"/>
    <p:sldId id="913" r:id="rId166"/>
    <p:sldId id="917" r:id="rId167"/>
    <p:sldId id="918" r:id="rId168"/>
    <p:sldId id="920" r:id="rId169"/>
    <p:sldId id="662" r:id="rId170"/>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285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us Spitzmiller" initials="MSI" lastIdx="4" clrIdx="0"/>
  <p:cmAuthor id="1" name="Sijia Wu" initials="SW" lastIdx="3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CA01C"/>
    <a:srgbClr val="07B524"/>
    <a:srgbClr val="0909F7"/>
    <a:srgbClr val="BFBFBF"/>
    <a:srgbClr val="D9D9D9"/>
    <a:srgbClr val="0192FF"/>
    <a:srgbClr val="7F7F7F"/>
    <a:srgbClr val="F2F2F2"/>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41" autoAdjust="0"/>
    <p:restoredTop sz="88270" autoAdjust="0"/>
  </p:normalViewPr>
  <p:slideViewPr>
    <p:cSldViewPr snapToGrid="0" snapToObjects="1" showGuides="1">
      <p:cViewPr varScale="1">
        <p:scale>
          <a:sx n="80" d="100"/>
          <a:sy n="80" d="100"/>
        </p:scale>
        <p:origin x="1290" y="96"/>
      </p:cViewPr>
      <p:guideLst>
        <p:guide orient="horz"/>
        <p:guide pos="2852"/>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894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notesMaster" Target="notesMasters/notesMaster1.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2" Type="http://schemas.openxmlformats.org/officeDocument/2006/relationships/commentAuthors" Target="commentAuthor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viewProps" Target="viewProp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theme" Target="theme/theme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tableStyles" Target="tableStyles.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3F3D6775-E476-4CFC-9E02-3ACD8B9F3F8D}" type="datetimeFigureOut">
              <a:rPr lang="en-US" smtClean="0"/>
              <a:pPr/>
              <a:t>11/1/2016</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244589A2-0831-4806-8C90-4F79601C45AF}" type="slidenum">
              <a:rPr lang="en-US" smtClean="0"/>
              <a:pPr/>
              <a:t>‹#›</a:t>
            </a:fld>
            <a:endParaRPr lang="en-US" dirty="0"/>
          </a:p>
        </p:txBody>
      </p:sp>
    </p:spTree>
    <p:extLst>
      <p:ext uri="{BB962C8B-B14F-4D97-AF65-F5344CB8AC3E}">
        <p14:creationId xmlns:p14="http://schemas.microsoft.com/office/powerpoint/2010/main" val="26809167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Designer v12 course</a:t>
            </a:r>
            <a:endParaRPr lang="en-GB" baseline="0" dirty="0" smtClean="0"/>
          </a:p>
        </p:txBody>
      </p:sp>
      <p:sp>
        <p:nvSpPr>
          <p:cNvPr id="4" name="Slide Number Placeholder 3"/>
          <p:cNvSpPr>
            <a:spLocks noGrp="1"/>
          </p:cNvSpPr>
          <p:nvPr>
            <p:ph type="sldNum" sz="quarter" idx="10"/>
          </p:nvPr>
        </p:nvSpPr>
        <p:spPr/>
        <p:txBody>
          <a:bodyPr/>
          <a:lstStyle/>
          <a:p>
            <a:fld id="{C22A7B96-761E-4582-B8DA-A076D6075228}" type="slidenum">
              <a:rPr lang="sv-SE" smtClean="0">
                <a:solidFill>
                  <a:prstClr val="black"/>
                </a:solidFill>
              </a:rPr>
              <a:pPr/>
              <a:t>1</a:t>
            </a:fld>
            <a:endParaRPr lang="sv-SE">
              <a:solidFill>
                <a:prstClr val="black"/>
              </a:solidFill>
            </a:endParaRPr>
          </a:p>
        </p:txBody>
      </p:sp>
    </p:spTree>
    <p:extLst>
      <p:ext uri="{BB962C8B-B14F-4D97-AF65-F5344CB8AC3E}">
        <p14:creationId xmlns:p14="http://schemas.microsoft.com/office/powerpoint/2010/main" val="3415867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General</a:t>
            </a:r>
          </a:p>
          <a:p>
            <a:pPr marL="171450" indent="-171450">
              <a:buFontTx/>
              <a:buChar char="-"/>
            </a:pPr>
            <a:r>
              <a:rPr lang="en-GB" dirty="0" smtClean="0"/>
              <a:t>Change language interface</a:t>
            </a:r>
          </a:p>
          <a:p>
            <a:pPr marL="171450" indent="-171450">
              <a:buFontTx/>
              <a:buChar char="-"/>
            </a:pPr>
            <a:r>
              <a:rPr lang="en-GB" dirty="0" smtClean="0"/>
              <a:t>Show “getting Started Wizard” ….</a:t>
            </a:r>
          </a:p>
          <a:p>
            <a:pPr marL="171450" indent="-171450">
              <a:buFontTx/>
              <a:buChar char="-"/>
            </a:pPr>
            <a:endParaRPr lang="en-GB"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Save</a:t>
            </a:r>
          </a:p>
          <a:p>
            <a:pPr marL="171450" indent="-171450">
              <a:buFontTx/>
              <a:buChar char="-"/>
            </a:pPr>
            <a:r>
              <a:rPr lang="en-GB" dirty="0" smtClean="0"/>
              <a:t>Save before</a:t>
            </a:r>
            <a:r>
              <a:rPr lang="en-GB" baseline="0" dirty="0" smtClean="0"/>
              <a:t> reload – every 10 minutes</a:t>
            </a:r>
          </a:p>
          <a:p>
            <a:pPr marL="0" indent="0">
              <a:buFontTx/>
              <a:buNone/>
            </a:pPr>
            <a:endParaRPr lang="en-GB" baseline="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Design</a:t>
            </a:r>
          </a:p>
          <a:p>
            <a:pPr marL="0" indent="0">
              <a:buFontTx/>
              <a:buNone/>
            </a:pPr>
            <a:r>
              <a:rPr lang="en-GB" dirty="0" smtClean="0"/>
              <a:t>- Always show design menu items</a:t>
            </a: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35</a:t>
            </a:fld>
            <a:endParaRPr lang="en-US" dirty="0"/>
          </a:p>
        </p:txBody>
      </p:sp>
    </p:spTree>
    <p:extLst>
      <p:ext uri="{BB962C8B-B14F-4D97-AF65-F5344CB8AC3E}">
        <p14:creationId xmlns:p14="http://schemas.microsoft.com/office/powerpoint/2010/main" val="1003282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36</a:t>
            </a:fld>
            <a:endParaRPr lang="sv-SE"/>
          </a:p>
        </p:txBody>
      </p:sp>
    </p:spTree>
    <p:extLst>
      <p:ext uri="{BB962C8B-B14F-4D97-AF65-F5344CB8AC3E}">
        <p14:creationId xmlns:p14="http://schemas.microsoft.com/office/powerpoint/2010/main" val="3520763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 Photo</a:t>
            </a:r>
            <a:r>
              <a:rPr lang="en-US" baseline="0" smtClean="0"/>
              <a:t> Bernhard Steiner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mtClean="0"/>
              <a:t>Visual perception is the process that enables the brain to interpret visual stimuli. A basic knowledge of how the human mind perceives visual information is important when creating QlikView applications, because our eyes do not register everything that is visible. Our mind only registers what we perceive, which means we only focus on a small part of what we see.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mtClean="0"/>
              <a:t>Only a small amount of the visual stimuli that are perceived by the eyes is processed by the human mind. </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1431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Our</a:t>
            </a:r>
            <a:r>
              <a:rPr lang="en-US" baseline="0" smtClean="0"/>
              <a:t> focus is on the Stanley cup which is centered, larger than the other elements in background without other distracting elements to take away from it.</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9069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 design with unnecessary graphical effects can be easily perceived as tiring when you use the application on a daily basis. One of the main tasks as an application designer is to enable the users to understand the data, and not leave them guessing how the data is presented.</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3949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Ludwig Mies van der Rohe, a famous German designer and Director of Architecture at the Bauhaus design school, became famous for spreading the idea that “Less is More.” It’s the idea that using fewer effects or less decoration makes the design more impactful.</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732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At the most fundamental level, visualization design is about encoding data; that is, determining in what way the data should map onto graphical elements. Evaluating and comparing different encodings, as well as developing new ones are some of the most important topics in visualization research. The figure shows ten common encodings.</a:t>
            </a:r>
          </a:p>
          <a:p>
            <a:endParaRPr lang="sv-SE"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Research has shown that the efficiency of an encoding can be predicted to some extent, which has led to a number of guidelines that you can follow.</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84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t>If we look at the quantitaive</a:t>
            </a:r>
            <a:r>
              <a:rPr lang="sv-SE" baseline="0" smtClean="0"/>
              <a:t> data there is an order of accuracy to how these markers should be used. </a:t>
            </a:r>
          </a:p>
          <a:p>
            <a:endParaRPr lang="sv-SE" baseline="0" smtClean="0"/>
          </a:p>
          <a:p>
            <a:r>
              <a:rPr lang="sv-SE" baseline="0" smtClean="0"/>
              <a:t>Position is most accurate,</a:t>
            </a:r>
          </a:p>
          <a:p>
            <a:endParaRPr lang="sv-SE" baseline="0" smtClean="0"/>
          </a:p>
          <a:p>
            <a:r>
              <a:rPr lang="sv-SE" baseline="0" smtClean="0"/>
              <a:t>Length and angle go together, but lengt is easier</a:t>
            </a:r>
          </a:p>
          <a:p>
            <a:endParaRPr lang="sv-SE" baseline="0" smtClean="0"/>
          </a:p>
          <a:p>
            <a:r>
              <a:rPr lang="sv-SE" baseline="0" smtClean="0"/>
              <a:t>Gap</a:t>
            </a:r>
          </a:p>
          <a:p>
            <a:endParaRPr lang="sv-SE" baseline="0" smtClean="0"/>
          </a:p>
          <a:p>
            <a:r>
              <a:rPr lang="sv-SE" baseline="0" smtClean="0"/>
              <a:t>Area and Volume</a:t>
            </a:r>
            <a:br>
              <a:rPr lang="sv-SE" baseline="0" smtClean="0"/>
            </a:br>
            <a:r>
              <a:rPr lang="sv-SE" baseline="0" smtClean="0"/>
              <a:t/>
            </a:r>
            <a:br>
              <a:rPr lang="sv-SE" baseline="0" smtClean="0"/>
            </a:br>
            <a:r>
              <a:rPr lang="sv-SE" baseline="0" smtClean="0"/>
              <a:t>Large Gap</a:t>
            </a:r>
          </a:p>
          <a:p>
            <a:endParaRPr lang="sv-SE" baseline="0" smtClean="0"/>
          </a:p>
          <a:p>
            <a:r>
              <a:rPr lang="sv-SE" baseline="0" smtClean="0"/>
              <a:t>And now tell me how much bigger is the darker color?</a:t>
            </a:r>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5785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4604B6B-3CAD-46B3-B702-8863396B50F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a:lnSpc>
                <a:spcPct val="80000"/>
              </a:lnSpc>
              <a:buFont typeface="Wingdings" pitchFamily="2" charset="2"/>
              <a:buNone/>
            </a:pPr>
            <a:r>
              <a:rPr lang="en-US" sz="1100" b="1" i="1"/>
              <a:t>Attentive Processing</a:t>
            </a:r>
            <a:r>
              <a:rPr lang="en-US" sz="1100" i="1"/>
              <a:t>:</a:t>
            </a:r>
          </a:p>
          <a:p>
            <a:pPr>
              <a:lnSpc>
                <a:spcPct val="80000"/>
              </a:lnSpc>
            </a:pPr>
            <a:r>
              <a:rPr lang="en-US" sz="1100"/>
              <a:t>Visual tasks that require </a:t>
            </a:r>
            <a:r>
              <a:rPr lang="en-US" sz="1100" b="1" i="1">
                <a:solidFill>
                  <a:srgbClr val="2007DB"/>
                </a:solidFill>
              </a:rPr>
              <a:t>focused attention</a:t>
            </a:r>
            <a:r>
              <a:rPr lang="en-US" sz="1100"/>
              <a:t> to accomplish</a:t>
            </a:r>
          </a:p>
          <a:p>
            <a:pPr>
              <a:lnSpc>
                <a:spcPct val="80000"/>
              </a:lnSpc>
            </a:pPr>
            <a:r>
              <a:rPr lang="en-US" sz="1100" i="1"/>
              <a:t>Example</a:t>
            </a:r>
            <a:r>
              <a:rPr lang="en-US" sz="1100"/>
              <a:t>: Find “3”; 18928571098576209783840129742756498641</a:t>
            </a:r>
          </a:p>
          <a:p>
            <a:pPr>
              <a:lnSpc>
                <a:spcPct val="80000"/>
              </a:lnSpc>
              <a:buFont typeface="Wingdings" pitchFamily="2" charset="2"/>
              <a:buNone/>
            </a:pPr>
            <a:endParaRPr lang="en-US" sz="1100" i="1"/>
          </a:p>
          <a:p>
            <a:pPr>
              <a:lnSpc>
                <a:spcPct val="80000"/>
              </a:lnSpc>
              <a:buFont typeface="Wingdings" pitchFamily="2" charset="2"/>
              <a:buNone/>
            </a:pPr>
            <a:r>
              <a:rPr lang="en-US" sz="1100" b="1" i="1"/>
              <a:t>Pre-attentive Processing:</a:t>
            </a:r>
          </a:p>
          <a:p>
            <a:pPr>
              <a:lnSpc>
                <a:spcPct val="80000"/>
              </a:lnSpc>
            </a:pPr>
            <a:r>
              <a:rPr lang="en-US" sz="1100"/>
              <a:t>Low-level visual tasks that can be accomplished almost instantaneously (&lt;250msec) </a:t>
            </a:r>
            <a:r>
              <a:rPr lang="en-US" sz="1100" b="1" i="1">
                <a:solidFill>
                  <a:srgbClr val="2007DB"/>
                </a:solidFill>
              </a:rPr>
              <a:t>without focused attention</a:t>
            </a:r>
          </a:p>
          <a:p>
            <a:pPr>
              <a:lnSpc>
                <a:spcPct val="80000"/>
              </a:lnSpc>
            </a:pPr>
            <a:r>
              <a:rPr lang="en-US" sz="1100"/>
              <a:t>Objects seem to “pop-out”</a:t>
            </a:r>
          </a:p>
          <a:p>
            <a:pPr eaLnBrk="1" hangingPunct="1"/>
            <a:endParaRPr lang="sv-SE" smtClean="0"/>
          </a:p>
        </p:txBody>
      </p:sp>
    </p:spTree>
    <p:extLst>
      <p:ext uri="{BB962C8B-B14F-4D97-AF65-F5344CB8AC3E}">
        <p14:creationId xmlns:p14="http://schemas.microsoft.com/office/powerpoint/2010/main" val="4175276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t>The first stage</a:t>
            </a:r>
            <a:r>
              <a:rPr lang="en-US" smtClean="0"/>
              <a:t>: </a:t>
            </a:r>
            <a:r>
              <a:rPr lang="en-US" sz="1200" b="0" i="0" u="none" strike="noStrike" kern="1200" baseline="0" smtClean="0">
                <a:solidFill>
                  <a:schemeClr val="tx1"/>
                </a:solidFill>
                <a:latin typeface="+mn-lt"/>
                <a:ea typeface="+mn-ea"/>
                <a:cs typeface="+mn-cs"/>
              </a:rPr>
              <a:t>low-level property extraction, consists of vast numbers of neurons in the eye and the primary visual cortex.</a:t>
            </a:r>
          </a:p>
          <a:p>
            <a:r>
              <a:rPr lang="en-US" sz="1200" b="0" i="0" u="none" strike="noStrike" kern="1200" baseline="0" smtClean="0">
                <a:solidFill>
                  <a:schemeClr val="tx1"/>
                </a:solidFill>
                <a:latin typeface="+mn-lt"/>
                <a:ea typeface="+mn-ea"/>
                <a:cs typeface="+mn-cs"/>
              </a:rPr>
              <a:t>Example: </a:t>
            </a:r>
            <a:r>
              <a:rPr lang="sv-SE" sz="1200" b="0" i="0" u="none" strike="noStrike" kern="1200" baseline="0" smtClean="0">
                <a:solidFill>
                  <a:schemeClr val="tx1"/>
                </a:solidFill>
                <a:latin typeface="+mn-lt"/>
                <a:ea typeface="+mn-ea"/>
                <a:cs typeface="+mn-cs"/>
              </a:rPr>
              <a:t>edges, </a:t>
            </a:r>
            <a:r>
              <a:rPr lang="en-US" sz="1200" b="0" i="0" u="none" strike="noStrike" kern="1200" baseline="0" smtClean="0">
                <a:solidFill>
                  <a:schemeClr val="tx1"/>
                </a:solidFill>
                <a:latin typeface="+mn-lt"/>
                <a:ea typeface="+mn-ea"/>
                <a:cs typeface="+mn-cs"/>
              </a:rPr>
              <a:t>color, texture, and movement patterns.</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F5024B-C281-4899-BE21-772A0DB8724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6827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6</a:t>
            </a:fld>
            <a:endParaRPr lang="sv-SE"/>
          </a:p>
        </p:txBody>
      </p:sp>
    </p:spTree>
    <p:extLst>
      <p:ext uri="{BB962C8B-B14F-4D97-AF65-F5344CB8AC3E}">
        <p14:creationId xmlns:p14="http://schemas.microsoft.com/office/powerpoint/2010/main" val="3000950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Take airport and road signage as an example for a simple and straightforward design. They need to be perceived rapidly and are some of the best examples of great, quiet design. They get you where you need to be without most people even noticing. Only when they are broken do people notice. </a:t>
            </a:r>
          </a:p>
          <a:p>
            <a:r>
              <a:rPr lang="en-US" smtClean="0"/>
              <a:t>(Swedish</a:t>
            </a:r>
            <a:r>
              <a:rPr lang="en-US" baseline="0" smtClean="0"/>
              <a:t> road sign). Icons that are commonly used are better to be used than those that are not commonly used which only add to ambiguity or confusion. Icons are also a good tool for color blind users.</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0580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a:t>One of the most well-known information designers is Edward Tufte, Professor Emeritus, Yale University.</a:t>
            </a:r>
          </a:p>
          <a:p>
            <a:r>
              <a:rPr lang="sv-SE"/>
              <a:t>He has written substantially about truth and visual displays of quantitative information.</a:t>
            </a:r>
          </a:p>
          <a:p>
            <a:r>
              <a:rPr lang="sv-SE"/>
              <a:t>Here are some of his examples of what we can do to make visualizations convey </a:t>
            </a:r>
            <a:r>
              <a:rPr lang="sv-SE" b="1"/>
              <a:t>incorrect</a:t>
            </a:r>
            <a:r>
              <a:rPr lang="sv-SE"/>
              <a:t> information.</a:t>
            </a:r>
          </a:p>
          <a:p>
            <a:r>
              <a:rPr lang="sv-SE"/>
              <a:t>(Explain what these are.)</a:t>
            </a:r>
          </a:p>
          <a:p>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1132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t>Effects without causes</a:t>
            </a:r>
            <a:r>
              <a:rPr lang="sv-SE" baseline="0" smtClean="0"/>
              <a:t> – Even if two variables look like they may be correlated, the correlation is incorrectly shown. No correlation of CO2 levels rising to the rise of crime rate.</a:t>
            </a:r>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2354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t>Cherry-picking – point to only data you would like to show to support a specific conclusion. Incorrect filtering of the data happens in this case.</a:t>
            </a:r>
            <a:endParaRPr lang="en-US"/>
          </a:p>
          <a:p>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2836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a:t>Invalid comparisons – the revenue is not adjusted to account for inflation!</a:t>
            </a:r>
            <a:endParaRPr lang="en-US"/>
          </a:p>
          <a:p>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373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t>Exaggeration- is</a:t>
            </a:r>
            <a:r>
              <a:rPr lang="sv-SE" baseline="0" smtClean="0"/>
              <a:t> to give the impression that the difference or ratios in the data are larger or smaller than they actually are. Exaggeration often occurs when the axis scales are modified or breaking off the y axis with ony certain y values and omitting the 0 level.</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77220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a:t>Here is an example that shows that exaggeration can be helpful in conveying more information!</a:t>
            </a:r>
          </a:p>
          <a:p>
            <a:r>
              <a:rPr lang="sv-SE"/>
              <a:t>(Explain the example.)</a:t>
            </a:r>
            <a:endParaRPr lang="en-US"/>
          </a:p>
          <a:p>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5190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Depending on the purpose of your application, consider the projector-ready resolution or the company’s standard monitor resolution size. If an application is built for mobile devices only, you may consider a different resolution for that. This is important because when 1024x768 may be recommended, if a standard monitor has a much higher resolution, then the content can look very small for the users.</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06205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Size plays a big role in defining the topics which need to be highlighted like the heading of the page, KPI’s, or important charts, and plays an important role in helping the user focus on the most meaningful information.</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381473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mtClean="0"/>
              <a:t>Contrast not only in color hue and intensity, but also in font size and font style (bold, regular) creates a distinction between the important highlights and the secondary details. </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7713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C22A7B96-761E-4582-B8DA-A076D6075228}" type="slidenum">
              <a:rPr lang="sv-SE" smtClean="0"/>
              <a:t>9</a:t>
            </a:fld>
            <a:endParaRPr lang="sv-SE"/>
          </a:p>
        </p:txBody>
      </p:sp>
    </p:spTree>
    <p:extLst>
      <p:ext uri="{BB962C8B-B14F-4D97-AF65-F5344CB8AC3E}">
        <p14:creationId xmlns:p14="http://schemas.microsoft.com/office/powerpoint/2010/main" val="24966902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Choosing the correct font allows the user to review data with little need for interpretation. Fonts can be categorized in many way, but we focus on two main font types: serif and sans-serif. A serif is a small decorative embellishment.</a:t>
            </a:r>
          </a:p>
          <a:p>
            <a:endParaRPr lang="en-US" baseline="0" smtClean="0"/>
          </a:p>
          <a:p>
            <a:r>
              <a:rPr lang="en-US" baseline="0" smtClean="0"/>
              <a:t>Make the distinction  between navigation, data and reference font size.  Navigation font size should be big enough so users can interact with it easily.  </a:t>
            </a:r>
          </a:p>
          <a:p>
            <a:r>
              <a:rPr lang="en-US" baseline="0" smtClean="0"/>
              <a:t>Avoid Calibri if you can unless you are sure that all users have the font on their machines (QlikView Desktop users) or the QVS servers. </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2747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2466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Alignment, like contrast, helps in differentiating between information at different levels and also helps in breaking the content in chunks to enable easy detection. One of the rules of the Gestalt system is that the human mind tends to perceive objects that are placed close to each other as forming groups. It is, therefore, called the rule of proximity. </a:t>
            </a:r>
          </a:p>
          <a:p>
            <a:r>
              <a:rPr lang="en-US" smtClean="0"/>
              <a:t>Having that in mind, you can create chunks of information by simply positioning the objects without the need of any other graphical elements such as borders or frames.</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5614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smtClean="0"/>
              <a:t> The app uses a 12 column</a:t>
            </a:r>
            <a:r>
              <a:rPr lang="en-US" baseline="0" smtClean="0"/>
              <a:t> grid system where objects are aligned into columns</a:t>
            </a:r>
          </a:p>
          <a:p>
            <a:pPr>
              <a:buFont typeface="Arial" pitchFamily="34" charset="0"/>
              <a:buChar char="•"/>
            </a:pPr>
            <a:r>
              <a:rPr lang="en-US" baseline="0" smtClean="0"/>
              <a:t> Green type is used for caption headers</a:t>
            </a:r>
          </a:p>
          <a:p>
            <a:pPr>
              <a:buFont typeface="Arial" pitchFamily="34" charset="0"/>
              <a:buChar char="•"/>
            </a:pPr>
            <a:r>
              <a:rPr lang="en-US" baseline="0" smtClean="0"/>
              <a:t> The basic information is all regular weight while by headers (captions) are bold weight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12559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This is</a:t>
            </a:r>
            <a:r>
              <a:rPr lang="en-US" baseline="0" smtClean="0"/>
              <a:t> a demo designed for Financial Asset Management</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0865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This are</a:t>
            </a:r>
            <a:r>
              <a:rPr lang="en-US" baseline="0" smtClean="0"/>
              <a:t> examples of a visualization and how it is perceived by a colorblind user.</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14972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Approximately </a:t>
            </a:r>
            <a:r>
              <a:rPr lang="en-US" b="1" smtClean="0"/>
              <a:t>7%–10% of all males </a:t>
            </a:r>
            <a:r>
              <a:rPr lang="en-US" smtClean="0"/>
              <a:t>in the world have a red-green color defect. Blue-yellow defects affect roughly 2.5% of all males. For women, the conditions are much less frequent, Approximately 1% of the world's female</a:t>
            </a:r>
          </a:p>
          <a:p>
            <a:r>
              <a:rPr lang="en-US" smtClean="0"/>
              <a:t>population have a color vision deficiency of some sort. The following pictures show a simulation of how a person with a red-green color defect may perceive a collection of apples.</a:t>
            </a:r>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14369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Red-green color blindness can make it difficult to separate highlights from non-highlighted values. The image on the right is a simulation of how the image on the left may be perceived by a person with red-green color </a:t>
            </a:r>
            <a:r>
              <a:rPr lang="sv-SE" sz="1200" b="0" i="0" u="none" strike="noStrike" kern="1200" baseline="0" smtClean="0">
                <a:solidFill>
                  <a:schemeClr val="tx1"/>
                </a:solidFill>
                <a:latin typeface="+mn-lt"/>
                <a:ea typeface="+mn-ea"/>
                <a:cs typeface="+mn-cs"/>
              </a:rPr>
              <a:t>blindness.</a:t>
            </a:r>
            <a:endParaRPr lang="sv-SE"/>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2A7B96-761E-4582-B8DA-A076D6075228}"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8246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9A1BD9-0B67-4DE9-B229-4A7E65B74A8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135171" name="Rectangle 2"/>
          <p:cNvSpPr>
            <a:spLocks noGrp="1" noRot="1" noChangeAspect="1" noChangeArrowheads="1" noTextEdit="1"/>
          </p:cNvSpPr>
          <p:nvPr>
            <p:ph type="sldImg"/>
          </p:nvPr>
        </p:nvSpPr>
        <p:spPr>
          <a:xfrm>
            <a:off x="1181100" y="696913"/>
            <a:ext cx="4648200" cy="3486150"/>
          </a:xfrm>
          <a:ln/>
        </p:spPr>
      </p:sp>
      <p:sp>
        <p:nvSpPr>
          <p:cNvPr id="135172" name="Rectangle 3"/>
          <p:cNvSpPr>
            <a:spLocks noGrp="1" noChangeArrowheads="1"/>
          </p:cNvSpPr>
          <p:nvPr>
            <p:ph type="body" idx="1"/>
          </p:nvPr>
        </p:nvSpPr>
        <p:spPr>
          <a:noFill/>
          <a:ln/>
        </p:spPr>
        <p:txBody>
          <a:bodyPr/>
          <a:lstStyle/>
          <a:p>
            <a:r>
              <a:rPr lang="en-US" smtClean="0"/>
              <a:t>As you can see, we do not perceive hues in a sequential manner, even when they are arranged according to their spectral values as the example on the left is. The best way to encode sequential values using color is to vary color intensity, especially through variations of lightness, from light to dark. This can be done by varying the intensity of a single hue or by varying hue to some degree as well, as shown in the example to the right, as long as you differentiate the colors primarily by intensity as well.</a:t>
            </a:r>
          </a:p>
          <a:p>
            <a:r>
              <a:rPr lang="en-US" smtClean="0"/>
              <a:t>The color scale could be used to encode a single </a:t>
            </a:r>
            <a:r>
              <a:rPr lang="en-US" b="1" smtClean="0"/>
              <a:t>sequential</a:t>
            </a:r>
            <a:r>
              <a:rPr lang="en-US" smtClean="0"/>
              <a:t> series of values, from the lowest value at the bottom to the highest at the top. Notice that the color scale in the middle consists of two distinct hues (blue in the upper half and red in the lower half). The different expressions of each of these hues vary sequentially. The blue increase in intensity as they proceed downwards, and the reds increase in intensity as they proceed upwards. This is an example of a </a:t>
            </a:r>
            <a:r>
              <a:rPr lang="en-US" b="1" smtClean="0"/>
              <a:t>diverging</a:t>
            </a:r>
            <a:r>
              <a:rPr lang="en-US" smtClean="0"/>
              <a:t> scale, which is one that has a breakpoint somewhere in the middle, with one set of values the proceeds upwards and one that proceeds downwards from that breakpoint. A typical example of values that a </a:t>
            </a:r>
            <a:r>
              <a:rPr lang="en-US" b="0" smtClean="0"/>
              <a:t>diverging</a:t>
            </a:r>
            <a:r>
              <a:rPr lang="en-US" smtClean="0"/>
              <a:t> color scale can encode is a set that consists of both positive and negative values, with zero as the breakpoint in the middle. Another example might be values that are above the norm (for example, above average) and those that are below the norm.</a:t>
            </a:r>
            <a:endParaRPr lang="sv-SE" smtClean="0"/>
          </a:p>
        </p:txBody>
      </p:sp>
    </p:spTree>
    <p:extLst>
      <p:ext uri="{BB962C8B-B14F-4D97-AF65-F5344CB8AC3E}">
        <p14:creationId xmlns:p14="http://schemas.microsoft.com/office/powerpoint/2010/main" val="19823053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057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000000"/>
                </a:solidFill>
                <a:effectLst/>
                <a:latin typeface="+mn-lt"/>
                <a:ea typeface="+mn-ea"/>
                <a:cs typeface="+mn-cs"/>
              </a:rPr>
              <a:t>It is part of the Advanced Reporting environment and loaded with the data as part of QuickBooks</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244589A2-0831-4806-8C90-4F79601C45AF}" type="slidenum">
              <a:rPr lang="en-US" smtClean="0"/>
              <a:pPr/>
              <a:t>10</a:t>
            </a:fld>
            <a:endParaRPr lang="en-US" dirty="0"/>
          </a:p>
        </p:txBody>
      </p:sp>
    </p:spTree>
    <p:extLst>
      <p:ext uri="{BB962C8B-B14F-4D97-AF65-F5344CB8AC3E}">
        <p14:creationId xmlns:p14="http://schemas.microsoft.com/office/powerpoint/2010/main" val="39545744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Different colors carry different weights. When you design a document, color saturation is an important consideration. Colors can be considered saturated or desaturated. Saturated colors are the most rich, vibrant, bright versions of a color. Saturated colors like deep red, bright orange, or yellow carry more weight than off white or sky blue.</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59332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Color</a:t>
            </a:r>
            <a:r>
              <a:rPr lang="en-US" baseline="0" smtClean="0"/>
              <a:t> is a very powerful tool to encode data. In our data visualizations, color forms an extremely important component not only for its aesthetic qualities but also for its data encoding quality.  </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63095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Colors </a:t>
            </a:r>
            <a:r>
              <a:rPr lang="en-US" baseline="0" smtClean="0"/>
              <a:t>share a relationship with each other which you can use to show relationship between data, whether it is showing progression by using tints and shades of the same color or using an monotonous scheme like shown in the two charts above or a contrasting color scheme to show differences in data.</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41335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Colors</a:t>
            </a:r>
            <a:r>
              <a:rPr lang="en-US" baseline="0" smtClean="0"/>
              <a:t> have strong personalities, when very strong hues of colors are used together, they all shout for attention. In a QV application, you always need to highlight some parts of the data, using minimal colors for focusing attention can help in creating a strong visual story. </a:t>
            </a:r>
          </a:p>
          <a:p>
            <a:endParaRPr lang="en-US" baseline="0" smtClean="0"/>
          </a:p>
          <a:p>
            <a:r>
              <a:rPr lang="en-US" baseline="0" smtClean="0"/>
              <a:t>Strive for right balance of muted colors, light colors and strong bright colors.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4310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Using soft neutral</a:t>
            </a:r>
            <a:r>
              <a:rPr lang="en-US" baseline="0" smtClean="0"/>
              <a:t> colors to display other information and bright and dark colors to highlight information that needs attention can bring out the important points in the data immediately. </a:t>
            </a:r>
          </a:p>
          <a:p>
            <a:endParaRPr lang="en-US" baseline="0" smtClean="0"/>
          </a:p>
          <a:p>
            <a:r>
              <a:rPr lang="en-US" baseline="0" smtClean="0"/>
              <a:t>Use light colors for non data components so that only the data is the main focus.</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6850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fontScale="92500" lnSpcReduction="10000"/>
          </a:bodyPr>
          <a:lstStyle/>
          <a:p>
            <a:r>
              <a:rPr lang="en-US" sz="1200" b="0" kern="1200" smtClean="0">
                <a:solidFill>
                  <a:schemeClr val="tx1"/>
                </a:solidFill>
                <a:effectLst/>
                <a:latin typeface="+mn-lt"/>
                <a:ea typeface="+mn-ea"/>
                <a:cs typeface="+mn-cs"/>
              </a:rPr>
              <a:t>Let’s look at a practical application of color. The first chart you see here is a fairly typical bar chart showing sales of products. You can easily see which products are the highest selling based on the size of the bar. There’s a lot of color, but what does it mean? Basically nothing – it’s not adding any value to the viz. So let’s look at how we can make this chart better.</a:t>
            </a:r>
          </a:p>
          <a:p>
            <a:endParaRPr lang="en-US" sz="1200" b="1" kern="1200" smtClean="0">
              <a:solidFill>
                <a:schemeClr val="tx1"/>
              </a:solidFill>
              <a:effectLst/>
              <a:latin typeface="+mn-lt"/>
              <a:ea typeface="+mn-ea"/>
              <a:cs typeface="+mn-cs"/>
            </a:endParaRPr>
          </a:p>
          <a:p>
            <a:r>
              <a:rPr lang="en-US" sz="1200" b="0" kern="1200" smtClean="0">
                <a:solidFill>
                  <a:schemeClr val="tx1"/>
                </a:solidFill>
                <a:effectLst/>
                <a:latin typeface="+mn-lt"/>
                <a:ea typeface="+mn-ea"/>
                <a:cs typeface="+mn-cs"/>
              </a:rPr>
              <a:t>First, we could remove the various colors altogether and make everything the same, as the real story we’re trying to tell is about what is selling well and what is not. The color was distracting and didn’t add value, so we’ve removed it. Our second example adds color back in, but in a meaningful way. We’ve used color to categorize the data, and now you can start to see some patterns: the top selling products are in the menswear category, followed by a number of womenswear items. Our next example uses color to highlight the bigger bars – we’ve used dark blue to show the top performing products, and then gradually fade to the lowest performing products, making it easy to spot the top performers. This style is quite popular – you’ve probably seen it used in other visualizations online. Our last example uses a diverging color scheme. In this example, we’ve colored the top performing products in green, the lowest performing products in blue, and everything in between fades together. This approach allows you to highlight both the big numbers and the small numbers – this is the data that is important. Everything else fades into the background. </a:t>
            </a:r>
            <a:endParaRPr lang="en-US" sz="1200" b="1" kern="1200" smtClean="0">
              <a:solidFill>
                <a:schemeClr val="tx1"/>
              </a:solidFill>
              <a:effectLst/>
              <a:latin typeface="+mn-lt"/>
              <a:ea typeface="+mn-ea"/>
              <a:cs typeface="+mn-cs"/>
            </a:endParaRPr>
          </a:p>
          <a:p>
            <a:endParaRPr lang="en-GB" smtClean="0"/>
          </a:p>
          <a:p>
            <a:endParaRPr lang="en-GB" smtClean="0"/>
          </a:p>
          <a:p>
            <a:r>
              <a:rPr lang="en-GB" smtClean="0"/>
              <a:t>Using QlikView we can apply Qualitative, Sequential and Diverging Colour schemes to charts. Here the RGB function is used to define specific colours based upon product categories.</a:t>
            </a:r>
            <a:endParaRPr lang="en-GB" baseline="0" smtClean="0"/>
          </a:p>
          <a:p>
            <a:endParaRPr lang="en-GB" baseline="0" smtClean="0"/>
          </a:p>
          <a:p>
            <a:r>
              <a:rPr lang="en-GB" baseline="0" smtClean="0"/>
              <a:t>Now the ARGB function is used to apply sequential colours to the chart, highlighting the top sales items. The length of the bar is still the primary indicator of the value but the strength of the colour helps to highlight the important items.</a:t>
            </a:r>
          </a:p>
          <a:p>
            <a:endParaRPr lang="en-GB" baseline="0" smtClean="0"/>
          </a:p>
          <a:p>
            <a:r>
              <a:rPr lang="en-GB" baseline="0" smtClean="0"/>
              <a:t>We can also apply diverging colours, using the ColorMix function to define a middle value and the strength of colour to define how far above and below that point we are.</a:t>
            </a:r>
            <a:endParaRPr lang="en-GB"/>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D7E40C2-8DE9-1040-BED9-4CBB31248F8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76916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Discuss</a:t>
            </a:r>
            <a:r>
              <a:rPr lang="en-US" baseline="0" smtClean="0"/>
              <a:t> with the students what can be improved in the application.</a:t>
            </a:r>
          </a:p>
          <a:p>
            <a:pPr marL="171450" indent="-171450">
              <a:buFont typeface="Arial" panose="020B0604020202020204" pitchFamily="34" charset="0"/>
              <a:buChar char="•"/>
            </a:pPr>
            <a:r>
              <a:rPr lang="en-US" baseline="0" smtClean="0"/>
              <a:t>Too heavy use of color in the captions. </a:t>
            </a:r>
          </a:p>
          <a:p>
            <a:pPr marL="171450" indent="-171450">
              <a:buFont typeface="Arial" panose="020B0604020202020204" pitchFamily="34" charset="0"/>
              <a:buChar char="•"/>
            </a:pPr>
            <a:r>
              <a:rPr lang="en-US" baseline="0" smtClean="0"/>
              <a:t>To many objects. Where should I start the analysis? </a:t>
            </a:r>
          </a:p>
          <a:p>
            <a:pPr marL="171450" indent="-171450">
              <a:buFont typeface="Arial" panose="020B0604020202020204" pitchFamily="34" charset="0"/>
              <a:buChar char="•"/>
            </a:pPr>
            <a:r>
              <a:rPr lang="en-US" baseline="0" smtClean="0"/>
              <a:t>No clear hierarchy. What is most important?</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61900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same data after a re-design (Michael</a:t>
            </a:r>
            <a:r>
              <a:rPr lang="en-US" baseline="0" smtClean="0"/>
              <a:t> Anthony in Demo Best Practices)</a:t>
            </a:r>
          </a:p>
          <a:p>
            <a:r>
              <a:rPr lang="en-US" baseline="0" smtClean="0"/>
              <a:t>Iterative Design process: Clear structure, consistent use of color (silent legend)</a:t>
            </a:r>
          </a:p>
          <a:p>
            <a:r>
              <a:rPr lang="en-US" baseline="0" smtClean="0"/>
              <a:t>More white space.</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14933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77</a:t>
            </a:fld>
            <a:endParaRPr lang="sv-SE"/>
          </a:p>
        </p:txBody>
      </p:sp>
    </p:spTree>
    <p:extLst>
      <p:ext uri="{BB962C8B-B14F-4D97-AF65-F5344CB8AC3E}">
        <p14:creationId xmlns:p14="http://schemas.microsoft.com/office/powerpoint/2010/main" val="40122309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80</a:t>
            </a:fld>
            <a:endParaRPr lang="sv-SE"/>
          </a:p>
        </p:txBody>
      </p:sp>
    </p:spTree>
    <p:extLst>
      <p:ext uri="{BB962C8B-B14F-4D97-AF65-F5344CB8AC3E}">
        <p14:creationId xmlns:p14="http://schemas.microsoft.com/office/powerpoint/2010/main" val="935123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21</a:t>
            </a:fld>
            <a:endParaRPr lang="sv-SE"/>
          </a:p>
        </p:txBody>
      </p:sp>
    </p:spTree>
    <p:extLst>
      <p:ext uri="{BB962C8B-B14F-4D97-AF65-F5344CB8AC3E}">
        <p14:creationId xmlns:p14="http://schemas.microsoft.com/office/powerpoint/2010/main" val="3972615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82</a:t>
            </a:fld>
            <a:endParaRPr lang="en-US" dirty="0"/>
          </a:p>
        </p:txBody>
      </p:sp>
    </p:spTree>
    <p:extLst>
      <p:ext uri="{BB962C8B-B14F-4D97-AF65-F5344CB8AC3E}">
        <p14:creationId xmlns:p14="http://schemas.microsoft.com/office/powerpoint/2010/main" val="28368884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95</a:t>
            </a:fld>
            <a:endParaRPr lang="sv-SE"/>
          </a:p>
        </p:txBody>
      </p:sp>
    </p:spTree>
    <p:extLst>
      <p:ext uri="{BB962C8B-B14F-4D97-AF65-F5344CB8AC3E}">
        <p14:creationId xmlns:p14="http://schemas.microsoft.com/office/powerpoint/2010/main" val="28044715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96</a:t>
            </a:fld>
            <a:endParaRPr lang="en-US" dirty="0"/>
          </a:p>
        </p:txBody>
      </p:sp>
    </p:spTree>
    <p:extLst>
      <p:ext uri="{BB962C8B-B14F-4D97-AF65-F5344CB8AC3E}">
        <p14:creationId xmlns:p14="http://schemas.microsoft.com/office/powerpoint/2010/main" val="18331338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a:t>
            </a:r>
          </a:p>
          <a:p>
            <a:r>
              <a:rPr lang="en-US" dirty="0" smtClean="0"/>
              <a:t>Returns the sum of expression over a number of records. </a:t>
            </a:r>
          </a:p>
          <a:p>
            <a:r>
              <a:rPr lang="en-US" dirty="0" smtClean="0"/>
              <a:t>Count()</a:t>
            </a:r>
          </a:p>
          <a:p>
            <a:r>
              <a:rPr lang="en-US" dirty="0" smtClean="0"/>
              <a:t>Returns the count of expression over a number of records. The optional DISTINCT qualifier sets the function to ignore duplicate values. </a:t>
            </a:r>
          </a:p>
          <a:p>
            <a:r>
              <a:rPr lang="en-US" dirty="0" smtClean="0"/>
              <a:t>Avg()</a:t>
            </a:r>
          </a:p>
          <a:p>
            <a:r>
              <a:rPr lang="en-US" dirty="0" smtClean="0"/>
              <a:t>Returns the aggregated average of expression or field over the chart dimension(s). </a:t>
            </a:r>
          </a:p>
          <a:p>
            <a:r>
              <a:rPr lang="en-US" dirty="0" smtClean="0"/>
              <a:t>Max()</a:t>
            </a:r>
          </a:p>
          <a:p>
            <a:r>
              <a:rPr lang="en-US" dirty="0" smtClean="0"/>
              <a:t>Returns the maximum numeric value of expression over a number of records.</a:t>
            </a:r>
          </a:p>
          <a:p>
            <a:r>
              <a:rPr lang="en-US" dirty="0" smtClean="0"/>
              <a:t>Min ()</a:t>
            </a:r>
          </a:p>
          <a:p>
            <a:r>
              <a:rPr lang="en-US" dirty="0" smtClean="0"/>
              <a:t>Returns the minimum numeric value of expression over a number of records.</a:t>
            </a:r>
          </a:p>
        </p:txBody>
      </p:sp>
      <p:sp>
        <p:nvSpPr>
          <p:cNvPr id="4" name="Slide Number Placeholder 3"/>
          <p:cNvSpPr>
            <a:spLocks noGrp="1"/>
          </p:cNvSpPr>
          <p:nvPr>
            <p:ph type="sldNum" sz="quarter" idx="10"/>
          </p:nvPr>
        </p:nvSpPr>
        <p:spPr/>
        <p:txBody>
          <a:bodyPr/>
          <a:lstStyle/>
          <a:p>
            <a:fld id="{244589A2-0831-4806-8C90-4F79601C45AF}" type="slidenum">
              <a:rPr lang="en-US" smtClean="0"/>
              <a:pPr/>
              <a:t>99</a:t>
            </a:fld>
            <a:endParaRPr lang="en-US" dirty="0"/>
          </a:p>
        </p:txBody>
      </p:sp>
    </p:spTree>
    <p:extLst>
      <p:ext uri="{BB962C8B-B14F-4D97-AF65-F5344CB8AC3E}">
        <p14:creationId xmlns:p14="http://schemas.microsoft.com/office/powerpoint/2010/main" val="5884284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101</a:t>
            </a:fld>
            <a:endParaRPr lang="en-US" dirty="0"/>
          </a:p>
        </p:txBody>
      </p:sp>
    </p:spTree>
    <p:extLst>
      <p:ext uri="{BB962C8B-B14F-4D97-AF65-F5344CB8AC3E}">
        <p14:creationId xmlns:p14="http://schemas.microsoft.com/office/powerpoint/2010/main" val="9991900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eaLnBrk="1" hangingPunct="1"/>
            <a:r>
              <a:rPr lang="sv-SE" dirty="0" err="1" smtClean="0"/>
              <a:t>Anscombe’s</a:t>
            </a:r>
            <a:r>
              <a:rPr lang="sv-SE" dirty="0" smtClean="0"/>
              <a:t> </a:t>
            </a:r>
            <a:r>
              <a:rPr lang="sv-SE" dirty="0" err="1" smtClean="0"/>
              <a:t>quartet</a:t>
            </a:r>
            <a:r>
              <a:rPr lang="sv-SE" dirty="0" smtClean="0"/>
              <a:t>. </a:t>
            </a:r>
            <a:r>
              <a:rPr lang="en-US" dirty="0" smtClean="0"/>
              <a:t>The data four sets have the same mean and variance in both x and y dimensions. The correlation and linear regression between x and y are also the same for the four sets. In other words, the most commonly used statistical measures tell us that the four sets have the same features, and are (in the sense of these measures) equivalent. However, if we plot the data in charts it is immediately obvious that the sets are very different indeed: </a:t>
            </a:r>
            <a:endParaRPr lang="sv-SE" dirty="0" smtClean="0"/>
          </a:p>
          <a:p>
            <a:pPr eaLnBrk="1" hangingPunct="1"/>
            <a:endParaRPr lang="en-US" dirty="0" smtClean="0"/>
          </a:p>
        </p:txBody>
      </p:sp>
    </p:spTree>
    <p:extLst>
      <p:ext uri="{BB962C8B-B14F-4D97-AF65-F5344CB8AC3E}">
        <p14:creationId xmlns:p14="http://schemas.microsoft.com/office/powerpoint/2010/main" val="21687217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ln/>
        </p:spPr>
        <p:txBody>
          <a:bodyPr/>
          <a:lstStyle/>
          <a:p>
            <a:pPr eaLnBrk="1" hangingPunct="1"/>
            <a:r>
              <a:rPr lang="sv-SE" dirty="0" smtClean="0"/>
              <a:t>This is </a:t>
            </a:r>
            <a:r>
              <a:rPr lang="sv-SE" dirty="0" err="1" smtClean="0"/>
              <a:t>one</a:t>
            </a:r>
            <a:r>
              <a:rPr lang="sv-SE" dirty="0" smtClean="0"/>
              <a:t> of the </a:t>
            </a:r>
            <a:r>
              <a:rPr lang="sv-SE" dirty="0" err="1" smtClean="0"/>
              <a:t>reasons</a:t>
            </a:r>
            <a:r>
              <a:rPr lang="sv-SE" dirty="0" smtClean="0"/>
              <a:t> </a:t>
            </a:r>
            <a:r>
              <a:rPr lang="sv-SE" dirty="0" err="1" smtClean="0"/>
              <a:t>why</a:t>
            </a:r>
            <a:r>
              <a:rPr lang="sv-SE" dirty="0" smtClean="0"/>
              <a:t> </a:t>
            </a:r>
            <a:r>
              <a:rPr lang="sv-SE" dirty="0" err="1" smtClean="0"/>
              <a:t>visualization</a:t>
            </a:r>
            <a:r>
              <a:rPr lang="sv-SE" dirty="0" smtClean="0"/>
              <a:t> is </a:t>
            </a:r>
            <a:r>
              <a:rPr lang="sv-SE" dirty="0" err="1" smtClean="0"/>
              <a:t>important</a:t>
            </a:r>
            <a:r>
              <a:rPr lang="sv-SE" dirty="0" smtClean="0"/>
              <a:t> – it </a:t>
            </a:r>
            <a:r>
              <a:rPr lang="sv-SE" dirty="0" err="1" smtClean="0"/>
              <a:t>helps</a:t>
            </a:r>
            <a:r>
              <a:rPr lang="sv-SE" dirty="0" smtClean="0"/>
              <a:t> </a:t>
            </a:r>
            <a:r>
              <a:rPr lang="sv-SE" dirty="0" err="1" smtClean="0"/>
              <a:t>us</a:t>
            </a:r>
            <a:r>
              <a:rPr lang="sv-SE" dirty="0" smtClean="0"/>
              <a:t> </a:t>
            </a:r>
            <a:r>
              <a:rPr lang="sv-SE" dirty="0" err="1" smtClean="0"/>
              <a:t>inspect</a:t>
            </a:r>
            <a:r>
              <a:rPr lang="sv-SE" dirty="0" smtClean="0"/>
              <a:t> the data. (This </a:t>
            </a:r>
            <a:r>
              <a:rPr lang="sv-SE" dirty="0" err="1" smtClean="0"/>
              <a:t>does</a:t>
            </a:r>
            <a:r>
              <a:rPr lang="sv-SE" dirty="0" smtClean="0"/>
              <a:t> not </a:t>
            </a:r>
            <a:r>
              <a:rPr lang="sv-SE" dirty="0" err="1" smtClean="0"/>
              <a:t>mean</a:t>
            </a:r>
            <a:r>
              <a:rPr lang="sv-SE" dirty="0" smtClean="0"/>
              <a:t> that </a:t>
            </a:r>
            <a:r>
              <a:rPr lang="sv-SE" dirty="0" err="1" smtClean="0"/>
              <a:t>statistical</a:t>
            </a:r>
            <a:r>
              <a:rPr lang="sv-SE" dirty="0" smtClean="0"/>
              <a:t> </a:t>
            </a:r>
            <a:r>
              <a:rPr lang="sv-SE" dirty="0" err="1" smtClean="0"/>
              <a:t>description</a:t>
            </a:r>
            <a:r>
              <a:rPr lang="sv-SE" dirty="0" smtClean="0"/>
              <a:t> variables are </a:t>
            </a:r>
            <a:r>
              <a:rPr lang="sv-SE" dirty="0" err="1" smtClean="0"/>
              <a:t>unimportant</a:t>
            </a:r>
            <a:r>
              <a:rPr lang="sv-SE" dirty="0" smtClean="0"/>
              <a:t>, </a:t>
            </a:r>
            <a:r>
              <a:rPr lang="sv-SE" dirty="0" err="1" smtClean="0"/>
              <a:t>though</a:t>
            </a:r>
            <a:r>
              <a:rPr lang="sv-SE" dirty="0" smtClean="0"/>
              <a:t>!)</a:t>
            </a:r>
          </a:p>
          <a:p>
            <a:pPr eaLnBrk="1" hangingPunct="1"/>
            <a:endParaRPr lang="sv-SE" dirty="0" smtClean="0"/>
          </a:p>
          <a:p>
            <a:pPr eaLnBrk="1" hangingPunct="1"/>
            <a:endParaRPr lang="en-US" dirty="0" smtClean="0"/>
          </a:p>
        </p:txBody>
      </p:sp>
    </p:spTree>
    <p:extLst>
      <p:ext uri="{BB962C8B-B14F-4D97-AF65-F5344CB8AC3E}">
        <p14:creationId xmlns:p14="http://schemas.microsoft.com/office/powerpoint/2010/main" val="21784688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Certain attributes of objects like size, position, color, and contrast can be perceived by the human mind pre-attentively, and if you make use of those attributes in the correct way you are able to build powerful visualization. But there are also instances when text can be a better form of conveying information than a picture or a visual. For instance, when showing the population of a city, the quantitative number is the most appropriate form of representing the information. There is no common approach of doing things when it comes to data visualization and the representation of information has to be contextual.</a:t>
            </a:r>
          </a:p>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105</a:t>
            </a:fld>
            <a:endParaRPr lang="en-US" dirty="0"/>
          </a:p>
        </p:txBody>
      </p:sp>
    </p:spTree>
    <p:extLst>
      <p:ext uri="{BB962C8B-B14F-4D97-AF65-F5344CB8AC3E}">
        <p14:creationId xmlns:p14="http://schemas.microsoft.com/office/powerpoint/2010/main" val="37118426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Comparisons with different units ($ and Quantity) on the same scale.</a:t>
            </a:r>
            <a:endParaRPr lang="sv-SE" sz="1200" kern="1200" dirty="0" smtClean="0">
              <a:solidFill>
                <a:schemeClr val="tx1"/>
              </a:solidFill>
              <a:effectLst/>
              <a:latin typeface="+mn-lt"/>
              <a:ea typeface="+mn-ea"/>
              <a:cs typeface="+mn-cs"/>
            </a:endParaRP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bar chart with a 3D effect can mislead the user into thinking that there could be a third dimension within the chart when that is certainly not the intent of the graph. It also tends to increase the data ink ratio which is not recommended. Three-dimensional bars within the chart are extremely unintuitive and confusing and should be avoided at all times.</a:t>
            </a:r>
            <a:endParaRPr lang="sv-SE"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106</a:t>
            </a:fld>
            <a:endParaRPr lang="en-US" dirty="0"/>
          </a:p>
        </p:txBody>
      </p:sp>
    </p:spTree>
    <p:extLst>
      <p:ext uri="{BB962C8B-B14F-4D97-AF65-F5344CB8AC3E}">
        <p14:creationId xmlns:p14="http://schemas.microsoft.com/office/powerpoint/2010/main" val="13741151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111</a:t>
            </a:fld>
            <a:endParaRPr lang="en-US" dirty="0"/>
          </a:p>
        </p:txBody>
      </p:sp>
    </p:spTree>
    <p:extLst>
      <p:ext uri="{BB962C8B-B14F-4D97-AF65-F5344CB8AC3E}">
        <p14:creationId xmlns:p14="http://schemas.microsoft.com/office/powerpoint/2010/main" val="1458352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General</a:t>
            </a:r>
          </a:p>
          <a:p>
            <a:pPr marL="171450" indent="-171450">
              <a:buFontTx/>
              <a:buChar char="-"/>
            </a:pPr>
            <a:r>
              <a:rPr lang="en-GB" dirty="0" smtClean="0"/>
              <a:t>Change language interface</a:t>
            </a:r>
          </a:p>
          <a:p>
            <a:pPr marL="171450" indent="-171450">
              <a:buFontTx/>
              <a:buChar char="-"/>
            </a:pPr>
            <a:r>
              <a:rPr lang="en-GB" dirty="0" smtClean="0"/>
              <a:t>Show “getting Started Wizard” ….</a:t>
            </a:r>
          </a:p>
          <a:p>
            <a:pPr marL="171450" indent="-171450">
              <a:buFontTx/>
              <a:buChar char="-"/>
            </a:pPr>
            <a:endParaRPr lang="en-GB"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Save</a:t>
            </a:r>
          </a:p>
          <a:p>
            <a:pPr marL="171450" indent="-171450">
              <a:buFontTx/>
              <a:buChar char="-"/>
            </a:pPr>
            <a:r>
              <a:rPr lang="en-GB" dirty="0" smtClean="0"/>
              <a:t>Save before</a:t>
            </a:r>
            <a:r>
              <a:rPr lang="en-GB" baseline="0" dirty="0" smtClean="0"/>
              <a:t> reload – every 10 minutes</a:t>
            </a:r>
          </a:p>
          <a:p>
            <a:pPr marL="0" indent="0">
              <a:buFontTx/>
              <a:buNone/>
            </a:pPr>
            <a:endParaRPr lang="en-GB" baseline="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sv-SE" dirty="0" smtClean="0"/>
              <a:t>User Preferences &gt; Design</a:t>
            </a:r>
          </a:p>
          <a:p>
            <a:pPr marL="0" indent="0">
              <a:buFontTx/>
              <a:buNone/>
            </a:pPr>
            <a:r>
              <a:rPr lang="en-GB" dirty="0" smtClean="0"/>
              <a:t>- Always show design menu items</a:t>
            </a: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26</a:t>
            </a:fld>
            <a:endParaRPr lang="en-US" dirty="0"/>
          </a:p>
        </p:txBody>
      </p:sp>
    </p:spTree>
    <p:extLst>
      <p:ext uri="{BB962C8B-B14F-4D97-AF65-F5344CB8AC3E}">
        <p14:creationId xmlns:p14="http://schemas.microsoft.com/office/powerpoint/2010/main" val="36086755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112</a:t>
            </a:fld>
            <a:endParaRPr lang="en-US" dirty="0"/>
          </a:p>
        </p:txBody>
      </p:sp>
    </p:spTree>
    <p:extLst>
      <p:ext uri="{BB962C8B-B14F-4D97-AF65-F5344CB8AC3E}">
        <p14:creationId xmlns:p14="http://schemas.microsoft.com/office/powerpoint/2010/main" val="4011210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113</a:t>
            </a:fld>
            <a:endParaRPr lang="en-US" dirty="0"/>
          </a:p>
        </p:txBody>
      </p:sp>
    </p:spTree>
    <p:extLst>
      <p:ext uri="{BB962C8B-B14F-4D97-AF65-F5344CB8AC3E}">
        <p14:creationId xmlns:p14="http://schemas.microsoft.com/office/powerpoint/2010/main" val="40008338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117</a:t>
            </a:fld>
            <a:endParaRPr lang="en-US" dirty="0"/>
          </a:p>
        </p:txBody>
      </p:sp>
    </p:spTree>
    <p:extLst>
      <p:ext uri="{BB962C8B-B14F-4D97-AF65-F5344CB8AC3E}">
        <p14:creationId xmlns:p14="http://schemas.microsoft.com/office/powerpoint/2010/main" val="36634754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123</a:t>
            </a:fld>
            <a:endParaRPr lang="en-US" dirty="0"/>
          </a:p>
        </p:txBody>
      </p:sp>
    </p:spTree>
    <p:extLst>
      <p:ext uri="{BB962C8B-B14F-4D97-AF65-F5344CB8AC3E}">
        <p14:creationId xmlns:p14="http://schemas.microsoft.com/office/powerpoint/2010/main" val="40112109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124</a:t>
            </a:fld>
            <a:endParaRPr lang="sv-SE"/>
          </a:p>
        </p:txBody>
      </p:sp>
    </p:spTree>
    <p:extLst>
      <p:ext uri="{BB962C8B-B14F-4D97-AF65-F5344CB8AC3E}">
        <p14:creationId xmlns:p14="http://schemas.microsoft.com/office/powerpoint/2010/main" val="15371161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125</a:t>
            </a:fld>
            <a:endParaRPr lang="en-US" dirty="0"/>
          </a:p>
        </p:txBody>
      </p:sp>
    </p:spTree>
    <p:extLst>
      <p:ext uri="{BB962C8B-B14F-4D97-AF65-F5344CB8AC3E}">
        <p14:creationId xmlns:p14="http://schemas.microsoft.com/office/powerpoint/2010/main" val="4458174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of a table box as a combination of list boxes. Instead of placing each field in its own object separately, however, the table box combines them. The content of every row is logically connected. The columns may be fetched from different input tables, letting the user create tables from any possible combination of input tables.</a:t>
            </a:r>
          </a:p>
          <a:p>
            <a:r>
              <a:rPr lang="en-US" dirty="0" smtClean="0"/>
              <a:t>So, when you want to present the contents of several list boxes in one table, you need a table box.</a:t>
            </a:r>
          </a:p>
          <a:p>
            <a:r>
              <a:rPr lang="en-US" dirty="0" smtClean="0"/>
              <a:t>A table box is a table with rows and columns. Each column corresponds to a field (just like the column in a list box). The rows correspond to every possible combination of data in these columns.</a:t>
            </a:r>
          </a:p>
          <a:p>
            <a:r>
              <a:rPr lang="en-US" dirty="0" smtClean="0"/>
              <a:t>There are, of course, numerous settings for the layout, sort order, and so on of table boxes. They are found under Properties in the Object menu of the table box.</a:t>
            </a:r>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126</a:t>
            </a:fld>
            <a:endParaRPr lang="en-US" dirty="0"/>
          </a:p>
        </p:txBody>
      </p:sp>
    </p:spTree>
    <p:extLst>
      <p:ext uri="{BB962C8B-B14F-4D97-AF65-F5344CB8AC3E}">
        <p14:creationId xmlns:p14="http://schemas.microsoft.com/office/powerpoint/2010/main" val="6942281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131</a:t>
            </a:fld>
            <a:endParaRPr lang="en-US" dirty="0"/>
          </a:p>
        </p:txBody>
      </p:sp>
    </p:spTree>
    <p:extLst>
      <p:ext uri="{BB962C8B-B14F-4D97-AF65-F5344CB8AC3E}">
        <p14:creationId xmlns:p14="http://schemas.microsoft.com/office/powerpoint/2010/main" val="9191237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132</a:t>
            </a:fld>
            <a:endParaRPr lang="sv-SE"/>
          </a:p>
        </p:txBody>
      </p:sp>
    </p:spTree>
    <p:extLst>
      <p:ext uri="{BB962C8B-B14F-4D97-AF65-F5344CB8AC3E}">
        <p14:creationId xmlns:p14="http://schemas.microsoft.com/office/powerpoint/2010/main" val="1588680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144</a:t>
            </a:fld>
            <a:endParaRPr lang="en-US" dirty="0"/>
          </a:p>
        </p:txBody>
      </p:sp>
    </p:spTree>
    <p:extLst>
      <p:ext uri="{BB962C8B-B14F-4D97-AF65-F5344CB8AC3E}">
        <p14:creationId xmlns:p14="http://schemas.microsoft.com/office/powerpoint/2010/main" val="2378758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27</a:t>
            </a:fld>
            <a:endParaRPr lang="sv-SE"/>
          </a:p>
        </p:txBody>
      </p:sp>
    </p:spTree>
    <p:extLst>
      <p:ext uri="{BB962C8B-B14F-4D97-AF65-F5344CB8AC3E}">
        <p14:creationId xmlns:p14="http://schemas.microsoft.com/office/powerpoint/2010/main" val="2620786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145</a:t>
            </a:fld>
            <a:endParaRPr lang="sv-SE"/>
          </a:p>
        </p:txBody>
      </p:sp>
    </p:spTree>
    <p:extLst>
      <p:ext uri="{BB962C8B-B14F-4D97-AF65-F5344CB8AC3E}">
        <p14:creationId xmlns:p14="http://schemas.microsoft.com/office/powerpoint/2010/main" val="17686824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149</a:t>
            </a:fld>
            <a:endParaRPr lang="sv-SE"/>
          </a:p>
        </p:txBody>
      </p:sp>
    </p:spTree>
    <p:extLst>
      <p:ext uri="{BB962C8B-B14F-4D97-AF65-F5344CB8AC3E}">
        <p14:creationId xmlns:p14="http://schemas.microsoft.com/office/powerpoint/2010/main" val="14980918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Set analysis makes it possible to modify any aggregation function with an arbitrary selection set. </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4589A2-0831-4806-8C90-4F79601C45AF}" type="slidenum">
              <a:rPr lang="en-US" smtClean="0"/>
              <a:pPr/>
              <a:t>151</a:t>
            </a:fld>
            <a:endParaRPr lang="en-US" dirty="0"/>
          </a:p>
        </p:txBody>
      </p:sp>
    </p:spTree>
    <p:extLst>
      <p:ext uri="{BB962C8B-B14F-4D97-AF65-F5344CB8AC3E}">
        <p14:creationId xmlns:p14="http://schemas.microsoft.com/office/powerpoint/2010/main" val="23737598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main components of a set are identifiers, operators and modifiers. Although the syntax may look overwhelming at first glance, if you break it down and understand the different parts it is quite straight forward. In</a:t>
            </a:r>
            <a:r>
              <a:rPr lang="en-US" sz="1200" kern="1200" baseline="0" dirty="0" smtClean="0">
                <a:solidFill>
                  <a:schemeClr val="tx1"/>
                </a:solidFill>
                <a:effectLst/>
                <a:latin typeface="+mn-lt"/>
                <a:ea typeface="+mn-ea"/>
                <a:cs typeface="+mn-cs"/>
              </a:rPr>
              <a:t> this class we take a closer look at Set identifiers and Set modifiers. You learn how to work with Set operators in the Developer and Advanced Topics class.</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4589A2-0831-4806-8C90-4F79601C45AF}" type="slidenum">
              <a:rPr lang="en-US" smtClean="0"/>
              <a:pPr/>
              <a:t>152</a:t>
            </a:fld>
            <a:endParaRPr lang="en-US" dirty="0"/>
          </a:p>
        </p:txBody>
      </p:sp>
    </p:spTree>
    <p:extLst>
      <p:ext uri="{BB962C8B-B14F-4D97-AF65-F5344CB8AC3E}">
        <p14:creationId xmlns:p14="http://schemas.microsoft.com/office/powerpoint/2010/main" val="278529250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is a</a:t>
            </a:r>
            <a:r>
              <a:rPr lang="en-US" sz="1200" kern="1200" baseline="0" dirty="0" smtClean="0">
                <a:solidFill>
                  <a:schemeClr val="tx1"/>
                </a:solidFill>
                <a:effectLst/>
                <a:latin typeface="+mn-lt"/>
                <a:ea typeface="+mn-ea"/>
                <a:cs typeface="+mn-cs"/>
              </a:rPr>
              <a:t> simple expression without the use of Set. It aggregates the Sales on your current selection. </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4589A2-0831-4806-8C90-4F79601C45AF}" type="slidenum">
              <a:rPr lang="en-US" smtClean="0"/>
              <a:pPr/>
              <a:t>153</a:t>
            </a:fld>
            <a:endParaRPr lang="en-US" dirty="0"/>
          </a:p>
        </p:txBody>
      </p:sp>
    </p:spTree>
    <p:extLst>
      <p:ext uri="{BB962C8B-B14F-4D97-AF65-F5344CB8AC3E}">
        <p14:creationId xmlns:p14="http://schemas.microsoft.com/office/powerpoint/2010/main" val="39700293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22A7B96-761E-4582-B8DA-A076D6075228}" type="slidenum">
              <a:rPr lang="sv-SE" smtClean="0"/>
              <a:t>154</a:t>
            </a:fld>
            <a:endParaRPr lang="sv-SE"/>
          </a:p>
        </p:txBody>
      </p:sp>
    </p:spTree>
    <p:extLst>
      <p:ext uri="{BB962C8B-B14F-4D97-AF65-F5344CB8AC3E}">
        <p14:creationId xmlns:p14="http://schemas.microsoft.com/office/powerpoint/2010/main" val="27616383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ym typeface="Wingdings" pitchFamily="2" charset="2"/>
              </a:rPr>
              <a:t>A set can be modified by additional or changed selections,</a:t>
            </a:r>
            <a:r>
              <a:rPr lang="en-US" sz="1200" baseline="0" dirty="0" smtClean="0">
                <a:sym typeface="Wingdings" pitchFamily="2" charset="2"/>
              </a:rPr>
              <a:t> </a:t>
            </a:r>
            <a:r>
              <a:rPr lang="en-US" sz="1200" dirty="0" smtClean="0">
                <a:sym typeface="Wingdings" pitchFamily="2" charset="2"/>
              </a:rPr>
              <a:t>Such a modification can be written in the set expression,</a:t>
            </a:r>
            <a:r>
              <a:rPr lang="en-US" sz="1200" baseline="0" dirty="0" smtClean="0">
                <a:sym typeface="Wingdings" pitchFamily="2" charset="2"/>
              </a:rPr>
              <a:t> </a:t>
            </a:r>
            <a:r>
              <a:rPr lang="en-US" sz="1200" dirty="0" smtClean="0">
                <a:sym typeface="Wingdings" pitchFamily="2" charset="2"/>
              </a:rPr>
              <a:t>The modifier consists of one or several field names, each followed by selection(s) that can be made in the field, Modifiers begin and end with angle brackets,</a:t>
            </a:r>
          </a:p>
          <a:p>
            <a:endParaRPr lang="en-US" dirty="0" smtClean="0">
              <a:latin typeface="Times New Roman" pitchFamily="18" charset="0"/>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22A7B96-761E-4582-B8DA-A076D6075228}" type="slidenum">
              <a:rPr lang="sv-SE" smtClean="0">
                <a:solidFill>
                  <a:prstClr val="black"/>
                </a:solidFill>
              </a:rPr>
              <a:pPr/>
              <a:t>155</a:t>
            </a:fld>
            <a:endParaRPr lang="sv-SE">
              <a:solidFill>
                <a:prstClr val="black"/>
              </a:solidFill>
            </a:endParaRPr>
          </a:p>
        </p:txBody>
      </p:sp>
    </p:spTree>
    <p:extLst>
      <p:ext uri="{BB962C8B-B14F-4D97-AF65-F5344CB8AC3E}">
        <p14:creationId xmlns:p14="http://schemas.microsoft.com/office/powerpoint/2010/main" val="27298555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main components of a set are Identifiers, Operators, and Modifiers. Although the syntax may look overwhelming at first glance, if you break it down and understand the different </a:t>
            </a:r>
            <a:r>
              <a:rPr lang="en-US" sz="1200" kern="1200" dirty="0" smtClean="0">
                <a:solidFill>
                  <a:schemeClr val="tx1"/>
                </a:solidFill>
                <a:latin typeface="+mn-lt"/>
                <a:ea typeface="+mn-ea"/>
                <a:cs typeface="+mn-cs"/>
              </a:rPr>
              <a:t>parts, it is quite straightforward.</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4589A2-0831-4806-8C90-4F79601C45AF}" type="slidenum">
              <a:rPr lang="en-US" smtClean="0"/>
              <a:pPr/>
              <a:t>156</a:t>
            </a:fld>
            <a:endParaRPr lang="en-US" dirty="0"/>
          </a:p>
        </p:txBody>
      </p:sp>
    </p:spTree>
    <p:extLst>
      <p:ext uri="{BB962C8B-B14F-4D97-AF65-F5344CB8AC3E}">
        <p14:creationId xmlns:p14="http://schemas.microsoft.com/office/powerpoint/2010/main" val="1008509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22A7B96-761E-4582-B8DA-A076D6075228}" type="slidenum">
              <a:rPr lang="sv-SE" smtClean="0">
                <a:solidFill>
                  <a:prstClr val="black"/>
                </a:solidFill>
              </a:rPr>
              <a:pPr/>
              <a:t>157</a:t>
            </a:fld>
            <a:endParaRPr lang="sv-SE">
              <a:solidFill>
                <a:prstClr val="black"/>
              </a:solidFill>
            </a:endParaRPr>
          </a:p>
        </p:txBody>
      </p:sp>
    </p:spTree>
    <p:extLst>
      <p:ext uri="{BB962C8B-B14F-4D97-AF65-F5344CB8AC3E}">
        <p14:creationId xmlns:p14="http://schemas.microsoft.com/office/powerpoint/2010/main" val="16553358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sym typeface="Wingdings" pitchFamily="2" charset="2"/>
              </a:rPr>
              <a:t>Several operators are used in set expressions. All set operators use sets as operands,</a:t>
            </a:r>
          </a:p>
          <a:p>
            <a:pPr rtl="0" eaLnBrk="1" fontAlgn="t" latinLnBrk="0" hangingPunct="1"/>
            <a:r>
              <a:rPr lang="en-US" sz="1200" b="0" i="0" u="none" strike="noStrike" kern="1200" dirty="0" smtClean="0">
                <a:solidFill>
                  <a:schemeClr val="tx1"/>
                </a:solidFill>
                <a:latin typeface="+mn-lt"/>
                <a:ea typeface="+mn-ea"/>
                <a:cs typeface="+mn-cs"/>
              </a:rPr>
              <a:t>The plus</a:t>
            </a:r>
            <a:r>
              <a:rPr lang="en-US" sz="1200" b="0" i="0" u="none" strike="noStrike" kern="1200" baseline="0" dirty="0" smtClean="0">
                <a:solidFill>
                  <a:schemeClr val="tx1"/>
                </a:solidFill>
                <a:latin typeface="+mn-lt"/>
                <a:ea typeface="+mn-ea"/>
                <a:cs typeface="+mn-cs"/>
              </a:rPr>
              <a:t> sign is </a:t>
            </a:r>
            <a:r>
              <a:rPr lang="en-US" sz="1200" b="0" i="0" u="none" strike="noStrike" kern="1200" dirty="0" smtClean="0">
                <a:solidFill>
                  <a:schemeClr val="tx1"/>
                </a:solidFill>
                <a:latin typeface="+mn-lt"/>
                <a:ea typeface="+mn-ea"/>
                <a:cs typeface="+mn-cs"/>
              </a:rPr>
              <a:t>Union, Union Returns the set of all records that belong to the un </a:t>
            </a:r>
            <a:r>
              <a:rPr lang="en-US" sz="1200" b="0" i="0" u="none" strike="noStrike" kern="1200" dirty="0" err="1" smtClean="0">
                <a:solidFill>
                  <a:schemeClr val="tx1"/>
                </a:solidFill>
                <a:latin typeface="+mn-lt"/>
                <a:ea typeface="+mn-ea"/>
                <a:cs typeface="+mn-cs"/>
              </a:rPr>
              <a:t>uioned</a:t>
            </a:r>
            <a:r>
              <a:rPr lang="en-US" sz="1200" b="0" i="0" u="none" strike="noStrike" kern="1200" dirty="0" smtClean="0">
                <a:solidFill>
                  <a:schemeClr val="tx1"/>
                </a:solidFill>
                <a:latin typeface="+mn-lt"/>
                <a:ea typeface="+mn-ea"/>
                <a:cs typeface="+mn-cs"/>
              </a:rPr>
              <a:t> sets,</a:t>
            </a:r>
          </a:p>
          <a:p>
            <a:pPr rtl="0" eaLnBrk="1" fontAlgn="t" latinLnBrk="0" hangingPunct="1"/>
            <a:r>
              <a:rPr lang="en-US" sz="1200" b="0" i="0" u="none" strike="noStrike" kern="1200" dirty="0" smtClean="0">
                <a:solidFill>
                  <a:schemeClr val="tx1"/>
                </a:solidFill>
                <a:latin typeface="+mn-lt"/>
                <a:ea typeface="+mn-ea"/>
                <a:cs typeface="+mn-cs"/>
              </a:rPr>
              <a:t>The minus sign is Exclusion, Exclusion Returns records that belong to the first but not the other of the two set identifiers,</a:t>
            </a:r>
          </a:p>
          <a:p>
            <a:pPr rtl="0" eaLnBrk="1" fontAlgn="t" latinLnBrk="0" hangingPunct="1"/>
            <a:r>
              <a:rPr lang="en-US" sz="1200" b="0" i="0" u="none" strike="noStrike" kern="1200" dirty="0" smtClean="0">
                <a:solidFill>
                  <a:schemeClr val="tx1"/>
                </a:solidFill>
                <a:latin typeface="+mn-lt"/>
                <a:ea typeface="+mn-ea"/>
                <a:cs typeface="+mn-cs"/>
              </a:rPr>
              <a:t>* Is the Intersection,</a:t>
            </a:r>
            <a:r>
              <a:rPr lang="en-US" sz="1200" b="0" i="0" u="none" strike="noStrike" kern="1200" baseline="0" dirty="0" smtClean="0">
                <a:solidFill>
                  <a:schemeClr val="tx1"/>
                </a:solidFill>
                <a:latin typeface="+mn-lt"/>
                <a:ea typeface="+mn-ea"/>
                <a:cs typeface="+mn-cs"/>
              </a:rPr>
              <a:t> the * </a:t>
            </a:r>
            <a:r>
              <a:rPr lang="en-US" sz="1200" b="0" i="0" u="none" strike="noStrike" kern="1200" dirty="0" smtClean="0">
                <a:solidFill>
                  <a:schemeClr val="tx1"/>
                </a:solidFill>
                <a:latin typeface="+mn-lt"/>
                <a:ea typeface="+mn-ea"/>
                <a:cs typeface="+mn-cs"/>
              </a:rPr>
              <a:t>Returns records that belong to both of the set</a:t>
            </a:r>
            <a:r>
              <a:rPr lang="en-US" sz="1200" b="0" i="0" u="none" strike="noStrike" kern="1200" baseline="0" dirty="0" smtClean="0">
                <a:solidFill>
                  <a:schemeClr val="tx1"/>
                </a:solidFill>
                <a:latin typeface="+mn-lt"/>
                <a:ea typeface="+mn-ea"/>
                <a:cs typeface="+mn-cs"/>
              </a:rPr>
              <a:t> </a:t>
            </a:r>
            <a:r>
              <a:rPr lang="en-US" sz="1200" b="0" i="0" u="none" strike="noStrike" kern="1200" dirty="0" smtClean="0">
                <a:solidFill>
                  <a:schemeClr val="tx1"/>
                </a:solidFill>
                <a:latin typeface="+mn-lt"/>
                <a:ea typeface="+mn-ea"/>
                <a:cs typeface="+mn-cs"/>
              </a:rPr>
              <a:t>identifiers,</a:t>
            </a:r>
          </a:p>
          <a:p>
            <a:pPr rtl="0" eaLnBrk="1" fontAlgn="t" latinLnBrk="0" hangingPunct="1"/>
            <a:r>
              <a:rPr lang="en-US" sz="1200" b="0" i="0" u="none" strike="noStrike" kern="1200" dirty="0" smtClean="0">
                <a:solidFill>
                  <a:schemeClr val="tx1"/>
                </a:solidFill>
                <a:latin typeface="+mn-lt"/>
                <a:ea typeface="+mn-ea"/>
                <a:cs typeface="+mn-cs"/>
              </a:rPr>
              <a:t>The /</a:t>
            </a:r>
            <a:r>
              <a:rPr lang="en-US" sz="1200" b="0" i="0" u="none" strike="noStrike" kern="1200" baseline="0" dirty="0" smtClean="0">
                <a:solidFill>
                  <a:schemeClr val="tx1"/>
                </a:solidFill>
                <a:latin typeface="+mn-lt"/>
                <a:ea typeface="+mn-ea"/>
                <a:cs typeface="+mn-cs"/>
              </a:rPr>
              <a:t> is the </a:t>
            </a:r>
            <a:r>
              <a:rPr lang="en-US" sz="1200" b="0" i="0" u="none" strike="noStrike" kern="1200" dirty="0" smtClean="0">
                <a:solidFill>
                  <a:schemeClr val="tx1"/>
                </a:solidFill>
                <a:latin typeface="+mn-lt"/>
                <a:ea typeface="+mn-ea"/>
                <a:cs typeface="+mn-cs"/>
              </a:rPr>
              <a:t>Symmetric Difference, symmetric difference returns a set that belongs to either, but not both of the set identifiers. </a:t>
            </a:r>
          </a:p>
          <a:p>
            <a:endParaRPr lang="en-US" dirty="0" smtClean="0">
              <a:latin typeface="Times New Roman" pitchFamily="18" charset="0"/>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22A7B96-761E-4582-B8DA-A076D6075228}" type="slidenum">
              <a:rPr lang="sv-SE" smtClean="0"/>
              <a:t>158</a:t>
            </a:fld>
            <a:endParaRPr lang="sv-SE"/>
          </a:p>
        </p:txBody>
      </p:sp>
    </p:spTree>
    <p:extLst>
      <p:ext uri="{BB962C8B-B14F-4D97-AF65-F5344CB8AC3E}">
        <p14:creationId xmlns:p14="http://schemas.microsoft.com/office/powerpoint/2010/main" val="3744491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30</a:t>
            </a:fld>
            <a:endParaRPr lang="en-US" dirty="0"/>
          </a:p>
        </p:txBody>
      </p:sp>
    </p:spTree>
    <p:extLst>
      <p:ext uri="{BB962C8B-B14F-4D97-AF65-F5344CB8AC3E}">
        <p14:creationId xmlns:p14="http://schemas.microsoft.com/office/powerpoint/2010/main" val="5122840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07958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b="1" kern="1200" baseline="0" dirty="0" smtClean="0">
                <a:solidFill>
                  <a:schemeClr val="tx1"/>
                </a:solidFill>
                <a:latin typeface="+mn-lt"/>
                <a:ea typeface="+mn-ea"/>
                <a:cs typeface="+mn-cs"/>
              </a:rPr>
              <a:t>Perform comparative analysis using alternate states</a:t>
            </a:r>
          </a:p>
          <a:p>
            <a:pPr lvl="1">
              <a:buFont typeface="Arial" pitchFamily="34" charset="0"/>
              <a:buChar char="•"/>
            </a:pPr>
            <a:r>
              <a:rPr lang="en-US" sz="1000" kern="1200" baseline="0" dirty="0" smtClean="0">
                <a:solidFill>
                  <a:schemeClr val="tx1"/>
                </a:solidFill>
                <a:latin typeface="+mn-lt"/>
                <a:ea typeface="+mn-ea"/>
                <a:cs typeface="+mn-cs"/>
              </a:rPr>
              <a:t>Business users can quickly gain new kinds of insight when analyzing information in QlikView, with new comparative analysis options. </a:t>
            </a:r>
          </a:p>
          <a:p>
            <a:pPr lvl="1">
              <a:buFont typeface="Arial" pitchFamily="34" charset="0"/>
              <a:buChar char="•"/>
            </a:pPr>
            <a:r>
              <a:rPr lang="en-US" sz="1000" kern="1200" baseline="0" dirty="0" smtClean="0">
                <a:solidFill>
                  <a:schemeClr val="tx1"/>
                </a:solidFill>
                <a:latin typeface="+mn-lt"/>
                <a:ea typeface="+mn-ea"/>
                <a:cs typeface="+mn-cs"/>
              </a:rPr>
              <a:t>Developers can now create multiple selection states in a QlikView app; they can create graphs, tables, or sheets that are based on different selection sets. </a:t>
            </a:r>
          </a:p>
          <a:p>
            <a:pPr lvl="1">
              <a:buFont typeface="Arial" pitchFamily="34" charset="0"/>
              <a:buChar char="•"/>
            </a:pPr>
            <a:r>
              <a:rPr lang="en-US" sz="1000" kern="1200" baseline="0" dirty="0" smtClean="0">
                <a:solidFill>
                  <a:schemeClr val="tx1"/>
                </a:solidFill>
                <a:latin typeface="+mn-lt"/>
                <a:ea typeface="+mn-ea"/>
                <a:cs typeface="+mn-cs"/>
              </a:rPr>
              <a:t>Business users can then compare multiple selections of data inside one document, one chart, or one object, to spot trends, outliers, or differences. </a:t>
            </a:r>
          </a:p>
          <a:p>
            <a:pPr lvl="1">
              <a:buFont typeface="Arial" pitchFamily="34" charset="0"/>
              <a:buChar char="•"/>
            </a:pPr>
            <a:r>
              <a:rPr lang="en-US" sz="1000" kern="1200" baseline="0" dirty="0" smtClean="0">
                <a:solidFill>
                  <a:schemeClr val="tx1"/>
                </a:solidFill>
                <a:latin typeface="+mn-lt"/>
                <a:ea typeface="+mn-ea"/>
                <a:cs typeface="+mn-cs"/>
              </a:rPr>
              <a:t>This makes it easier for business users to gain new insights into patterns of use, opportunities and threats, and relative performance.</a:t>
            </a:r>
            <a:endParaRPr lang="en-US" sz="1000" dirty="0" smtClean="0"/>
          </a:p>
          <a:p>
            <a:endParaRPr lang="en-US" sz="1000" kern="1200" dirty="0" smtClean="0">
              <a:solidFill>
                <a:schemeClr val="tx1"/>
              </a:solidFill>
              <a:latin typeface="+mn-lt"/>
              <a:ea typeface="+mn-ea"/>
              <a:cs typeface="+mn-cs"/>
            </a:endParaRPr>
          </a:p>
          <a:p>
            <a:r>
              <a:rPr lang="en-US" sz="1000" dirty="0" smtClean="0"/>
              <a:t>An example</a:t>
            </a:r>
            <a:r>
              <a:rPr lang="en-US" sz="1000" baseline="0" dirty="0" smtClean="0"/>
              <a:t> might be:</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000" dirty="0" smtClean="0">
                <a:solidFill>
                  <a:srgbClr val="FF0000"/>
                </a:solidFill>
              </a:rPr>
              <a:t> Let’s say you work for a food and beverage manufacturer.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000" dirty="0" smtClean="0">
                <a:solidFill>
                  <a:srgbClr val="FF0000"/>
                </a:solidFill>
              </a:rPr>
              <a:t>You want to create a marketing campaign and are trying to figure out which products to include.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000" dirty="0" smtClean="0">
                <a:solidFill>
                  <a:srgbClr val="FF0000"/>
                </a:solidFill>
              </a:rPr>
              <a:t>Perhaps you have a</a:t>
            </a:r>
            <a:r>
              <a:rPr lang="en-US" sz="1000" baseline="0" dirty="0" smtClean="0">
                <a:solidFill>
                  <a:srgbClr val="FF0000"/>
                </a:solidFill>
              </a:rPr>
              <a:t> lot of </a:t>
            </a:r>
            <a:endParaRPr lang="en-US" sz="1000" dirty="0" smtClean="0">
              <a:solidFill>
                <a:srgbClr val="FF0000"/>
              </a:solidFill>
            </a:endParaRP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000" dirty="0" smtClean="0">
                <a:solidFill>
                  <a:srgbClr val="FF0000"/>
                </a:solidFill>
              </a:rPr>
              <a:t>Compare on regions because you might want to have different groupings  Maybe you want to get rid of inventory. What products to package with it to get rid of the inventory? And is it different per region?</a:t>
            </a:r>
          </a:p>
          <a:p>
            <a:endParaRPr lang="en-US" sz="1000"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160</a:t>
            </a:fld>
            <a:endParaRPr lang="en-US" dirty="0"/>
          </a:p>
        </p:txBody>
      </p:sp>
    </p:spTree>
    <p:extLst>
      <p:ext uri="{BB962C8B-B14F-4D97-AF65-F5344CB8AC3E}">
        <p14:creationId xmlns:p14="http://schemas.microsoft.com/office/powerpoint/2010/main" val="41736721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Alternate states are simple labels defined at the document</a:t>
            </a:r>
            <a:r>
              <a:rPr lang="en-US" baseline="0" dirty="0" smtClean="0"/>
              <a:t> level. As we will see once defined here they can be used throughout the document in a number of locations.</a:t>
            </a:r>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161</a:t>
            </a:fld>
            <a:endParaRPr lang="en-US" dirty="0"/>
          </a:p>
        </p:txBody>
      </p:sp>
    </p:spTree>
    <p:extLst>
      <p:ext uri="{BB962C8B-B14F-4D97-AF65-F5344CB8AC3E}">
        <p14:creationId xmlns:p14="http://schemas.microsoft.com/office/powerpoint/2010/main" val="37355683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Alternate states are simple labels defined at the document</a:t>
            </a:r>
            <a:r>
              <a:rPr lang="en-US" baseline="0" dirty="0" smtClean="0"/>
              <a:t> level. As we will see once defined here they can be used throughout the document in a number of locations.</a:t>
            </a:r>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162</a:t>
            </a:fld>
            <a:endParaRPr lang="en-US" dirty="0"/>
          </a:p>
        </p:txBody>
      </p:sp>
    </p:spTree>
    <p:extLst>
      <p:ext uri="{BB962C8B-B14F-4D97-AF65-F5344CB8AC3E}">
        <p14:creationId xmlns:p14="http://schemas.microsoft.com/office/powerpoint/2010/main" val="30029514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b="1"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163</a:t>
            </a:fld>
            <a:endParaRPr lang="en-US" dirty="0"/>
          </a:p>
        </p:txBody>
      </p:sp>
    </p:spTree>
    <p:extLst>
      <p:ext uri="{BB962C8B-B14F-4D97-AF65-F5344CB8AC3E}">
        <p14:creationId xmlns:p14="http://schemas.microsoft.com/office/powerpoint/2010/main" val="357116021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4589A2-0831-4806-8C90-4F79601C45A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05420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C22A7B96-761E-4582-B8DA-A076D6075228}" type="slidenum">
              <a:rPr lang="sv-SE" smtClean="0"/>
              <a:t>165</a:t>
            </a:fld>
            <a:endParaRPr lang="sv-SE"/>
          </a:p>
        </p:txBody>
      </p:sp>
    </p:spTree>
    <p:extLst>
      <p:ext uri="{BB962C8B-B14F-4D97-AF65-F5344CB8AC3E}">
        <p14:creationId xmlns:p14="http://schemas.microsoft.com/office/powerpoint/2010/main" val="3484306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QVD (QlikView Data) file is a file containing a table of data exported from QlikView. QVD is a native QlikView format and can only be written to and read by QlikView. </a:t>
            </a:r>
          </a:p>
          <a:p>
            <a:endParaRPr lang="en-US" dirty="0" smtClean="0"/>
          </a:p>
          <a:p>
            <a:r>
              <a:rPr lang="en-US" dirty="0" smtClean="0"/>
              <a:t>The file format is optimized for speed when reading data from a QlikView script but it is still very compact. Reading data from a QVD file is typically 10 to 100 times faster than reading from other data sources.</a:t>
            </a:r>
          </a:p>
          <a:p>
            <a:endParaRPr lang="en-US" dirty="0" smtClean="0"/>
          </a:p>
          <a:p>
            <a:r>
              <a:rPr lang="en-US" dirty="0" smtClean="0"/>
              <a:t>The amount of data loaded from external data sources on every reload can also be greatly reduced with the use of QVD files. </a:t>
            </a:r>
          </a:p>
          <a:p>
            <a:r>
              <a:rPr lang="en-US" dirty="0" smtClean="0"/>
              <a:t>This reduces workload on external databases and network traffic. Furthermore, when several QlikView scripts share the same data, it is only necessary to load it once from the source database into a QVD file. </a:t>
            </a:r>
          </a:p>
          <a:p>
            <a:endParaRPr lang="en-US" dirty="0" smtClean="0"/>
          </a:p>
          <a:p>
            <a:r>
              <a:rPr lang="en-US" dirty="0" smtClean="0"/>
              <a:t>The other applications can make use of the same data using the QVD file. </a:t>
            </a:r>
            <a:endParaRPr lang="en-US" dirty="0"/>
          </a:p>
        </p:txBody>
      </p:sp>
      <p:sp>
        <p:nvSpPr>
          <p:cNvPr id="4" name="Slide Number Placeholder 3"/>
          <p:cNvSpPr>
            <a:spLocks noGrp="1"/>
          </p:cNvSpPr>
          <p:nvPr>
            <p:ph type="sldNum" sz="quarter" idx="10"/>
          </p:nvPr>
        </p:nvSpPr>
        <p:spPr/>
        <p:txBody>
          <a:bodyPr/>
          <a:lstStyle/>
          <a:p>
            <a:fld id="{244589A2-0831-4806-8C90-4F79601C45AF}" type="slidenum">
              <a:rPr lang="en-US" smtClean="0"/>
              <a:pPr/>
              <a:t>31</a:t>
            </a:fld>
            <a:endParaRPr lang="en-US" dirty="0"/>
          </a:p>
        </p:txBody>
      </p:sp>
    </p:spTree>
    <p:extLst>
      <p:ext uri="{BB962C8B-B14F-4D97-AF65-F5344CB8AC3E}">
        <p14:creationId xmlns:p14="http://schemas.microsoft.com/office/powerpoint/2010/main" val="40156296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7.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076" y="0"/>
            <a:ext cx="9143998" cy="6857999"/>
          </a:xfrm>
          <a:prstGeom prst="rect">
            <a:avLst/>
          </a:prstGeom>
        </p:spPr>
      </p:pic>
      <p:pic>
        <p:nvPicPr>
          <p:cNvPr id="14" name="Picture 13"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25153" y="1678611"/>
            <a:ext cx="1975104" cy="640080"/>
          </a:xfrm>
          <a:prstGeom prst="rect">
            <a:avLst/>
          </a:prstGeom>
        </p:spPr>
      </p:pic>
      <p:sp>
        <p:nvSpPr>
          <p:cNvPr id="15" name="Title 1"/>
          <p:cNvSpPr>
            <a:spLocks noGrp="1"/>
          </p:cNvSpPr>
          <p:nvPr>
            <p:ph type="ctrTitle" hasCustomPrompt="1"/>
          </p:nvPr>
        </p:nvSpPr>
        <p:spPr>
          <a:xfrm>
            <a:off x="4808945" y="2710422"/>
            <a:ext cx="4335055" cy="738664"/>
          </a:xfrm>
          <a:prstGeom prst="rect">
            <a:avLst/>
          </a:prstGeom>
        </p:spPr>
        <p:txBody>
          <a:bodyPr wrap="square" lIns="0" tIns="0" rIns="0" bIns="0" anchor="b" anchorCtr="0">
            <a:spAutoFit/>
          </a:bodyPr>
          <a:lstStyle>
            <a:lvl1pPr algn="l">
              <a:lnSpc>
                <a:spcPct val="100000"/>
              </a:lnSpc>
              <a:defRPr sz="2400" b="1" baseline="0">
                <a:solidFill>
                  <a:schemeClr val="tx1"/>
                </a:solidFill>
              </a:defRPr>
            </a:lvl1pPr>
          </a:lstStyle>
          <a:p>
            <a:r>
              <a:rPr lang="en-US" dirty="0" smtClean="0"/>
              <a:t>Presentation Title Here</a:t>
            </a:r>
            <a:br>
              <a:rPr lang="en-US" dirty="0" smtClean="0"/>
            </a:br>
            <a:r>
              <a:rPr lang="en-US" dirty="0" smtClean="0"/>
              <a:t>and Here</a:t>
            </a:r>
            <a:endParaRPr lang="en-US" dirty="0"/>
          </a:p>
        </p:txBody>
      </p:sp>
      <p:sp>
        <p:nvSpPr>
          <p:cNvPr id="16" name="Text Placeholder 14"/>
          <p:cNvSpPr>
            <a:spLocks noGrp="1"/>
          </p:cNvSpPr>
          <p:nvPr>
            <p:ph type="body" sz="quarter" idx="10" hasCustomPrompt="1"/>
          </p:nvPr>
        </p:nvSpPr>
        <p:spPr>
          <a:xfrm>
            <a:off x="4808945" y="3549088"/>
            <a:ext cx="4335055" cy="246221"/>
          </a:xfrm>
          <a:prstGeom prst="rect">
            <a:avLst/>
          </a:prstGeom>
        </p:spPr>
        <p:txBody>
          <a:bodyPr wrap="square" lIns="0" tIns="0" rIns="0" bIns="0">
            <a:spAutoFit/>
          </a:bodyPr>
          <a:lstStyle>
            <a:lvl1pPr marL="0" indent="0">
              <a:buNone/>
              <a:defRPr sz="160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Presentation Subhead</a:t>
            </a:r>
            <a:endParaRPr lang="en-US" dirty="0"/>
          </a:p>
        </p:txBody>
      </p:sp>
      <p:sp>
        <p:nvSpPr>
          <p:cNvPr id="17" name="Text Placeholder 18"/>
          <p:cNvSpPr>
            <a:spLocks noGrp="1"/>
          </p:cNvSpPr>
          <p:nvPr>
            <p:ph type="body" sz="quarter" idx="11" hasCustomPrompt="1"/>
          </p:nvPr>
        </p:nvSpPr>
        <p:spPr>
          <a:xfrm>
            <a:off x="4808948" y="4672763"/>
            <a:ext cx="2534677" cy="215444"/>
          </a:xfrm>
          <a:prstGeom prst="rect">
            <a:avLst/>
          </a:prstGeom>
        </p:spPr>
        <p:txBody>
          <a:bodyPr wrap="square" lIns="0" tIns="0" rIns="0" bIns="0">
            <a:sp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a:solidFill>
                  <a:schemeClr val="tx2"/>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Name of Presenter</a:t>
            </a:r>
          </a:p>
        </p:txBody>
      </p:sp>
      <p:sp>
        <p:nvSpPr>
          <p:cNvPr id="19" name="Text Placeholder 18"/>
          <p:cNvSpPr>
            <a:spLocks noGrp="1"/>
          </p:cNvSpPr>
          <p:nvPr>
            <p:ph type="body" sz="quarter" idx="12" hasCustomPrompt="1"/>
          </p:nvPr>
        </p:nvSpPr>
        <p:spPr>
          <a:xfrm>
            <a:off x="4808948" y="5033579"/>
            <a:ext cx="2534677" cy="215444"/>
          </a:xfrm>
          <a:prstGeom prst="rect">
            <a:avLst/>
          </a:prstGeom>
        </p:spPr>
        <p:txBody>
          <a:bodyPr wrap="square" lIns="0" tIns="0" rIns="0" bIns="0">
            <a:sp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a:solidFill>
                  <a:schemeClr val="tx2"/>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smtClean="0"/>
              <a:t>00 Month, 2015</a:t>
            </a:r>
          </a:p>
        </p:txBody>
      </p:sp>
    </p:spTree>
    <p:extLst>
      <p:ext uri="{BB962C8B-B14F-4D97-AF65-F5344CB8AC3E}">
        <p14:creationId xmlns:p14="http://schemas.microsoft.com/office/powerpoint/2010/main" val="29664282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_B">
    <p:spTree>
      <p:nvGrpSpPr>
        <p:cNvPr id="1" name=""/>
        <p:cNvGrpSpPr/>
        <p:nvPr/>
      </p:nvGrpSpPr>
      <p:grpSpPr>
        <a:xfrm>
          <a:off x="0" y="0"/>
          <a:ext cx="0" cy="0"/>
          <a:chOff x="0" y="0"/>
          <a:chExt cx="0" cy="0"/>
        </a:xfrm>
      </p:grpSpPr>
      <p:sp>
        <p:nvSpPr>
          <p:cNvPr id="10" name="Text Placeholder 4"/>
          <p:cNvSpPr>
            <a:spLocks noGrp="1"/>
          </p:cNvSpPr>
          <p:nvPr>
            <p:ph type="body" sz="quarter" idx="11" hasCustomPrompt="1"/>
          </p:nvPr>
        </p:nvSpPr>
        <p:spPr>
          <a:xfrm>
            <a:off x="763202" y="1660800"/>
            <a:ext cx="3679201" cy="2412968"/>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
        <p:nvSpPr>
          <p:cNvPr id="12" name="Text Placeholder 4"/>
          <p:cNvSpPr>
            <a:spLocks noGrp="1"/>
          </p:cNvSpPr>
          <p:nvPr>
            <p:ph type="body" sz="quarter" idx="16" hasCustomPrompt="1"/>
          </p:nvPr>
        </p:nvSpPr>
        <p:spPr>
          <a:xfrm>
            <a:off x="4788002" y="1660800"/>
            <a:ext cx="3686401" cy="2412968"/>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pic>
        <p:nvPicPr>
          <p:cNvPr id="6" name="Picture 5"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23203" y="2"/>
            <a:ext cx="1321735" cy="1443533"/>
          </a:xfrm>
          <a:prstGeom prst="rect">
            <a:avLst/>
          </a:prstGeom>
        </p:spPr>
      </p:pic>
      <p:sp>
        <p:nvSpPr>
          <p:cNvPr id="9" name="TextBox 8"/>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1" name="Picture 10"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196705279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SLIDE_CENTERED">
    <p:spTree>
      <p:nvGrpSpPr>
        <p:cNvPr id="1" name=""/>
        <p:cNvGrpSpPr/>
        <p:nvPr/>
      </p:nvGrpSpPr>
      <p:grpSpPr>
        <a:xfrm>
          <a:off x="0" y="0"/>
          <a:ext cx="0" cy="0"/>
          <a:chOff x="0" y="0"/>
          <a:chExt cx="0" cy="0"/>
        </a:xfrm>
      </p:grpSpPr>
      <p:pic>
        <p:nvPicPr>
          <p:cNvPr id="18" name="Picture 17" descr="Circles_Bottom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89800" y="5454810"/>
            <a:ext cx="1864509" cy="1412010"/>
          </a:xfrm>
          <a:prstGeom prst="rect">
            <a:avLst/>
          </a:prstGeom>
        </p:spPr>
      </p:pic>
      <p:sp>
        <p:nvSpPr>
          <p:cNvPr id="7" name="Chart Placeholder 5"/>
          <p:cNvSpPr>
            <a:spLocks noGrp="1"/>
          </p:cNvSpPr>
          <p:nvPr>
            <p:ph type="chart" sz="quarter" idx="10" hasCustomPrompt="1"/>
          </p:nvPr>
        </p:nvSpPr>
        <p:spPr>
          <a:xfrm>
            <a:off x="2713038" y="1837177"/>
            <a:ext cx="3676650" cy="3676651"/>
          </a:xfrm>
          <a:prstGeom prst="rect">
            <a:avLst/>
          </a:prstGeom>
        </p:spPr>
        <p:txBody>
          <a:bodyPr vert="horz" anchor="ctr" anchorCtr="0"/>
          <a:lstStyle>
            <a:lvl1pPr marL="0" indent="0" algn="ctr">
              <a:buNone/>
              <a:defRPr sz="1200" i="1">
                <a:solidFill>
                  <a:schemeClr val="tx2"/>
                </a:solidFill>
              </a:defRPr>
            </a:lvl1pPr>
          </a:lstStyle>
          <a:p>
            <a:r>
              <a:rPr lang="en-US" dirty="0" smtClean="0"/>
              <a:t>Insert Chart</a:t>
            </a:r>
            <a:endParaRPr lang="en-US" dirty="0"/>
          </a:p>
        </p:txBody>
      </p:sp>
      <p:sp>
        <p:nvSpPr>
          <p:cNvPr id="9" name="Text Placeholder 8"/>
          <p:cNvSpPr>
            <a:spLocks noGrp="1"/>
          </p:cNvSpPr>
          <p:nvPr>
            <p:ph type="body" sz="quarter" idx="11" hasCustomPrompt="1"/>
          </p:nvPr>
        </p:nvSpPr>
        <p:spPr>
          <a:xfrm>
            <a:off x="469900" y="1856890"/>
            <a:ext cx="2243137"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sp>
        <p:nvSpPr>
          <p:cNvPr id="10" name="Text Placeholder 8"/>
          <p:cNvSpPr>
            <a:spLocks noGrp="1"/>
          </p:cNvSpPr>
          <p:nvPr>
            <p:ph type="body" sz="quarter" idx="12" hasCustomPrompt="1"/>
          </p:nvPr>
        </p:nvSpPr>
        <p:spPr>
          <a:xfrm>
            <a:off x="469900" y="3105657"/>
            <a:ext cx="2243138"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sp>
        <p:nvSpPr>
          <p:cNvPr id="11" name="Text Placeholder 8"/>
          <p:cNvSpPr>
            <a:spLocks noGrp="1"/>
          </p:cNvSpPr>
          <p:nvPr>
            <p:ph type="body" sz="quarter" idx="13" hasCustomPrompt="1"/>
          </p:nvPr>
        </p:nvSpPr>
        <p:spPr>
          <a:xfrm>
            <a:off x="469900" y="4405481"/>
            <a:ext cx="2243138"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sp>
        <p:nvSpPr>
          <p:cNvPr id="16" name="Text Placeholder 15"/>
          <p:cNvSpPr>
            <a:spLocks noGrp="1"/>
          </p:cNvSpPr>
          <p:nvPr>
            <p:ph type="body" sz="quarter" idx="17" hasCustomPrompt="1"/>
          </p:nvPr>
        </p:nvSpPr>
        <p:spPr>
          <a:xfrm>
            <a:off x="689950" y="6554121"/>
            <a:ext cx="7158038" cy="123111"/>
          </a:xfrm>
          <a:prstGeom prst="rect">
            <a:avLst/>
          </a:prstGeom>
        </p:spPr>
        <p:txBody>
          <a:bodyPr vert="horz" lIns="0" tIns="0" rIns="0" bIns="0">
            <a:spAutoFit/>
          </a:bodyPr>
          <a:lstStyle>
            <a:lvl1pPr marL="0" indent="0">
              <a:buNone/>
              <a:defRPr sz="800" i="1" baseline="0">
                <a:solidFill>
                  <a:schemeClr val="tx1"/>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21" name="TextBox 20"/>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20"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sp>
        <p:nvSpPr>
          <p:cNvPr id="23" name="Text Placeholder 8"/>
          <p:cNvSpPr>
            <a:spLocks noGrp="1"/>
          </p:cNvSpPr>
          <p:nvPr>
            <p:ph type="body" sz="quarter" idx="18" hasCustomPrompt="1"/>
          </p:nvPr>
        </p:nvSpPr>
        <p:spPr>
          <a:xfrm>
            <a:off x="6433652" y="1856890"/>
            <a:ext cx="2185417"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sp>
        <p:nvSpPr>
          <p:cNvPr id="24" name="Text Placeholder 8"/>
          <p:cNvSpPr>
            <a:spLocks noGrp="1"/>
          </p:cNvSpPr>
          <p:nvPr>
            <p:ph type="body" sz="quarter" idx="19" hasCustomPrompt="1"/>
          </p:nvPr>
        </p:nvSpPr>
        <p:spPr>
          <a:xfrm>
            <a:off x="6433649" y="3105657"/>
            <a:ext cx="2185418"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sp>
        <p:nvSpPr>
          <p:cNvPr id="25" name="Text Placeholder 8"/>
          <p:cNvSpPr>
            <a:spLocks noGrp="1"/>
          </p:cNvSpPr>
          <p:nvPr>
            <p:ph type="body" sz="quarter" idx="20" hasCustomPrompt="1"/>
          </p:nvPr>
        </p:nvSpPr>
        <p:spPr>
          <a:xfrm>
            <a:off x="6433649" y="4405481"/>
            <a:ext cx="2185418" cy="808427"/>
          </a:xfrm>
          <a:prstGeom prst="rect">
            <a:avLst/>
          </a:prstGeom>
        </p:spPr>
        <p:txBody>
          <a:bodyPr vert="horz" wrap="square" lIns="0" tIns="0" rIns="0" bIns="0">
            <a:spAutoFit/>
          </a:bodyPr>
          <a:lstStyle>
            <a:lvl1pPr marL="0" indent="0">
              <a:lnSpc>
                <a:spcPct val="110000"/>
              </a:lnSpc>
              <a:buNone/>
              <a:defRPr sz="1600" b="0" baseline="0">
                <a:solidFill>
                  <a:schemeClr val="tx2"/>
                </a:solidFill>
              </a:defRPr>
            </a:lvl1pPr>
          </a:lstStyle>
          <a:p>
            <a:pPr lvl="0"/>
            <a:r>
              <a:rPr lang="en-US" dirty="0" smtClean="0"/>
              <a:t>Descriptor copy for graphs/charts. Replace with your own copy</a:t>
            </a:r>
            <a:endParaRPr lang="en-US" dirty="0"/>
          </a:p>
        </p:txBody>
      </p:sp>
      <p:pic>
        <p:nvPicPr>
          <p:cNvPr id="14" name="Picture 13"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29868882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SLIDE_RIGHT">
    <p:spTree>
      <p:nvGrpSpPr>
        <p:cNvPr id="1" name=""/>
        <p:cNvGrpSpPr/>
        <p:nvPr/>
      </p:nvGrpSpPr>
      <p:grpSpPr>
        <a:xfrm>
          <a:off x="0" y="0"/>
          <a:ext cx="0" cy="0"/>
          <a:chOff x="0" y="0"/>
          <a:chExt cx="0" cy="0"/>
        </a:xfrm>
      </p:grpSpPr>
      <p:sp>
        <p:nvSpPr>
          <p:cNvPr id="14" name="Text Placeholder 4"/>
          <p:cNvSpPr>
            <a:spLocks noGrp="1"/>
          </p:cNvSpPr>
          <p:nvPr>
            <p:ph type="body" sz="quarter" idx="11" hasCustomPrompt="1"/>
          </p:nvPr>
        </p:nvSpPr>
        <p:spPr>
          <a:xfrm>
            <a:off x="763202" y="1660800"/>
            <a:ext cx="3110399" cy="2412968"/>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pic>
        <p:nvPicPr>
          <p:cNvPr id="13" name="Picture 12"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4" name="Chart Placeholder 5"/>
          <p:cNvSpPr>
            <a:spLocks noGrp="1"/>
          </p:cNvSpPr>
          <p:nvPr>
            <p:ph type="chart" sz="quarter" idx="10" hasCustomPrompt="1"/>
          </p:nvPr>
        </p:nvSpPr>
        <p:spPr>
          <a:xfrm>
            <a:off x="4086520" y="1660800"/>
            <a:ext cx="4558888" cy="3993304"/>
          </a:xfrm>
          <a:prstGeom prst="rect">
            <a:avLst/>
          </a:prstGeom>
        </p:spPr>
        <p:txBody>
          <a:bodyPr vert="horz" anchor="ctr" anchorCtr="0"/>
          <a:lstStyle>
            <a:lvl1pPr marL="0" marR="0" indent="0" algn="ctr" defTabSz="457200" rtl="0" eaLnBrk="1" fontAlgn="auto" latinLnBrk="0" hangingPunct="1">
              <a:lnSpc>
                <a:spcPct val="100000"/>
              </a:lnSpc>
              <a:spcBef>
                <a:spcPct val="20000"/>
              </a:spcBef>
              <a:spcAft>
                <a:spcPts val="0"/>
              </a:spcAft>
              <a:buClrTx/>
              <a:buSzTx/>
              <a:buFont typeface="Arial"/>
              <a:buNone/>
              <a:tabLst/>
              <a:defRPr sz="1200" i="1">
                <a:solidFill>
                  <a:schemeClr val="tx2"/>
                </a:solidFill>
              </a:defRPr>
            </a:lvl1pPr>
          </a:lstStyle>
          <a:p>
            <a:r>
              <a:rPr lang="en-US" dirty="0" smtClean="0"/>
              <a:t>Insert </a:t>
            </a:r>
            <a:r>
              <a:rPr lang="en-US" dirty="0" err="1" smtClean="0"/>
              <a:t>Qlik</a:t>
            </a:r>
            <a:r>
              <a:rPr lang="en-US" dirty="0" smtClean="0"/>
              <a:t> Industry Image</a:t>
            </a:r>
          </a:p>
          <a:p>
            <a:endParaRPr lang="en-US" dirty="0"/>
          </a:p>
        </p:txBody>
      </p:sp>
      <p:sp>
        <p:nvSpPr>
          <p:cNvPr id="18" name="TextBox 17"/>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10" name="Text Placeholder 15"/>
          <p:cNvSpPr>
            <a:spLocks noGrp="1"/>
          </p:cNvSpPr>
          <p:nvPr>
            <p:ph type="body" sz="quarter" idx="17" hasCustomPrompt="1"/>
          </p:nvPr>
        </p:nvSpPr>
        <p:spPr>
          <a:xfrm>
            <a:off x="689950" y="6554121"/>
            <a:ext cx="7158038" cy="123111"/>
          </a:xfrm>
          <a:prstGeom prst="rect">
            <a:avLst/>
          </a:prstGeom>
        </p:spPr>
        <p:txBody>
          <a:bodyPr vert="horz" lIns="0" tIns="0" rIns="0" bIns="0">
            <a:spAutoFit/>
          </a:bodyPr>
          <a:lstStyle>
            <a:lvl1pPr marL="0" indent="0">
              <a:buNone/>
              <a:defRPr sz="800" i="1" baseline="0">
                <a:solidFill>
                  <a:schemeClr val="tx1"/>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9"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2" name="Picture 11"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73165176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SLIDE_LEFT">
    <p:spTree>
      <p:nvGrpSpPr>
        <p:cNvPr id="1" name=""/>
        <p:cNvGrpSpPr/>
        <p:nvPr/>
      </p:nvGrpSpPr>
      <p:grpSpPr>
        <a:xfrm>
          <a:off x="0" y="0"/>
          <a:ext cx="0" cy="0"/>
          <a:chOff x="0" y="0"/>
          <a:chExt cx="0" cy="0"/>
        </a:xfrm>
      </p:grpSpPr>
      <p:pic>
        <p:nvPicPr>
          <p:cNvPr id="16" name="Picture 15" descr="Circles_Bottom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flipH="1">
            <a:off x="7416701" y="-1"/>
            <a:ext cx="1727299" cy="1308100"/>
          </a:xfrm>
          <a:prstGeom prst="rect">
            <a:avLst/>
          </a:prstGeom>
        </p:spPr>
      </p:pic>
      <p:sp>
        <p:nvSpPr>
          <p:cNvPr id="4" name="Chart Placeholder 5"/>
          <p:cNvSpPr>
            <a:spLocks noGrp="1"/>
          </p:cNvSpPr>
          <p:nvPr>
            <p:ph type="chart" sz="quarter" idx="10" hasCustomPrompt="1"/>
          </p:nvPr>
        </p:nvSpPr>
        <p:spPr>
          <a:xfrm>
            <a:off x="763199" y="1660800"/>
            <a:ext cx="4558888" cy="3993304"/>
          </a:xfrm>
          <a:prstGeom prst="rect">
            <a:avLst/>
          </a:prstGeom>
        </p:spPr>
        <p:txBody>
          <a:bodyPr vert="horz" anchor="ctr" anchorCtr="0"/>
          <a:lstStyle>
            <a:lvl1pPr marL="0" marR="0" indent="0" algn="ctr" defTabSz="457200" rtl="0" eaLnBrk="1" fontAlgn="auto" latinLnBrk="0" hangingPunct="1">
              <a:lnSpc>
                <a:spcPct val="100000"/>
              </a:lnSpc>
              <a:spcBef>
                <a:spcPct val="20000"/>
              </a:spcBef>
              <a:spcAft>
                <a:spcPts val="0"/>
              </a:spcAft>
              <a:buClrTx/>
              <a:buSzTx/>
              <a:buFont typeface="Arial"/>
              <a:buNone/>
              <a:tabLst/>
              <a:defRPr sz="1200" i="1">
                <a:solidFill>
                  <a:schemeClr val="tx2"/>
                </a:solidFill>
              </a:defRPr>
            </a:lvl1pPr>
          </a:lstStyle>
          <a:p>
            <a:r>
              <a:rPr lang="en-US" dirty="0" smtClean="0"/>
              <a:t>Insert </a:t>
            </a:r>
            <a:r>
              <a:rPr lang="en-US" dirty="0" err="1" smtClean="0"/>
              <a:t>Qlik</a:t>
            </a:r>
            <a:r>
              <a:rPr lang="en-US" dirty="0" smtClean="0"/>
              <a:t> Industry Image</a:t>
            </a:r>
          </a:p>
          <a:p>
            <a:endParaRPr lang="en-US" dirty="0"/>
          </a:p>
        </p:txBody>
      </p:sp>
      <p:sp>
        <p:nvSpPr>
          <p:cNvPr id="18" name="TextBox 17"/>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10" name="Text Placeholder 15"/>
          <p:cNvSpPr>
            <a:spLocks noGrp="1"/>
          </p:cNvSpPr>
          <p:nvPr>
            <p:ph type="body" sz="quarter" idx="17" hasCustomPrompt="1"/>
          </p:nvPr>
        </p:nvSpPr>
        <p:spPr>
          <a:xfrm>
            <a:off x="689950" y="6554121"/>
            <a:ext cx="7158038" cy="92333"/>
          </a:xfrm>
          <a:prstGeom prst="rect">
            <a:avLst/>
          </a:prstGeom>
        </p:spPr>
        <p:txBody>
          <a:bodyPr vert="horz" lIns="0" tIns="0" rIns="0" bIns="0">
            <a:spAutoFit/>
          </a:bodyPr>
          <a:lstStyle>
            <a:lvl1pPr marL="0" indent="0">
              <a:buNone/>
              <a:defRPr sz="600" i="1" baseline="0">
                <a:solidFill>
                  <a:schemeClr val="tx1"/>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9"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2" name="Picture 11"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7" name="Text Placeholder 4"/>
          <p:cNvSpPr>
            <a:spLocks noGrp="1"/>
          </p:cNvSpPr>
          <p:nvPr>
            <p:ph type="body" sz="quarter" idx="16" hasCustomPrompt="1"/>
          </p:nvPr>
        </p:nvSpPr>
        <p:spPr>
          <a:xfrm>
            <a:off x="5535010" y="1660800"/>
            <a:ext cx="2939393" cy="2997744"/>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Tree>
    <p:extLst>
      <p:ext uri="{BB962C8B-B14F-4D97-AF65-F5344CB8AC3E}">
        <p14:creationId xmlns:p14="http://schemas.microsoft.com/office/powerpoint/2010/main" val="333227183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pic>
        <p:nvPicPr>
          <p:cNvPr id="10" name="Picture 9"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919884" cy="1126086"/>
          </a:xfrm>
          <a:prstGeom prst="rect">
            <a:avLst/>
          </a:prstGeom>
        </p:spPr>
      </p:pic>
      <p:pic>
        <p:nvPicPr>
          <p:cNvPr id="13" name="Picture 12" descr="Qlik_L01_PPT_-06.jpg"/>
          <p:cNvPicPr>
            <a:picLocks noChangeAspect="1"/>
          </p:cNvPicPr>
          <p:nvPr userDrawn="1"/>
        </p:nvPicPr>
        <p:blipFill rotWithShape="1">
          <a:blip r:embed="rId3" cstate="screen">
            <a:extLst>
              <a:ext uri="{28A0092B-C50C-407E-A947-70E740481C1C}">
                <a14:useLocalDpi xmlns:a14="http://schemas.microsoft.com/office/drawing/2010/main"/>
              </a:ext>
            </a:extLst>
          </a:blip>
          <a:srcRect l="-4079" t="14647" r="4079" b="-4845"/>
          <a:stretch/>
        </p:blipFill>
        <p:spPr>
          <a:xfrm>
            <a:off x="7759700" y="1"/>
            <a:ext cx="1384300" cy="1363670"/>
          </a:xfrm>
          <a:prstGeom prst="rect">
            <a:avLst/>
          </a:prstGeom>
        </p:spPr>
      </p:pic>
      <p:sp>
        <p:nvSpPr>
          <p:cNvPr id="5" name="Table Placeholder 4"/>
          <p:cNvSpPr>
            <a:spLocks noGrp="1"/>
          </p:cNvSpPr>
          <p:nvPr>
            <p:ph type="tbl" sz="quarter" idx="10" hasCustomPrompt="1"/>
          </p:nvPr>
        </p:nvSpPr>
        <p:spPr>
          <a:xfrm>
            <a:off x="763201" y="1660802"/>
            <a:ext cx="7711201" cy="4739999"/>
          </a:xfrm>
          <a:prstGeom prst="rect">
            <a:avLst/>
          </a:prstGeom>
        </p:spPr>
        <p:txBody>
          <a:bodyPr vert="horz" anchor="ctr" anchorCtr="0"/>
          <a:lstStyle>
            <a:lvl1pPr marL="0" indent="0" algn="ctr">
              <a:buNone/>
              <a:defRPr sz="1200" i="1">
                <a:solidFill>
                  <a:schemeClr val="tx2"/>
                </a:solidFill>
              </a:defRPr>
            </a:lvl1pPr>
          </a:lstStyle>
          <a:p>
            <a:r>
              <a:rPr lang="en-US" dirty="0" smtClean="0"/>
              <a:t>Insert Table</a:t>
            </a:r>
            <a:endParaRPr lang="en-US" dirty="0"/>
          </a:p>
        </p:txBody>
      </p:sp>
      <p:sp>
        <p:nvSpPr>
          <p:cNvPr id="11" name="TextBox 10"/>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9" name="Picture 8"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17272068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_TEXT TOP">
    <p:spTree>
      <p:nvGrpSpPr>
        <p:cNvPr id="1" name=""/>
        <p:cNvGrpSpPr/>
        <p:nvPr/>
      </p:nvGrpSpPr>
      <p:grpSpPr>
        <a:xfrm>
          <a:off x="0" y="0"/>
          <a:ext cx="0" cy="0"/>
          <a:chOff x="0" y="0"/>
          <a:chExt cx="0" cy="0"/>
        </a:xfrm>
      </p:grpSpPr>
      <p:pic>
        <p:nvPicPr>
          <p:cNvPr id="12" name="Picture 11"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919884" cy="1126086"/>
          </a:xfrm>
          <a:prstGeom prst="rect">
            <a:avLst/>
          </a:prstGeom>
        </p:spPr>
      </p:pic>
      <p:pic>
        <p:nvPicPr>
          <p:cNvPr id="14" name="Picture 13" descr="Qlik_L01_PPT_-06.jpg"/>
          <p:cNvPicPr>
            <a:picLocks noChangeAspect="1"/>
          </p:cNvPicPr>
          <p:nvPr userDrawn="1"/>
        </p:nvPicPr>
        <p:blipFill rotWithShape="1">
          <a:blip r:embed="rId3" cstate="screen">
            <a:extLst>
              <a:ext uri="{28A0092B-C50C-407E-A947-70E740481C1C}">
                <a14:useLocalDpi xmlns:a14="http://schemas.microsoft.com/office/drawing/2010/main"/>
              </a:ext>
            </a:extLst>
          </a:blip>
          <a:srcRect l="-4079" t="14647" r="4079" b="-4845"/>
          <a:stretch/>
        </p:blipFill>
        <p:spPr>
          <a:xfrm>
            <a:off x="7759700" y="1"/>
            <a:ext cx="1384300" cy="1363670"/>
          </a:xfrm>
          <a:prstGeom prst="rect">
            <a:avLst/>
          </a:prstGeom>
        </p:spPr>
      </p:pic>
      <p:sp>
        <p:nvSpPr>
          <p:cNvPr id="5" name="Table Placeholder 4"/>
          <p:cNvSpPr>
            <a:spLocks noGrp="1"/>
          </p:cNvSpPr>
          <p:nvPr>
            <p:ph type="tbl" sz="quarter" idx="10" hasCustomPrompt="1"/>
          </p:nvPr>
        </p:nvSpPr>
        <p:spPr>
          <a:xfrm>
            <a:off x="763202" y="3270739"/>
            <a:ext cx="7711202" cy="3130060"/>
          </a:xfrm>
          <a:prstGeom prst="rect">
            <a:avLst/>
          </a:prstGeom>
        </p:spPr>
        <p:txBody>
          <a:bodyPr vert="horz" anchor="ctr" anchorCtr="0"/>
          <a:lstStyle>
            <a:lvl1pPr marL="0" indent="0" algn="ctr">
              <a:buNone/>
              <a:defRPr sz="1200" i="1">
                <a:solidFill>
                  <a:schemeClr val="tx2"/>
                </a:solidFill>
              </a:defRPr>
            </a:lvl1pPr>
          </a:lstStyle>
          <a:p>
            <a:r>
              <a:rPr lang="en-US" dirty="0" smtClean="0"/>
              <a:t>Insert Table</a:t>
            </a:r>
            <a:endParaRPr lang="en-US" dirty="0"/>
          </a:p>
        </p:txBody>
      </p:sp>
      <p:sp>
        <p:nvSpPr>
          <p:cNvPr id="11" name="TextBox 10"/>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9" name="Picture 8"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6" name="Text Placeholder 4"/>
          <p:cNvSpPr>
            <a:spLocks noGrp="1"/>
          </p:cNvSpPr>
          <p:nvPr>
            <p:ph type="body" sz="quarter" idx="11" hasCustomPrompt="1"/>
          </p:nvPr>
        </p:nvSpPr>
        <p:spPr>
          <a:xfrm>
            <a:off x="763202" y="1660800"/>
            <a:ext cx="7711201" cy="1335750"/>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Tree>
    <p:extLst>
      <p:ext uri="{BB962C8B-B14F-4D97-AF65-F5344CB8AC3E}">
        <p14:creationId xmlns:p14="http://schemas.microsoft.com/office/powerpoint/2010/main" val="32636803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_TEXT BOTTOM">
    <p:spTree>
      <p:nvGrpSpPr>
        <p:cNvPr id="1" name=""/>
        <p:cNvGrpSpPr/>
        <p:nvPr/>
      </p:nvGrpSpPr>
      <p:grpSpPr>
        <a:xfrm>
          <a:off x="0" y="0"/>
          <a:ext cx="0" cy="0"/>
          <a:chOff x="0" y="0"/>
          <a:chExt cx="0" cy="0"/>
        </a:xfrm>
      </p:grpSpPr>
      <p:pic>
        <p:nvPicPr>
          <p:cNvPr id="13" name="Picture 12"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919884" cy="1126086"/>
          </a:xfrm>
          <a:prstGeom prst="rect">
            <a:avLst/>
          </a:prstGeom>
        </p:spPr>
      </p:pic>
      <p:pic>
        <p:nvPicPr>
          <p:cNvPr id="14" name="Picture 13" descr="Qlik_L01_PPT_-06.jpg"/>
          <p:cNvPicPr>
            <a:picLocks noChangeAspect="1"/>
          </p:cNvPicPr>
          <p:nvPr userDrawn="1"/>
        </p:nvPicPr>
        <p:blipFill rotWithShape="1">
          <a:blip r:embed="rId3" cstate="screen">
            <a:extLst>
              <a:ext uri="{28A0092B-C50C-407E-A947-70E740481C1C}">
                <a14:useLocalDpi xmlns:a14="http://schemas.microsoft.com/office/drawing/2010/main"/>
              </a:ext>
            </a:extLst>
          </a:blip>
          <a:srcRect l="-4079" t="14647" r="4079" b="-4845"/>
          <a:stretch/>
        </p:blipFill>
        <p:spPr>
          <a:xfrm>
            <a:off x="7759700" y="1"/>
            <a:ext cx="1384300" cy="1363670"/>
          </a:xfrm>
          <a:prstGeom prst="rect">
            <a:avLst/>
          </a:prstGeom>
        </p:spPr>
      </p:pic>
      <p:sp>
        <p:nvSpPr>
          <p:cNvPr id="5" name="Table Placeholder 4"/>
          <p:cNvSpPr>
            <a:spLocks noGrp="1"/>
          </p:cNvSpPr>
          <p:nvPr>
            <p:ph type="tbl" sz="quarter" idx="10" hasCustomPrompt="1"/>
          </p:nvPr>
        </p:nvSpPr>
        <p:spPr>
          <a:xfrm>
            <a:off x="763202" y="1635302"/>
            <a:ext cx="7711202" cy="3130060"/>
          </a:xfrm>
          <a:prstGeom prst="rect">
            <a:avLst/>
          </a:prstGeom>
        </p:spPr>
        <p:txBody>
          <a:bodyPr vert="horz" anchor="ctr" anchorCtr="0"/>
          <a:lstStyle>
            <a:lvl1pPr marL="0" indent="0" algn="ctr">
              <a:buNone/>
              <a:defRPr sz="1200" i="1">
                <a:solidFill>
                  <a:schemeClr val="tx2"/>
                </a:solidFill>
              </a:defRPr>
            </a:lvl1pPr>
          </a:lstStyle>
          <a:p>
            <a:r>
              <a:rPr lang="en-US" dirty="0" smtClean="0"/>
              <a:t>Insert Table</a:t>
            </a:r>
            <a:endParaRPr lang="en-US" dirty="0"/>
          </a:p>
        </p:txBody>
      </p:sp>
      <p:sp>
        <p:nvSpPr>
          <p:cNvPr id="11" name="TextBox 10"/>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0" name="Picture 9"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5" name="Text Placeholder 4"/>
          <p:cNvSpPr>
            <a:spLocks noGrp="1"/>
          </p:cNvSpPr>
          <p:nvPr>
            <p:ph type="body" sz="quarter" idx="11" hasCustomPrompt="1"/>
          </p:nvPr>
        </p:nvSpPr>
        <p:spPr>
          <a:xfrm>
            <a:off x="763202" y="4894658"/>
            <a:ext cx="7711201" cy="1335750"/>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Tree>
    <p:extLst>
      <p:ext uri="{BB962C8B-B14F-4D97-AF65-F5344CB8AC3E}">
        <p14:creationId xmlns:p14="http://schemas.microsoft.com/office/powerpoint/2010/main" val="35257565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_WITH  SMALL HEADER">
    <p:spTree>
      <p:nvGrpSpPr>
        <p:cNvPr id="1" name=""/>
        <p:cNvGrpSpPr/>
        <p:nvPr/>
      </p:nvGrpSpPr>
      <p:grpSpPr>
        <a:xfrm>
          <a:off x="0" y="0"/>
          <a:ext cx="0" cy="0"/>
          <a:chOff x="0" y="0"/>
          <a:chExt cx="0" cy="0"/>
        </a:xfrm>
      </p:grpSpPr>
      <p:sp>
        <p:nvSpPr>
          <p:cNvPr id="15" name="Text Placeholder 4"/>
          <p:cNvSpPr>
            <a:spLocks noGrp="1"/>
          </p:cNvSpPr>
          <p:nvPr>
            <p:ph type="body" sz="quarter" idx="11" hasCustomPrompt="1"/>
          </p:nvPr>
        </p:nvSpPr>
        <p:spPr>
          <a:xfrm>
            <a:off x="3852334" y="1660800"/>
            <a:ext cx="4622069" cy="2166747"/>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
        <p:nvSpPr>
          <p:cNvPr id="7" name="Chart Placeholder 5"/>
          <p:cNvSpPr>
            <a:spLocks noGrp="1"/>
          </p:cNvSpPr>
          <p:nvPr>
            <p:ph type="chart" sz="quarter" idx="10" hasCustomPrompt="1"/>
          </p:nvPr>
        </p:nvSpPr>
        <p:spPr>
          <a:xfrm>
            <a:off x="818386" y="1660800"/>
            <a:ext cx="2898480" cy="3542400"/>
          </a:xfrm>
          <a:prstGeom prst="rect">
            <a:avLst/>
          </a:prstGeom>
        </p:spPr>
        <p:txBody>
          <a:bodyPr vert="horz" anchor="ctr" anchorCtr="0"/>
          <a:lstStyle>
            <a:lvl1pPr marL="0" marR="0" indent="0" algn="ctr" defTabSz="457200" rtl="0" eaLnBrk="1" fontAlgn="auto" latinLnBrk="0" hangingPunct="1">
              <a:lnSpc>
                <a:spcPct val="100000"/>
              </a:lnSpc>
              <a:spcBef>
                <a:spcPct val="20000"/>
              </a:spcBef>
              <a:spcAft>
                <a:spcPts val="0"/>
              </a:spcAft>
              <a:buClrTx/>
              <a:buSzTx/>
              <a:buFont typeface="Arial"/>
              <a:buNone/>
              <a:tabLst/>
              <a:defRPr sz="1200" i="1">
                <a:solidFill>
                  <a:schemeClr val="tx2"/>
                </a:solidFill>
              </a:defRPr>
            </a:lvl1pPr>
          </a:lstStyle>
          <a:p>
            <a:r>
              <a:rPr lang="en-US" dirty="0" smtClean="0"/>
              <a:t>Insert </a:t>
            </a:r>
            <a:r>
              <a:rPr lang="en-US" dirty="0" err="1" smtClean="0"/>
              <a:t>Qlik</a:t>
            </a:r>
            <a:r>
              <a:rPr lang="en-US" dirty="0" smtClean="0"/>
              <a:t> Industry Image</a:t>
            </a:r>
          </a:p>
          <a:p>
            <a:endParaRPr lang="en-US" dirty="0"/>
          </a:p>
        </p:txBody>
      </p:sp>
      <p:sp>
        <p:nvSpPr>
          <p:cNvPr id="8" name="Title 1"/>
          <p:cNvSpPr>
            <a:spLocks noGrp="1"/>
          </p:cNvSpPr>
          <p:nvPr>
            <p:ph type="title" hasCustomPrompt="1"/>
          </p:nvPr>
        </p:nvSpPr>
        <p:spPr>
          <a:xfrm>
            <a:off x="3869012" y="1023357"/>
            <a:ext cx="3251457" cy="430887"/>
          </a:xfrm>
          <a:prstGeom prst="rect">
            <a:avLst/>
          </a:prstGeom>
        </p:spPr>
        <p:txBody>
          <a:bodyPr wrap="square" lIns="0" tIns="0" rIns="0" bIns="0" anchor="t" anchorCtr="0">
            <a:spAutoFit/>
          </a:bodyPr>
          <a:lstStyle>
            <a:lvl1pPr algn="l">
              <a:defRPr sz="2800" b="0">
                <a:solidFill>
                  <a:schemeClr val="tx1"/>
                </a:solidFill>
              </a:defRPr>
            </a:lvl1pPr>
          </a:lstStyle>
          <a:p>
            <a:r>
              <a:rPr lang="en-US" dirty="0" smtClean="0"/>
              <a:t>Main headline here</a:t>
            </a:r>
            <a:endParaRPr lang="en-US" dirty="0"/>
          </a:p>
        </p:txBody>
      </p:sp>
      <p:cxnSp>
        <p:nvCxnSpPr>
          <p:cNvPr id="3" name="Straight Connector 2"/>
          <p:cNvCxnSpPr/>
          <p:nvPr userDrawn="1"/>
        </p:nvCxnSpPr>
        <p:spPr>
          <a:xfrm>
            <a:off x="3852334" y="1549257"/>
            <a:ext cx="462009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Picture 10"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pic>
        <p:nvPicPr>
          <p:cNvPr id="14" name="Picture 13"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Tree>
    <p:extLst>
      <p:ext uri="{BB962C8B-B14F-4D97-AF65-F5344CB8AC3E}">
        <p14:creationId xmlns:p14="http://schemas.microsoft.com/office/powerpoint/2010/main" val="79053910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11" name="Picture 10"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12" name="Picture 11"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4" name="Text Placeholder 15"/>
          <p:cNvSpPr>
            <a:spLocks noGrp="1"/>
          </p:cNvSpPr>
          <p:nvPr>
            <p:ph type="body" sz="quarter" idx="17" hasCustomPrompt="1"/>
          </p:nvPr>
        </p:nvSpPr>
        <p:spPr>
          <a:xfrm>
            <a:off x="763201" y="4979070"/>
            <a:ext cx="7711201" cy="138499"/>
          </a:xfrm>
          <a:prstGeom prst="rect">
            <a:avLst/>
          </a:prstGeom>
        </p:spPr>
        <p:txBody>
          <a:bodyPr vert="horz" wrap="square" lIns="0" tIns="0" rIns="0" bIns="0">
            <a:spAutoFit/>
          </a:bodyPr>
          <a:lstStyle>
            <a:lvl1pPr marL="0" indent="0">
              <a:buNone/>
              <a:defRPr sz="900" b="1" baseline="0">
                <a:solidFill>
                  <a:schemeClr val="tx2"/>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Title of Publication and Date where quote was pulled</a:t>
            </a:r>
            <a:endParaRPr lang="en-US" dirty="0"/>
          </a:p>
        </p:txBody>
      </p:sp>
      <p:sp>
        <p:nvSpPr>
          <p:cNvPr id="5" name="Text Placeholder 15"/>
          <p:cNvSpPr>
            <a:spLocks noGrp="1"/>
          </p:cNvSpPr>
          <p:nvPr>
            <p:ph type="body" sz="quarter" idx="18" hasCustomPrompt="1"/>
          </p:nvPr>
        </p:nvSpPr>
        <p:spPr>
          <a:xfrm>
            <a:off x="763201" y="5214624"/>
            <a:ext cx="7711201" cy="369332"/>
          </a:xfrm>
          <a:prstGeom prst="rect">
            <a:avLst/>
          </a:prstGeom>
        </p:spPr>
        <p:txBody>
          <a:bodyPr vert="horz" wrap="square" lIns="0" tIns="0" rIns="0" bIns="0">
            <a:spAutoFit/>
          </a:bodyPr>
          <a:lstStyle>
            <a:lvl1pPr marL="0" indent="0">
              <a:buNone/>
              <a:defRPr sz="800" baseline="0">
                <a:solidFill>
                  <a:schemeClr val="tx1"/>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a:t>
            </a:r>
            <a:endParaRPr lang="en-US" dirty="0"/>
          </a:p>
        </p:txBody>
      </p:sp>
      <p:sp>
        <p:nvSpPr>
          <p:cNvPr id="17" name="TextBox 16"/>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13"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sp>
        <p:nvSpPr>
          <p:cNvPr id="18" name="Text Placeholder 9"/>
          <p:cNvSpPr>
            <a:spLocks noGrp="1"/>
          </p:cNvSpPr>
          <p:nvPr>
            <p:ph type="body" sz="quarter" idx="21" hasCustomPrompt="1"/>
          </p:nvPr>
        </p:nvSpPr>
        <p:spPr>
          <a:xfrm>
            <a:off x="763202" y="1630252"/>
            <a:ext cx="7711201" cy="3015755"/>
          </a:xfrm>
          <a:prstGeom prst="rect">
            <a:avLst/>
          </a:prstGeom>
        </p:spPr>
        <p:txBody>
          <a:bodyPr vert="horz" wrap="none" lIns="0" tIns="0" rIns="0" bIns="0" anchor="ctr">
            <a:noAutofit/>
          </a:bodyPr>
          <a:lstStyle>
            <a:lvl1pPr marL="0" marR="0" indent="0" algn="ctr" defTabSz="457200" rtl="0" eaLnBrk="1" fontAlgn="auto" latinLnBrk="0" hangingPunct="1">
              <a:lnSpc>
                <a:spcPct val="100000"/>
              </a:lnSpc>
              <a:spcBef>
                <a:spcPct val="20000"/>
              </a:spcBef>
              <a:spcAft>
                <a:spcPts val="0"/>
              </a:spcAft>
              <a:buClrTx/>
              <a:buSzTx/>
              <a:buFont typeface="Arial"/>
              <a:buNone/>
              <a:tabLst/>
              <a:defRPr sz="2800" b="1" baseline="0">
                <a:solidFill>
                  <a:schemeClr val="accent1"/>
                </a:solidFill>
              </a:defRPr>
            </a:lvl1pPr>
            <a:lvl2pPr marL="457200" indent="0">
              <a:buNone/>
              <a:defRPr b="1">
                <a:solidFill>
                  <a:schemeClr val="accent1"/>
                </a:solidFill>
              </a:defRPr>
            </a:lvl2pPr>
            <a:lvl3pPr marL="914400" indent="0">
              <a:buNone/>
              <a:defRPr b="1">
                <a:solidFill>
                  <a:schemeClr val="accent1"/>
                </a:solidFill>
              </a:defRPr>
            </a:lvl3pPr>
            <a:lvl4pPr marL="1371600" indent="0">
              <a:buNone/>
              <a:defRPr b="1">
                <a:solidFill>
                  <a:schemeClr val="accent1"/>
                </a:solidFill>
              </a:defRPr>
            </a:lvl4pPr>
            <a:lvl5pPr marL="1828800" indent="0">
              <a:buNone/>
              <a:defRPr b="1">
                <a:solidFill>
                  <a:schemeClr val="accent1"/>
                </a:solidFill>
              </a:defRPr>
            </a:lvl5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dirty="0" smtClean="0"/>
              <a:t>“Insert quote here and adjust </a:t>
            </a:r>
            <a:br>
              <a:rPr lang="en-US" dirty="0" smtClean="0"/>
            </a:br>
            <a:r>
              <a:rPr lang="en-US" dirty="0" smtClean="0"/>
              <a:t>the quotation marks to suit </a:t>
            </a:r>
            <a:br>
              <a:rPr lang="en-US" dirty="0" smtClean="0"/>
            </a:br>
            <a:r>
              <a:rPr lang="en-US" dirty="0" smtClean="0"/>
              <a:t>your quote length.”</a:t>
            </a:r>
            <a:endParaRPr lang="en-US" dirty="0"/>
          </a:p>
        </p:txBody>
      </p:sp>
      <p:pic>
        <p:nvPicPr>
          <p:cNvPr id="10" name="Picture 9"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70477541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ER SNAPSHOT_A">
    <p:spTree>
      <p:nvGrpSpPr>
        <p:cNvPr id="1" name=""/>
        <p:cNvGrpSpPr/>
        <p:nvPr/>
      </p:nvGrpSpPr>
      <p:grpSpPr>
        <a:xfrm>
          <a:off x="0" y="0"/>
          <a:ext cx="0" cy="0"/>
          <a:chOff x="0" y="0"/>
          <a:chExt cx="0" cy="0"/>
        </a:xfrm>
      </p:grpSpPr>
      <p:pic>
        <p:nvPicPr>
          <p:cNvPr id="31" name="Picture 30"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sp>
        <p:nvSpPr>
          <p:cNvPr id="5" name="Text Placeholder 8"/>
          <p:cNvSpPr>
            <a:spLocks noGrp="1"/>
          </p:cNvSpPr>
          <p:nvPr>
            <p:ph type="body" sz="quarter" idx="25" hasCustomPrompt="1"/>
          </p:nvPr>
        </p:nvSpPr>
        <p:spPr>
          <a:xfrm>
            <a:off x="763199" y="2630155"/>
            <a:ext cx="3664288" cy="1215717"/>
          </a:xfrm>
          <a:prstGeom prst="rect">
            <a:avLst/>
          </a:prstGeom>
        </p:spPr>
        <p:txBody>
          <a:bodyPr vert="horz" wrap="square" lIns="0" tIns="0" rIns="0" bIns="0">
            <a:noAutofit/>
          </a:bodyPr>
          <a:lstStyle>
            <a:lvl1pPr marL="0" indent="0">
              <a:lnSpc>
                <a:spcPct val="100000"/>
              </a:lnSpc>
              <a:spcBef>
                <a:spcPts val="0"/>
              </a:spcBef>
              <a:spcAft>
                <a:spcPts val="0"/>
              </a:spcAft>
              <a:buClr>
                <a:schemeClr val="accent1"/>
              </a:buClr>
              <a:buFont typeface="Arial"/>
              <a:buNone/>
              <a:tabLst>
                <a:tab pos="115888" algn="l"/>
              </a:tabLst>
              <a:defRPr sz="1300" b="0" baseline="0">
                <a:solidFill>
                  <a:schemeClr val="accent1"/>
                </a:solidFill>
              </a:defRPr>
            </a:lvl1pPr>
          </a:lstStyle>
          <a:p>
            <a:pPr>
              <a:lnSpc>
                <a:spcPct val="110000"/>
              </a:lnSpc>
            </a:pPr>
            <a:r>
              <a:rPr lang="en-US" sz="1200" dirty="0" smtClean="0">
                <a:solidFill>
                  <a:schemeClr val="accent1"/>
                </a:solidFill>
              </a:rPr>
              <a:t>“Customer quote goes here. The following copy is an example. We call the application we built using Qlik our ‘window’ because it lets us immediately see into over a billion data records to find the important stories locked inside the data. With this platform we…”</a:t>
            </a:r>
            <a:endParaRPr lang="en-US" sz="1200" i="1" dirty="0">
              <a:solidFill>
                <a:schemeClr val="accent1"/>
              </a:solidFill>
            </a:endParaRPr>
          </a:p>
        </p:txBody>
      </p:sp>
      <p:cxnSp>
        <p:nvCxnSpPr>
          <p:cNvPr id="9" name="Straight Connector 8"/>
          <p:cNvCxnSpPr/>
          <p:nvPr userDrawn="1"/>
        </p:nvCxnSpPr>
        <p:spPr>
          <a:xfrm>
            <a:off x="4567160" y="1305167"/>
            <a:ext cx="0" cy="5175861"/>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766458" y="2916791"/>
            <a:ext cx="3727779"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4766458" y="4739737"/>
            <a:ext cx="3727779"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25" name="Text Placeholder 4"/>
          <p:cNvSpPr>
            <a:spLocks noGrp="1"/>
          </p:cNvSpPr>
          <p:nvPr>
            <p:ph type="body" sz="quarter" idx="10" hasCustomPrompt="1"/>
          </p:nvPr>
        </p:nvSpPr>
        <p:spPr>
          <a:xfrm>
            <a:off x="4766458" y="1337102"/>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Challenges</a:t>
            </a:r>
          </a:p>
        </p:txBody>
      </p:sp>
      <p:sp>
        <p:nvSpPr>
          <p:cNvPr id="26" name="Text Placeholder 7"/>
          <p:cNvSpPr>
            <a:spLocks noGrp="1"/>
          </p:cNvSpPr>
          <p:nvPr>
            <p:ph type="body" sz="quarter" idx="11" hasCustomPrompt="1"/>
          </p:nvPr>
        </p:nvSpPr>
        <p:spPr>
          <a:xfrm>
            <a:off x="4766458" y="1768083"/>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your own here</a:t>
            </a:r>
          </a:p>
          <a:p>
            <a:pPr lvl="0"/>
            <a:r>
              <a:rPr lang="en-US" dirty="0" smtClean="0"/>
              <a:t>Bullet #2 replace text and insert your own here </a:t>
            </a:r>
          </a:p>
          <a:p>
            <a:pPr lvl="1"/>
            <a:r>
              <a:rPr lang="en-US" dirty="0" smtClean="0"/>
              <a:t>Sub bullet style insert your own text here</a:t>
            </a:r>
          </a:p>
        </p:txBody>
      </p:sp>
      <p:sp>
        <p:nvSpPr>
          <p:cNvPr id="29" name="Text Placeholder 4"/>
          <p:cNvSpPr>
            <a:spLocks noGrp="1"/>
          </p:cNvSpPr>
          <p:nvPr>
            <p:ph type="body" sz="quarter" idx="35" hasCustomPrompt="1"/>
          </p:nvPr>
        </p:nvSpPr>
        <p:spPr>
          <a:xfrm>
            <a:off x="4766458" y="3099902"/>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Solution</a:t>
            </a:r>
          </a:p>
        </p:txBody>
      </p:sp>
      <p:sp>
        <p:nvSpPr>
          <p:cNvPr id="33" name="Text Placeholder 4"/>
          <p:cNvSpPr>
            <a:spLocks noGrp="1"/>
          </p:cNvSpPr>
          <p:nvPr>
            <p:ph type="body" sz="quarter" idx="37" hasCustomPrompt="1"/>
          </p:nvPr>
        </p:nvSpPr>
        <p:spPr>
          <a:xfrm>
            <a:off x="4766458" y="4957608"/>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Benefits</a:t>
            </a:r>
          </a:p>
        </p:txBody>
      </p:sp>
      <p:sp>
        <p:nvSpPr>
          <p:cNvPr id="37" name="Text Placeholder 4"/>
          <p:cNvSpPr>
            <a:spLocks noGrp="1"/>
          </p:cNvSpPr>
          <p:nvPr>
            <p:ph type="body" sz="quarter" idx="39" hasCustomPrompt="1"/>
          </p:nvPr>
        </p:nvSpPr>
        <p:spPr>
          <a:xfrm>
            <a:off x="758646" y="4956498"/>
            <a:ext cx="3685776"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About [Company Name Here]</a:t>
            </a:r>
          </a:p>
        </p:txBody>
      </p:sp>
      <p:sp>
        <p:nvSpPr>
          <p:cNvPr id="38" name="Text Placeholder 7"/>
          <p:cNvSpPr>
            <a:spLocks noGrp="1"/>
          </p:cNvSpPr>
          <p:nvPr>
            <p:ph type="body" sz="quarter" idx="40" hasCustomPrompt="1"/>
          </p:nvPr>
        </p:nvSpPr>
        <p:spPr>
          <a:xfrm>
            <a:off x="758645" y="5432637"/>
            <a:ext cx="3685776" cy="606320"/>
          </a:xfrm>
          <a:prstGeom prst="rect">
            <a:avLst/>
          </a:prstGeom>
        </p:spPr>
        <p:txBody>
          <a:bodyPr wrap="square" lIns="0" tIns="0" rIns="0" bIns="0">
            <a:spAutoFit/>
          </a:bodyPr>
          <a:lstStyle>
            <a:lvl1pPr marL="182880" indent="-182880">
              <a:lnSpc>
                <a:spcPct val="110000"/>
              </a:lnSpc>
              <a:spcBef>
                <a:spcPts val="0"/>
              </a:spcBef>
              <a:buClr>
                <a:schemeClr val="accent1"/>
              </a:buClr>
              <a:defRPr sz="1200" baseline="0">
                <a:solidFill>
                  <a:schemeClr val="tx2"/>
                </a:solidFill>
              </a:defRPr>
            </a:lvl1pPr>
            <a:lvl2pPr marL="455613" indent="-230188">
              <a:lnSpc>
                <a:spcPct val="130000"/>
              </a:lnSpc>
              <a:buClr>
                <a:schemeClr val="accent1"/>
              </a:buClr>
              <a:defRPr sz="1100" baseline="0">
                <a:solidFill>
                  <a:schemeClr val="accent3"/>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Insert customer content here</a:t>
            </a:r>
          </a:p>
          <a:p>
            <a:pPr lvl="0"/>
            <a:r>
              <a:rPr lang="en-US" dirty="0" smtClean="0"/>
              <a:t>Insert customer content here</a:t>
            </a:r>
          </a:p>
          <a:p>
            <a:pPr lvl="0"/>
            <a:r>
              <a:rPr lang="en-US" dirty="0" smtClean="0"/>
              <a:t>Insert customer content here</a:t>
            </a:r>
          </a:p>
        </p:txBody>
      </p:sp>
      <p:sp>
        <p:nvSpPr>
          <p:cNvPr id="39" name="Text Placeholder 7"/>
          <p:cNvSpPr>
            <a:spLocks noGrp="1"/>
          </p:cNvSpPr>
          <p:nvPr>
            <p:ph type="body" sz="quarter" idx="41" hasCustomPrompt="1"/>
          </p:nvPr>
        </p:nvSpPr>
        <p:spPr>
          <a:xfrm>
            <a:off x="763202" y="4325085"/>
            <a:ext cx="3664289" cy="211596"/>
          </a:xfrm>
          <a:prstGeom prst="rect">
            <a:avLst/>
          </a:prstGeom>
        </p:spPr>
        <p:txBody>
          <a:bodyPr wrap="square" lIns="0" tIns="0" rIns="0" bIns="0">
            <a:spAutoFit/>
          </a:bodyPr>
          <a:lstStyle>
            <a:lvl1pPr marL="0" indent="0">
              <a:lnSpc>
                <a:spcPct val="130000"/>
              </a:lnSpc>
              <a:spcBef>
                <a:spcPts val="0"/>
              </a:spcBef>
              <a:buClr>
                <a:schemeClr val="accent1"/>
              </a:buClr>
              <a:buNone/>
              <a:defRPr sz="1100" baseline="0">
                <a:solidFill>
                  <a:schemeClr val="tx2"/>
                </a:solidFill>
              </a:defRPr>
            </a:lvl1pPr>
            <a:lvl2pPr marL="225425" indent="0">
              <a:lnSpc>
                <a:spcPct val="130000"/>
              </a:lnSpc>
              <a:spcBef>
                <a:spcPts val="0"/>
              </a:spcBef>
              <a:buClr>
                <a:schemeClr val="accent1"/>
              </a:buClr>
              <a:buNone/>
              <a:defRPr sz="1100" baseline="0">
                <a:solidFill>
                  <a:schemeClr val="accent3"/>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First and Last Name, Title</a:t>
            </a:r>
          </a:p>
        </p:txBody>
      </p:sp>
      <p:sp>
        <p:nvSpPr>
          <p:cNvPr id="42" name="Picture Placeholder 7"/>
          <p:cNvSpPr>
            <a:spLocks noGrp="1"/>
          </p:cNvSpPr>
          <p:nvPr>
            <p:ph type="pic" sz="quarter" idx="42" hasCustomPrompt="1"/>
          </p:nvPr>
        </p:nvSpPr>
        <p:spPr>
          <a:xfrm>
            <a:off x="780133" y="1337101"/>
            <a:ext cx="3664288" cy="1097307"/>
          </a:xfrm>
          <a:prstGeom prst="rect">
            <a:avLst/>
          </a:prstGeom>
          <a:noFill/>
          <a:ln w="76200" cmpd="sng">
            <a:noFill/>
          </a:ln>
          <a:effectLst/>
        </p:spPr>
        <p:txBody>
          <a:bodyPr anchor="ctr" anchorCtr="0"/>
          <a:lstStyle>
            <a:lvl1pPr marL="0" indent="0" algn="ctr">
              <a:buNone/>
              <a:defRPr sz="1200" b="0" i="1">
                <a:solidFill>
                  <a:schemeClr val="tx2"/>
                </a:solidFill>
              </a:defRPr>
            </a:lvl1pPr>
          </a:lstStyle>
          <a:p>
            <a:r>
              <a:rPr lang="en-US" dirty="0" smtClean="0"/>
              <a:t>Insert Customer Logo Here</a:t>
            </a:r>
            <a:endParaRPr lang="en-US" dirty="0"/>
          </a:p>
        </p:txBody>
      </p:sp>
      <p:cxnSp>
        <p:nvCxnSpPr>
          <p:cNvPr id="44" name="Straight Connector 43"/>
          <p:cNvCxnSpPr/>
          <p:nvPr userDrawn="1"/>
        </p:nvCxnSpPr>
        <p:spPr>
          <a:xfrm>
            <a:off x="4586998" y="1346392"/>
            <a:ext cx="0" cy="5068093"/>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4766458" y="2862824"/>
            <a:ext cx="3727779"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4766455" y="4723645"/>
            <a:ext cx="3727780" cy="16095"/>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flipH="1">
            <a:off x="758648" y="4723643"/>
            <a:ext cx="3685777"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27" name="Text Placeholder 7"/>
          <p:cNvSpPr>
            <a:spLocks noGrp="1"/>
          </p:cNvSpPr>
          <p:nvPr>
            <p:ph type="body" sz="quarter" idx="43" hasCustomPrompt="1"/>
          </p:nvPr>
        </p:nvSpPr>
        <p:spPr>
          <a:xfrm>
            <a:off x="4766458" y="3532994"/>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p:txBody>
      </p:sp>
      <p:sp>
        <p:nvSpPr>
          <p:cNvPr id="28" name="Text Placeholder 7"/>
          <p:cNvSpPr>
            <a:spLocks noGrp="1"/>
          </p:cNvSpPr>
          <p:nvPr>
            <p:ph type="body" sz="quarter" idx="44" hasCustomPrompt="1"/>
          </p:nvPr>
        </p:nvSpPr>
        <p:spPr>
          <a:xfrm>
            <a:off x="4766458" y="5388366"/>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p:txBody>
      </p:sp>
      <p:sp>
        <p:nvSpPr>
          <p:cNvPr id="24"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30" name="Picture 29"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13514145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6" name="Picture 5"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7" name="Picture 6"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pic>
        <p:nvPicPr>
          <p:cNvPr id="5" name="Picture 4"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37751035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ER SNAPSHOT_B">
    <p:spTree>
      <p:nvGrpSpPr>
        <p:cNvPr id="1" name=""/>
        <p:cNvGrpSpPr/>
        <p:nvPr/>
      </p:nvGrpSpPr>
      <p:grpSpPr>
        <a:xfrm>
          <a:off x="0" y="0"/>
          <a:ext cx="0" cy="0"/>
          <a:chOff x="0" y="0"/>
          <a:chExt cx="0" cy="0"/>
        </a:xfrm>
      </p:grpSpPr>
      <p:pic>
        <p:nvPicPr>
          <p:cNvPr id="25" name="Picture 24"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4" name="Picture Placeholder 7"/>
          <p:cNvSpPr>
            <a:spLocks noGrp="1"/>
          </p:cNvSpPr>
          <p:nvPr>
            <p:ph type="pic" sz="quarter" idx="13" hasCustomPrompt="1"/>
          </p:nvPr>
        </p:nvSpPr>
        <p:spPr>
          <a:xfrm>
            <a:off x="780133" y="2916791"/>
            <a:ext cx="3664288" cy="3403591"/>
          </a:xfrm>
          <a:prstGeom prst="rect">
            <a:avLst/>
          </a:prstGeom>
          <a:noFill/>
          <a:ln w="76200" cmpd="sng">
            <a:noFill/>
          </a:ln>
          <a:effectLst/>
        </p:spPr>
        <p:txBody>
          <a:bodyPr anchor="ctr" anchorCtr="0"/>
          <a:lstStyle>
            <a:lvl1pPr marL="0" indent="0" algn="ctr">
              <a:buNone/>
              <a:defRPr sz="1200" i="1">
                <a:solidFill>
                  <a:schemeClr val="tx2"/>
                </a:solidFill>
              </a:defRPr>
            </a:lvl1pPr>
          </a:lstStyle>
          <a:p>
            <a:r>
              <a:rPr lang="en-US" dirty="0" smtClean="0"/>
              <a:t>Insert </a:t>
            </a:r>
            <a:r>
              <a:rPr lang="en-US" dirty="0" err="1" smtClean="0"/>
              <a:t>Qlik</a:t>
            </a:r>
            <a:r>
              <a:rPr lang="en-US" dirty="0" smtClean="0"/>
              <a:t> Industry Image</a:t>
            </a:r>
            <a:endParaRPr lang="en-US" dirty="0"/>
          </a:p>
        </p:txBody>
      </p:sp>
      <p:sp>
        <p:nvSpPr>
          <p:cNvPr id="20" name="TextBox 19"/>
          <p:cNvSpPr txBox="1"/>
          <p:nvPr userDrawn="1"/>
        </p:nvSpPr>
        <p:spPr>
          <a:xfrm>
            <a:off x="13303750" y="6452619"/>
            <a:ext cx="822960" cy="223138"/>
          </a:xfrm>
          <a:prstGeom prst="rect">
            <a:avLst/>
          </a:prstGeom>
          <a:noFill/>
        </p:spPr>
        <p:txBody>
          <a:bodyPr wrap="square" rtlCol="0">
            <a:spAutoFit/>
          </a:bodyPr>
          <a:lstStyle/>
          <a:p>
            <a:pPr algn="r"/>
            <a:fld id="{E8FE2E68-F185-5D47-B25F-652B0924F704}" type="slidenum">
              <a:rPr lang="en-US" sz="850" smtClean="0">
                <a:solidFill>
                  <a:srgbClr val="797979">
                    <a:lumMod val="40000"/>
                    <a:lumOff val="60000"/>
                  </a:srgbClr>
                </a:solidFill>
              </a:rPr>
              <a:pPr algn="r"/>
              <a:t>‹#›</a:t>
            </a:fld>
            <a:endParaRPr lang="en-US" sz="850" dirty="0">
              <a:solidFill>
                <a:srgbClr val="797979">
                  <a:lumMod val="40000"/>
                  <a:lumOff val="60000"/>
                </a:srgbClr>
              </a:solidFill>
            </a:endParaRPr>
          </a:p>
        </p:txBody>
      </p:sp>
      <p:cxnSp>
        <p:nvCxnSpPr>
          <p:cNvPr id="42" name="Straight Connector 41"/>
          <p:cNvCxnSpPr/>
          <p:nvPr userDrawn="1"/>
        </p:nvCxnSpPr>
        <p:spPr>
          <a:xfrm>
            <a:off x="4567160" y="1305167"/>
            <a:ext cx="0" cy="5175861"/>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4586998" y="1346392"/>
            <a:ext cx="0" cy="5068093"/>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cxnSp>
        <p:nvCxnSpPr>
          <p:cNvPr id="23" name="Straight Connector 22"/>
          <p:cNvCxnSpPr/>
          <p:nvPr userDrawn="1"/>
        </p:nvCxnSpPr>
        <p:spPr>
          <a:xfrm>
            <a:off x="4766458" y="2916791"/>
            <a:ext cx="3727779"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4766458" y="4739737"/>
            <a:ext cx="3727779"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31" name="Text Placeholder 4"/>
          <p:cNvSpPr>
            <a:spLocks noGrp="1"/>
          </p:cNvSpPr>
          <p:nvPr>
            <p:ph type="body" sz="quarter" idx="10" hasCustomPrompt="1"/>
          </p:nvPr>
        </p:nvSpPr>
        <p:spPr>
          <a:xfrm>
            <a:off x="4766458" y="1337102"/>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Challenges</a:t>
            </a:r>
          </a:p>
        </p:txBody>
      </p:sp>
      <p:sp>
        <p:nvSpPr>
          <p:cNvPr id="32" name="Text Placeholder 7"/>
          <p:cNvSpPr>
            <a:spLocks noGrp="1"/>
          </p:cNvSpPr>
          <p:nvPr>
            <p:ph type="body" sz="quarter" idx="11" hasCustomPrompt="1"/>
          </p:nvPr>
        </p:nvSpPr>
        <p:spPr>
          <a:xfrm>
            <a:off x="4766458" y="1768083"/>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p:txBody>
      </p:sp>
      <p:sp>
        <p:nvSpPr>
          <p:cNvPr id="33" name="Text Placeholder 4"/>
          <p:cNvSpPr>
            <a:spLocks noGrp="1"/>
          </p:cNvSpPr>
          <p:nvPr>
            <p:ph type="body" sz="quarter" idx="35" hasCustomPrompt="1"/>
          </p:nvPr>
        </p:nvSpPr>
        <p:spPr>
          <a:xfrm>
            <a:off x="4766458" y="3099902"/>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Solution</a:t>
            </a:r>
          </a:p>
        </p:txBody>
      </p:sp>
      <p:sp>
        <p:nvSpPr>
          <p:cNvPr id="34" name="Text Placeholder 4"/>
          <p:cNvSpPr>
            <a:spLocks noGrp="1"/>
          </p:cNvSpPr>
          <p:nvPr>
            <p:ph type="body" sz="quarter" idx="37" hasCustomPrompt="1"/>
          </p:nvPr>
        </p:nvSpPr>
        <p:spPr>
          <a:xfrm>
            <a:off x="4766458" y="4957608"/>
            <a:ext cx="3727779" cy="333425"/>
          </a:xfrm>
          <a:prstGeom prst="rect">
            <a:avLst/>
          </a:prstGeom>
        </p:spPr>
        <p:txBody>
          <a:bodyPr wrap="square" lIns="0" tIns="0" rIns="0" bIns="0">
            <a:spAutoFit/>
          </a:bodyPr>
          <a:lstStyle>
            <a:lvl1pPr marL="0" indent="0">
              <a:lnSpc>
                <a:spcPct val="110000"/>
              </a:lnSpc>
              <a:buNone/>
              <a:defRPr sz="20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Benefits</a:t>
            </a:r>
          </a:p>
        </p:txBody>
      </p:sp>
      <p:cxnSp>
        <p:nvCxnSpPr>
          <p:cNvPr id="35" name="Straight Connector 34"/>
          <p:cNvCxnSpPr/>
          <p:nvPr userDrawn="1"/>
        </p:nvCxnSpPr>
        <p:spPr>
          <a:xfrm flipH="1">
            <a:off x="4766458" y="2862824"/>
            <a:ext cx="3727779"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766455" y="4723645"/>
            <a:ext cx="3727780" cy="16095"/>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7" name="Text Placeholder 7"/>
          <p:cNvSpPr>
            <a:spLocks noGrp="1"/>
          </p:cNvSpPr>
          <p:nvPr>
            <p:ph type="body" sz="quarter" idx="43" hasCustomPrompt="1"/>
          </p:nvPr>
        </p:nvSpPr>
        <p:spPr>
          <a:xfrm>
            <a:off x="4766458" y="3532994"/>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p:txBody>
      </p:sp>
      <p:sp>
        <p:nvSpPr>
          <p:cNvPr id="40" name="Text Placeholder 7"/>
          <p:cNvSpPr>
            <a:spLocks noGrp="1"/>
          </p:cNvSpPr>
          <p:nvPr>
            <p:ph type="body" sz="quarter" idx="44" hasCustomPrompt="1"/>
          </p:nvPr>
        </p:nvSpPr>
        <p:spPr>
          <a:xfrm>
            <a:off x="4766458" y="5388366"/>
            <a:ext cx="3727779" cy="640175"/>
          </a:xfrm>
          <a:prstGeom prst="rect">
            <a:avLst/>
          </a:prstGeom>
        </p:spPr>
        <p:txBody>
          <a:bodyPr wrap="square" lIns="0" tIns="0" rIns="0" bIns="0">
            <a:spAutoFit/>
          </a:bodyPr>
          <a:lstStyle>
            <a:lvl1pPr marL="182880" indent="-182880">
              <a:lnSpc>
                <a:spcPct val="110000"/>
              </a:lnSpc>
              <a:spcBef>
                <a:spcPts val="0"/>
              </a:spcBef>
              <a:buClr>
                <a:schemeClr val="accent1"/>
              </a:buClr>
              <a:buFont typeface="Arial" panose="020B0604020202020204" pitchFamily="34" charset="0"/>
              <a:buChar char="•"/>
              <a:defRPr sz="1300" baseline="0">
                <a:solidFill>
                  <a:schemeClr val="tx2"/>
                </a:solidFill>
              </a:defRPr>
            </a:lvl1pPr>
            <a:lvl2pPr marL="455613" indent="-182880">
              <a:lnSpc>
                <a:spcPct val="110000"/>
              </a:lnSpc>
              <a:spcBef>
                <a:spcPts val="0"/>
              </a:spcBef>
              <a:buClr>
                <a:schemeClr val="accent1"/>
              </a:buClr>
              <a:defRPr sz="12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p:txBody>
      </p:sp>
      <p:sp>
        <p:nvSpPr>
          <p:cNvPr id="45" name="Picture Placeholder 7"/>
          <p:cNvSpPr>
            <a:spLocks noGrp="1"/>
          </p:cNvSpPr>
          <p:nvPr>
            <p:ph type="pic" sz="quarter" idx="45" hasCustomPrompt="1"/>
          </p:nvPr>
        </p:nvSpPr>
        <p:spPr>
          <a:xfrm>
            <a:off x="780133" y="1337102"/>
            <a:ext cx="3664288" cy="1432063"/>
          </a:xfrm>
          <a:prstGeom prst="rect">
            <a:avLst/>
          </a:prstGeom>
          <a:noFill/>
          <a:ln w="76200" cmpd="sng">
            <a:noFill/>
          </a:ln>
          <a:effectLst/>
        </p:spPr>
        <p:txBody>
          <a:bodyPr anchor="ctr" anchorCtr="0"/>
          <a:lstStyle>
            <a:lvl1pPr marL="0" indent="0" algn="ctr">
              <a:buNone/>
              <a:defRPr sz="1200" b="0" i="1">
                <a:solidFill>
                  <a:schemeClr val="tx2"/>
                </a:solidFill>
              </a:defRPr>
            </a:lvl1pPr>
          </a:lstStyle>
          <a:p>
            <a:r>
              <a:rPr lang="en-US" dirty="0" smtClean="0"/>
              <a:t>Insert Customer Logo Here</a:t>
            </a:r>
            <a:endParaRPr lang="en-US" dirty="0"/>
          </a:p>
        </p:txBody>
      </p:sp>
      <p:pic>
        <p:nvPicPr>
          <p:cNvPr id="21" name="Picture 20"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717121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pic>
        <p:nvPicPr>
          <p:cNvPr id="7" name="Picture 6"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8" name="Picture 7"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9" name="Table Placeholder 8"/>
          <p:cNvSpPr>
            <a:spLocks noGrp="1"/>
          </p:cNvSpPr>
          <p:nvPr>
            <p:ph type="tbl" sz="quarter" idx="10"/>
          </p:nvPr>
        </p:nvSpPr>
        <p:spPr>
          <a:xfrm>
            <a:off x="763202" y="1679667"/>
            <a:ext cx="7710875" cy="4714784"/>
          </a:xfrm>
          <a:prstGeom prst="rect">
            <a:avLst/>
          </a:prstGeom>
        </p:spPr>
        <p:txBody>
          <a:bodyPr/>
          <a:lstStyle>
            <a:lvl1pPr marL="0" indent="0">
              <a:buClr>
                <a:schemeClr val="accent1"/>
              </a:buClr>
              <a:buNone/>
              <a:defRPr sz="1200" b="0">
                <a:solidFill>
                  <a:schemeClr val="tx2"/>
                </a:solidFill>
              </a:defRPr>
            </a:lvl1pPr>
            <a:lvl2pPr marL="0" indent="0">
              <a:buClr>
                <a:schemeClr val="accent1"/>
              </a:buClr>
              <a:buFont typeface="Arial" panose="020B0604020202020204" pitchFamily="34" charset="0"/>
              <a:buNone/>
              <a:defRPr sz="1200">
                <a:solidFill>
                  <a:schemeClr val="tx2"/>
                </a:solidFill>
              </a:defRPr>
            </a:lvl2pPr>
            <a:lvl3pPr marL="274320" indent="0">
              <a:buClr>
                <a:schemeClr val="accent1"/>
              </a:buClr>
              <a:buSzPct val="75000"/>
              <a:buFont typeface="Arial" panose="020B0604020202020204" pitchFamily="34" charset="0"/>
              <a:buNone/>
              <a:defRPr sz="1200">
                <a:solidFill>
                  <a:schemeClr val="tx2"/>
                </a:solidFill>
              </a:defRPr>
            </a:lvl3pPr>
            <a:lvl4pPr marL="457200" indent="0">
              <a:buClr>
                <a:schemeClr val="accent1"/>
              </a:buClr>
              <a:buSzPct val="80000"/>
              <a:buFont typeface="Arial" panose="020B0604020202020204" pitchFamily="34" charset="0"/>
              <a:buNone/>
              <a:defRPr sz="1200">
                <a:solidFill>
                  <a:schemeClr val="tx2"/>
                </a:solidFill>
              </a:defRPr>
            </a:lvl4pPr>
          </a:lstStyle>
          <a:p>
            <a:pPr lvl="0"/>
            <a:r>
              <a:rPr lang="en-US" smtClean="0"/>
              <a:t>Click icon to add table</a:t>
            </a:r>
            <a:endParaRPr lang="en-US" dirty="0" smtClean="0"/>
          </a:p>
        </p:txBody>
      </p:sp>
      <p:sp>
        <p:nvSpPr>
          <p:cNvPr id="5"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6" name="Picture 5"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204669994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REAK SLIDE 1">
    <p:spTree>
      <p:nvGrpSpPr>
        <p:cNvPr id="1" name=""/>
        <p:cNvGrpSpPr/>
        <p:nvPr/>
      </p:nvGrpSpPr>
      <p:grpSpPr>
        <a:xfrm>
          <a:off x="0" y="0"/>
          <a:ext cx="0" cy="0"/>
          <a:chOff x="0" y="0"/>
          <a:chExt cx="0" cy="0"/>
        </a:xfrm>
      </p:grpSpPr>
      <p:sp>
        <p:nvSpPr>
          <p:cNvPr id="5" name="Text Placeholder 31"/>
          <p:cNvSpPr>
            <a:spLocks noGrp="1"/>
          </p:cNvSpPr>
          <p:nvPr>
            <p:ph type="body" sz="quarter" idx="15" hasCustomPrompt="1"/>
          </p:nvPr>
        </p:nvSpPr>
        <p:spPr>
          <a:xfrm>
            <a:off x="4994804" y="3949699"/>
            <a:ext cx="3834642" cy="636405"/>
          </a:xfrm>
          <a:prstGeom prst="rect">
            <a:avLst/>
          </a:prstGeom>
        </p:spPr>
        <p:txBody>
          <a:bodyPr vert="horz" lIns="0"/>
          <a:lstStyle>
            <a:lvl1pPr marL="0" indent="0">
              <a:spcBef>
                <a:spcPts val="0"/>
              </a:spcBef>
              <a:buNone/>
              <a:defRPr sz="32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6" name="Picture 5"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pic>
        <p:nvPicPr>
          <p:cNvPr id="8" name="Picture 7" descr="PPT-Breaker-02.png"/>
          <p:cNvPicPr>
            <a:picLocks noChangeAspect="1"/>
          </p:cNvPicPr>
          <p:nvPr userDrawn="1"/>
        </p:nvPicPr>
        <p:blipFill rotWithShape="1">
          <a:blip r:embed="rId3">
            <a:extLst>
              <a:ext uri="{28A0092B-C50C-407E-A947-70E740481C1C}">
                <a14:useLocalDpi xmlns:a14="http://schemas.microsoft.com/office/drawing/2010/main" val="0"/>
              </a:ext>
            </a:extLst>
          </a:blip>
          <a:srcRect l="11326" t="10186" b="741"/>
          <a:stretch/>
        </p:blipFill>
        <p:spPr>
          <a:xfrm>
            <a:off x="0" y="0"/>
            <a:ext cx="4872301" cy="6108700"/>
          </a:xfrm>
          <a:prstGeom prst="rect">
            <a:avLst/>
          </a:prstGeom>
        </p:spPr>
      </p:pic>
    </p:spTree>
    <p:extLst>
      <p:ext uri="{BB962C8B-B14F-4D97-AF65-F5344CB8AC3E}">
        <p14:creationId xmlns:p14="http://schemas.microsoft.com/office/powerpoint/2010/main" val="5924000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sp>
        <p:nvSpPr>
          <p:cNvPr id="5" name="Text Placeholder 31"/>
          <p:cNvSpPr>
            <a:spLocks noGrp="1"/>
          </p:cNvSpPr>
          <p:nvPr>
            <p:ph type="body" sz="quarter" idx="15" hasCustomPrompt="1"/>
          </p:nvPr>
        </p:nvSpPr>
        <p:spPr>
          <a:xfrm>
            <a:off x="4910328" y="3210871"/>
            <a:ext cx="3834642" cy="636405"/>
          </a:xfrm>
          <a:prstGeom prst="rect">
            <a:avLst/>
          </a:prstGeom>
        </p:spPr>
        <p:txBody>
          <a:bodyPr vert="horz" lIns="0"/>
          <a:lstStyle>
            <a:lvl1pPr marL="0" indent="0">
              <a:spcBef>
                <a:spcPts val="0"/>
              </a:spcBef>
              <a:buNone/>
              <a:defRPr sz="3200">
                <a:solidFill>
                  <a:srgbClr val="5656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6" name="Picture 5"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pic>
        <p:nvPicPr>
          <p:cNvPr id="7" name="Picture 6" descr="PPT-Breaker-01.png"/>
          <p:cNvPicPr>
            <a:picLocks noChangeAspect="1"/>
          </p:cNvPicPr>
          <p:nvPr userDrawn="1"/>
        </p:nvPicPr>
        <p:blipFill rotWithShape="1">
          <a:blip r:embed="rId3">
            <a:extLst>
              <a:ext uri="{28A0092B-C50C-407E-A947-70E740481C1C}">
                <a14:useLocalDpi xmlns:a14="http://schemas.microsoft.com/office/drawing/2010/main" val="0"/>
              </a:ext>
            </a:extLst>
          </a:blip>
          <a:srcRect l="15255" t="13704"/>
          <a:stretch/>
        </p:blipFill>
        <p:spPr>
          <a:xfrm>
            <a:off x="0" y="0"/>
            <a:ext cx="4656401" cy="5918200"/>
          </a:xfrm>
          <a:prstGeom prst="rect">
            <a:avLst/>
          </a:prstGeom>
        </p:spPr>
      </p:pic>
    </p:spTree>
    <p:extLst>
      <p:ext uri="{BB962C8B-B14F-4D97-AF65-F5344CB8AC3E}">
        <p14:creationId xmlns:p14="http://schemas.microsoft.com/office/powerpoint/2010/main" val="346912696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REAK SLIDE 3">
    <p:spTree>
      <p:nvGrpSpPr>
        <p:cNvPr id="1" name=""/>
        <p:cNvGrpSpPr/>
        <p:nvPr/>
      </p:nvGrpSpPr>
      <p:grpSpPr>
        <a:xfrm>
          <a:off x="0" y="0"/>
          <a:ext cx="0" cy="0"/>
          <a:chOff x="0" y="0"/>
          <a:chExt cx="0" cy="0"/>
        </a:xfrm>
      </p:grpSpPr>
      <p:sp>
        <p:nvSpPr>
          <p:cNvPr id="5" name="Text Placeholder 31"/>
          <p:cNvSpPr>
            <a:spLocks noGrp="1"/>
          </p:cNvSpPr>
          <p:nvPr>
            <p:ph type="body" sz="quarter" idx="15" hasCustomPrompt="1"/>
          </p:nvPr>
        </p:nvSpPr>
        <p:spPr>
          <a:xfrm>
            <a:off x="5260666" y="3868791"/>
            <a:ext cx="3834642" cy="636405"/>
          </a:xfrm>
          <a:prstGeom prst="rect">
            <a:avLst/>
          </a:prstGeom>
        </p:spPr>
        <p:txBody>
          <a:bodyPr vert="horz" lIns="0"/>
          <a:lstStyle>
            <a:lvl1pPr marL="0" indent="0">
              <a:spcBef>
                <a:spcPts val="0"/>
              </a:spcBef>
              <a:buNone/>
              <a:defRPr sz="3200">
                <a:solidFill>
                  <a:srgbClr val="5656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6" name="Picture 5"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pic>
        <p:nvPicPr>
          <p:cNvPr id="7" name="Picture 6" descr="PPT-Breaker-03.png"/>
          <p:cNvPicPr>
            <a:picLocks noChangeAspect="1"/>
          </p:cNvPicPr>
          <p:nvPr userDrawn="1"/>
        </p:nvPicPr>
        <p:blipFill rotWithShape="1">
          <a:blip r:embed="rId3">
            <a:extLst>
              <a:ext uri="{28A0092B-C50C-407E-A947-70E740481C1C}">
                <a14:useLocalDpi xmlns:a14="http://schemas.microsoft.com/office/drawing/2010/main" val="0"/>
              </a:ext>
            </a:extLst>
          </a:blip>
          <a:srcRect l="14331" t="9630"/>
          <a:stretch/>
        </p:blipFill>
        <p:spPr>
          <a:xfrm>
            <a:off x="0" y="0"/>
            <a:ext cx="4707201" cy="6197600"/>
          </a:xfrm>
          <a:prstGeom prst="rect">
            <a:avLst/>
          </a:prstGeom>
        </p:spPr>
      </p:pic>
    </p:spTree>
    <p:extLst>
      <p:ext uri="{BB962C8B-B14F-4D97-AF65-F5344CB8AC3E}">
        <p14:creationId xmlns:p14="http://schemas.microsoft.com/office/powerpoint/2010/main" val="83837905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BREAK SLIDE 1">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 name="Picture 5" descr="QlikLogo_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38" y="6527028"/>
            <a:ext cx="472928" cy="146670"/>
          </a:xfrm>
          <a:prstGeom prst="rect">
            <a:avLst/>
          </a:prstGeom>
        </p:spPr>
      </p:pic>
      <p:sp>
        <p:nvSpPr>
          <p:cNvPr id="5" name="Text Placeholder 31"/>
          <p:cNvSpPr>
            <a:spLocks noGrp="1"/>
          </p:cNvSpPr>
          <p:nvPr>
            <p:ph type="body" sz="quarter" idx="15" hasCustomPrompt="1"/>
          </p:nvPr>
        </p:nvSpPr>
        <p:spPr>
          <a:xfrm>
            <a:off x="4994804" y="4065404"/>
            <a:ext cx="3834642" cy="636405"/>
          </a:xfrm>
          <a:prstGeom prst="rect">
            <a:avLst/>
          </a:prstGeom>
        </p:spPr>
        <p:txBody>
          <a:bodyPr vert="horz" lIns="0"/>
          <a:lstStyle>
            <a:lvl1pPr marL="0" indent="0">
              <a:spcBef>
                <a:spcPts val="0"/>
              </a:spcBef>
              <a:buNone/>
              <a:defRPr sz="320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3" name="Picture 2" descr="PPT-Breaker-02.png"/>
          <p:cNvPicPr>
            <a:picLocks noChangeAspect="1"/>
          </p:cNvPicPr>
          <p:nvPr userDrawn="1"/>
        </p:nvPicPr>
        <p:blipFill rotWithShape="1">
          <a:blip r:embed="rId3">
            <a:extLst>
              <a:ext uri="{28A0092B-C50C-407E-A947-70E740481C1C}">
                <a14:useLocalDpi xmlns:a14="http://schemas.microsoft.com/office/drawing/2010/main" val="0"/>
              </a:ext>
            </a:extLst>
          </a:blip>
          <a:srcRect l="11326" t="10186" b="741"/>
          <a:stretch/>
        </p:blipFill>
        <p:spPr>
          <a:xfrm>
            <a:off x="0" y="0"/>
            <a:ext cx="4872301" cy="6108700"/>
          </a:xfrm>
          <a:prstGeom prst="rect">
            <a:avLst/>
          </a:prstGeom>
        </p:spPr>
      </p:pic>
    </p:spTree>
    <p:extLst>
      <p:ext uri="{BB962C8B-B14F-4D97-AF65-F5344CB8AC3E}">
        <p14:creationId xmlns:p14="http://schemas.microsoft.com/office/powerpoint/2010/main" val="187432421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7" descr="QlikLogo_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38" y="6527028"/>
            <a:ext cx="472928" cy="146670"/>
          </a:xfrm>
          <a:prstGeom prst="rect">
            <a:avLst/>
          </a:prstGeom>
        </p:spPr>
      </p:pic>
      <p:sp>
        <p:nvSpPr>
          <p:cNvPr id="5" name="Text Placeholder 31"/>
          <p:cNvSpPr>
            <a:spLocks noGrp="1"/>
          </p:cNvSpPr>
          <p:nvPr>
            <p:ph type="body" sz="quarter" idx="15" hasCustomPrompt="1"/>
          </p:nvPr>
        </p:nvSpPr>
        <p:spPr>
          <a:xfrm>
            <a:off x="4910328" y="3210871"/>
            <a:ext cx="3834642" cy="636405"/>
          </a:xfrm>
          <a:prstGeom prst="rect">
            <a:avLst/>
          </a:prstGeom>
        </p:spPr>
        <p:txBody>
          <a:bodyPr vert="horz" lIns="0"/>
          <a:lstStyle>
            <a:lvl1pPr marL="0" indent="0">
              <a:spcBef>
                <a:spcPts val="0"/>
              </a:spcBef>
              <a:buNone/>
              <a:defRPr sz="3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2" name="Picture 1" descr="PPT-Breaker-01.png"/>
          <p:cNvPicPr>
            <a:picLocks noChangeAspect="1"/>
          </p:cNvPicPr>
          <p:nvPr userDrawn="1"/>
        </p:nvPicPr>
        <p:blipFill rotWithShape="1">
          <a:blip r:embed="rId3">
            <a:extLst>
              <a:ext uri="{28A0092B-C50C-407E-A947-70E740481C1C}">
                <a14:useLocalDpi xmlns:a14="http://schemas.microsoft.com/office/drawing/2010/main" val="0"/>
              </a:ext>
            </a:extLst>
          </a:blip>
          <a:srcRect l="15255" t="13704"/>
          <a:stretch/>
        </p:blipFill>
        <p:spPr>
          <a:xfrm>
            <a:off x="0" y="0"/>
            <a:ext cx="4656401" cy="5918200"/>
          </a:xfrm>
          <a:prstGeom prst="rect">
            <a:avLst/>
          </a:prstGeom>
        </p:spPr>
      </p:pic>
    </p:spTree>
    <p:extLst>
      <p:ext uri="{BB962C8B-B14F-4D97-AF65-F5344CB8AC3E}">
        <p14:creationId xmlns:p14="http://schemas.microsoft.com/office/powerpoint/2010/main" val="405391718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REAK SLIDE 3">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 name="Picture 5" descr="QlikLogo_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38" y="6527028"/>
            <a:ext cx="472928" cy="146670"/>
          </a:xfrm>
          <a:prstGeom prst="rect">
            <a:avLst/>
          </a:prstGeom>
        </p:spPr>
      </p:pic>
      <p:sp>
        <p:nvSpPr>
          <p:cNvPr id="5" name="Text Placeholder 31"/>
          <p:cNvSpPr>
            <a:spLocks noGrp="1"/>
          </p:cNvSpPr>
          <p:nvPr>
            <p:ph type="body" sz="quarter" idx="15" hasCustomPrompt="1"/>
          </p:nvPr>
        </p:nvSpPr>
        <p:spPr>
          <a:xfrm>
            <a:off x="4864101" y="3868791"/>
            <a:ext cx="4154264" cy="636405"/>
          </a:xfrm>
          <a:prstGeom prst="rect">
            <a:avLst/>
          </a:prstGeom>
        </p:spPr>
        <p:txBody>
          <a:bodyPr vert="horz" lIns="0"/>
          <a:lstStyle>
            <a:lvl1pPr marL="0" indent="0">
              <a:spcBef>
                <a:spcPts val="0"/>
              </a:spcBef>
              <a:buNone/>
              <a:defRPr sz="3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pic>
        <p:nvPicPr>
          <p:cNvPr id="3" name="Picture 2" descr="PPT-Breaker-03.png"/>
          <p:cNvPicPr>
            <a:picLocks noChangeAspect="1"/>
          </p:cNvPicPr>
          <p:nvPr userDrawn="1"/>
        </p:nvPicPr>
        <p:blipFill rotWithShape="1">
          <a:blip r:embed="rId3">
            <a:extLst>
              <a:ext uri="{28A0092B-C50C-407E-A947-70E740481C1C}">
                <a14:useLocalDpi xmlns:a14="http://schemas.microsoft.com/office/drawing/2010/main" val="0"/>
              </a:ext>
            </a:extLst>
          </a:blip>
          <a:srcRect l="14331" t="9630"/>
          <a:stretch/>
        </p:blipFill>
        <p:spPr>
          <a:xfrm>
            <a:off x="0" y="0"/>
            <a:ext cx="4707201" cy="6197600"/>
          </a:xfrm>
          <a:prstGeom prst="rect">
            <a:avLst/>
          </a:prstGeom>
        </p:spPr>
      </p:pic>
    </p:spTree>
    <p:extLst>
      <p:ext uri="{BB962C8B-B14F-4D97-AF65-F5344CB8AC3E}">
        <p14:creationId xmlns:p14="http://schemas.microsoft.com/office/powerpoint/2010/main" val="29955236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_Thank you_A">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6788" r="17441"/>
          <a:stretch/>
        </p:blipFill>
        <p:spPr>
          <a:xfrm>
            <a:off x="1355" y="0"/>
            <a:ext cx="9235440" cy="6857999"/>
          </a:xfrm>
          <a:prstGeom prst="rect">
            <a:avLst/>
          </a:prstGeom>
        </p:spPr>
      </p:pic>
      <p:sp>
        <p:nvSpPr>
          <p:cNvPr id="7" name="Text Placeholder 2"/>
          <p:cNvSpPr>
            <a:spLocks noGrp="1"/>
          </p:cNvSpPr>
          <p:nvPr>
            <p:ph type="body" sz="quarter" idx="11"/>
          </p:nvPr>
        </p:nvSpPr>
        <p:spPr>
          <a:xfrm>
            <a:off x="4832161" y="3721051"/>
            <a:ext cx="3426900" cy="433260"/>
          </a:xfrm>
          <a:prstGeom prst="rect">
            <a:avLst/>
          </a:prstGeom>
        </p:spPr>
        <p:txBody>
          <a:bodyPr/>
          <a:lstStyle>
            <a:lvl1pPr marL="0" indent="0">
              <a:buNone/>
              <a:defRPr sz="1800">
                <a:solidFill>
                  <a:schemeClr val="tx2"/>
                </a:solidFill>
              </a:defRPr>
            </a:lvl1pPr>
          </a:lstStyle>
          <a:p>
            <a:pPr lvl="0"/>
            <a:r>
              <a:rPr lang="en-US" smtClean="0"/>
              <a:t>Click to edit Master text styles</a:t>
            </a:r>
          </a:p>
        </p:txBody>
      </p:sp>
      <p:pic>
        <p:nvPicPr>
          <p:cNvPr id="10" name="Picture 9"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2161" y="2281102"/>
            <a:ext cx="1106058" cy="358445"/>
          </a:xfrm>
          <a:prstGeom prst="rect">
            <a:avLst/>
          </a:prstGeom>
        </p:spPr>
      </p:pic>
      <p:sp>
        <p:nvSpPr>
          <p:cNvPr id="8" name="Text Placeholder 2"/>
          <p:cNvSpPr>
            <a:spLocks noGrp="1"/>
          </p:cNvSpPr>
          <p:nvPr>
            <p:ph type="body" sz="quarter" idx="12" hasCustomPrompt="1"/>
          </p:nvPr>
        </p:nvSpPr>
        <p:spPr>
          <a:xfrm>
            <a:off x="4752788" y="2990852"/>
            <a:ext cx="4391212" cy="764067"/>
          </a:xfrm>
          <a:prstGeom prst="rect">
            <a:avLst/>
          </a:prstGeom>
        </p:spPr>
        <p:txBody>
          <a:bodyPr anchor="b"/>
          <a:lstStyle>
            <a:lvl1pPr marL="0" indent="0">
              <a:buNone/>
              <a:defRPr sz="4000" b="1">
                <a:solidFill>
                  <a:schemeClr val="tx1"/>
                </a:solidFill>
              </a:defRPr>
            </a:lvl1pPr>
          </a:lstStyle>
          <a:p>
            <a:pPr lvl="0"/>
            <a:r>
              <a:rPr lang="en-US" dirty="0" smtClean="0"/>
              <a:t>Thank you</a:t>
            </a:r>
            <a:endParaRPr lang="en-US" dirty="0"/>
          </a:p>
        </p:txBody>
      </p:sp>
    </p:spTree>
    <p:extLst>
      <p:ext uri="{BB962C8B-B14F-4D97-AF65-F5344CB8AC3E}">
        <p14:creationId xmlns:p14="http://schemas.microsoft.com/office/powerpoint/2010/main" val="385187497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_Thank you_B">
    <p:spTree>
      <p:nvGrpSpPr>
        <p:cNvPr id="1" name=""/>
        <p:cNvGrpSpPr/>
        <p:nvPr/>
      </p:nvGrpSpPr>
      <p:grpSpPr>
        <a:xfrm>
          <a:off x="0" y="0"/>
          <a:ext cx="0" cy="0"/>
          <a:chOff x="0" y="0"/>
          <a:chExt cx="0" cy="0"/>
        </a:xfrm>
      </p:grpSpPr>
      <p:pic>
        <p:nvPicPr>
          <p:cNvPr id="7" name="Picture 6"/>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1" y="0"/>
            <a:ext cx="9144001" cy="6894575"/>
          </a:xfrm>
          <a:prstGeom prst="rect">
            <a:avLst/>
          </a:prstGeom>
        </p:spPr>
      </p:pic>
      <p:pic>
        <p:nvPicPr>
          <p:cNvPr id="8" name="Picture 7" descr="circle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2861" y="-54034"/>
            <a:ext cx="3787750" cy="3720389"/>
          </a:xfrm>
          <a:prstGeom prst="rect">
            <a:avLst/>
          </a:prstGeom>
        </p:spPr>
      </p:pic>
      <p:sp>
        <p:nvSpPr>
          <p:cNvPr id="10" name="Text Placeholder 31"/>
          <p:cNvSpPr>
            <a:spLocks noGrp="1"/>
          </p:cNvSpPr>
          <p:nvPr>
            <p:ph type="body" sz="quarter" idx="15" hasCustomPrompt="1"/>
          </p:nvPr>
        </p:nvSpPr>
        <p:spPr>
          <a:xfrm>
            <a:off x="1044838" y="727908"/>
            <a:ext cx="2664744" cy="2423375"/>
          </a:xfrm>
          <a:prstGeom prst="rect">
            <a:avLst/>
          </a:prstGeom>
        </p:spPr>
        <p:txBody>
          <a:bodyPr vert="horz" lIns="0" anchor="ctr"/>
          <a:lstStyle>
            <a:lvl1pPr marL="0" indent="0" algn="ctr">
              <a:lnSpc>
                <a:spcPct val="80000"/>
              </a:lnSpc>
              <a:spcBef>
                <a:spcPts val="0"/>
              </a:spcBef>
              <a:buNone/>
              <a:defRPr sz="4800">
                <a:solidFill>
                  <a:srgbClr val="5656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Thank</a:t>
            </a:r>
          </a:p>
          <a:p>
            <a:pPr lvl="0"/>
            <a:r>
              <a:rPr lang="en-US" dirty="0" smtClean="0"/>
              <a:t>You</a:t>
            </a:r>
            <a:endParaRPr lang="en-US" dirty="0"/>
          </a:p>
        </p:txBody>
      </p:sp>
      <p:pic>
        <p:nvPicPr>
          <p:cNvPr id="13" name="Picture 12"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9365" y="418224"/>
            <a:ext cx="816864" cy="262128"/>
          </a:xfrm>
          <a:prstGeom prst="rect">
            <a:avLst/>
          </a:prstGeom>
        </p:spPr>
      </p:pic>
    </p:spTree>
    <p:extLst>
      <p:ext uri="{BB962C8B-B14F-4D97-AF65-F5344CB8AC3E}">
        <p14:creationId xmlns:p14="http://schemas.microsoft.com/office/powerpoint/2010/main" val="28875935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ONLY">
    <p:spTree>
      <p:nvGrpSpPr>
        <p:cNvPr id="1" name=""/>
        <p:cNvGrpSpPr/>
        <p:nvPr/>
      </p:nvGrpSpPr>
      <p:grpSpPr>
        <a:xfrm>
          <a:off x="0" y="0"/>
          <a:ext cx="0" cy="0"/>
          <a:chOff x="0" y="0"/>
          <a:chExt cx="0" cy="0"/>
        </a:xfrm>
      </p:grpSpPr>
      <p:pic>
        <p:nvPicPr>
          <p:cNvPr id="10" name="Picture 9"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11" name="Picture 10"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6" name="Picture 5"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416188838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_Thank you_C">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 y="0"/>
            <a:ext cx="9144000" cy="6858000"/>
          </a:xfrm>
          <a:prstGeom prst="rect">
            <a:avLst/>
          </a:prstGeom>
        </p:spPr>
      </p:pic>
      <p:pic>
        <p:nvPicPr>
          <p:cNvPr id="11" name="Picture 10" descr="circle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5021552" y="-127244"/>
            <a:ext cx="3787750" cy="3720389"/>
          </a:xfrm>
          <a:prstGeom prst="rect">
            <a:avLst/>
          </a:prstGeom>
        </p:spPr>
      </p:pic>
      <p:pic>
        <p:nvPicPr>
          <p:cNvPr id="12" name="Picture 11"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0364" y="326126"/>
            <a:ext cx="816864" cy="262128"/>
          </a:xfrm>
          <a:prstGeom prst="rect">
            <a:avLst/>
          </a:prstGeom>
        </p:spPr>
      </p:pic>
      <p:sp>
        <p:nvSpPr>
          <p:cNvPr id="13" name="Text Placeholder 31"/>
          <p:cNvSpPr>
            <a:spLocks noGrp="1"/>
          </p:cNvSpPr>
          <p:nvPr>
            <p:ph type="body" sz="quarter" idx="15" hasCustomPrompt="1"/>
          </p:nvPr>
        </p:nvSpPr>
        <p:spPr>
          <a:xfrm>
            <a:off x="5439981" y="643734"/>
            <a:ext cx="2664744" cy="2354263"/>
          </a:xfrm>
          <a:prstGeom prst="rect">
            <a:avLst/>
          </a:prstGeom>
        </p:spPr>
        <p:txBody>
          <a:bodyPr vert="horz" lIns="0" anchor="ctr"/>
          <a:lstStyle>
            <a:lvl1pPr marL="0" indent="0" algn="ctr">
              <a:lnSpc>
                <a:spcPct val="80000"/>
              </a:lnSpc>
              <a:spcBef>
                <a:spcPts val="0"/>
              </a:spcBef>
              <a:buNone/>
              <a:defRPr sz="4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Thank</a:t>
            </a:r>
          </a:p>
          <a:p>
            <a:pPr lvl="0"/>
            <a:r>
              <a:rPr lang="en-US" dirty="0" smtClean="0"/>
              <a:t>You</a:t>
            </a:r>
            <a:endParaRPr lang="en-US" dirty="0"/>
          </a:p>
        </p:txBody>
      </p:sp>
    </p:spTree>
    <p:extLst>
      <p:ext uri="{BB962C8B-B14F-4D97-AF65-F5344CB8AC3E}">
        <p14:creationId xmlns:p14="http://schemas.microsoft.com/office/powerpoint/2010/main" val="24923114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_Thank you_D">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 y="0"/>
            <a:ext cx="9144000" cy="6858000"/>
          </a:xfrm>
          <a:prstGeom prst="rect">
            <a:avLst/>
          </a:prstGeom>
        </p:spPr>
      </p:pic>
      <p:pic>
        <p:nvPicPr>
          <p:cNvPr id="4" name="Picture 3" descr="circles.png"/>
          <p:cNvPicPr>
            <a:picLocks noChangeAspect="1"/>
          </p:cNvPicPr>
          <p:nvPr userDrawn="1"/>
        </p:nvPicPr>
        <p:blipFill rotWithShape="1">
          <a:blip r:embed="rId3" cstate="screen">
            <a:extLst>
              <a:ext uri="{28A0092B-C50C-407E-A947-70E740481C1C}">
                <a14:useLocalDpi xmlns:a14="http://schemas.microsoft.com/office/drawing/2010/main"/>
              </a:ext>
            </a:extLst>
          </a:blip>
          <a:srcRect b="4405"/>
          <a:stretch/>
        </p:blipFill>
        <p:spPr>
          <a:xfrm>
            <a:off x="253271" y="2673876"/>
            <a:ext cx="4456176" cy="4184124"/>
          </a:xfrm>
          <a:prstGeom prst="rect">
            <a:avLst/>
          </a:prstGeom>
        </p:spPr>
      </p:pic>
      <p:pic>
        <p:nvPicPr>
          <p:cNvPr id="5" name="Picture 4"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7469" y="3242991"/>
            <a:ext cx="816864" cy="262128"/>
          </a:xfrm>
          <a:prstGeom prst="rect">
            <a:avLst/>
          </a:prstGeom>
        </p:spPr>
      </p:pic>
      <p:sp>
        <p:nvSpPr>
          <p:cNvPr id="6" name="Text Placeholder 31"/>
          <p:cNvSpPr>
            <a:spLocks noGrp="1"/>
          </p:cNvSpPr>
          <p:nvPr>
            <p:ph type="body" sz="quarter" idx="15" hasCustomPrompt="1"/>
          </p:nvPr>
        </p:nvSpPr>
        <p:spPr>
          <a:xfrm>
            <a:off x="1250813" y="3407152"/>
            <a:ext cx="2664744" cy="3115733"/>
          </a:xfrm>
          <a:prstGeom prst="rect">
            <a:avLst/>
          </a:prstGeom>
        </p:spPr>
        <p:txBody>
          <a:bodyPr vert="horz" lIns="0" anchor="ctr"/>
          <a:lstStyle>
            <a:lvl1pPr marL="0" indent="0" algn="ctr">
              <a:lnSpc>
                <a:spcPct val="80000"/>
              </a:lnSpc>
              <a:spcBef>
                <a:spcPts val="0"/>
              </a:spcBef>
              <a:buNone/>
              <a:defRPr sz="4800">
                <a:solidFill>
                  <a:srgbClr val="5656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Thank</a:t>
            </a:r>
          </a:p>
          <a:p>
            <a:pPr lvl="0"/>
            <a:r>
              <a:rPr lang="en-US" dirty="0" smtClean="0"/>
              <a:t>You</a:t>
            </a:r>
            <a:endParaRPr lang="en-US" dirty="0"/>
          </a:p>
        </p:txBody>
      </p:sp>
    </p:spTree>
    <p:extLst>
      <p:ext uri="{BB962C8B-B14F-4D97-AF65-F5344CB8AC3E}">
        <p14:creationId xmlns:p14="http://schemas.microsoft.com/office/powerpoint/2010/main" val="129445578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Main text page _option2">
    <p:spTree>
      <p:nvGrpSpPr>
        <p:cNvPr id="1" name=""/>
        <p:cNvGrpSpPr/>
        <p:nvPr/>
      </p:nvGrpSpPr>
      <p:grpSpPr>
        <a:xfrm>
          <a:off x="0" y="0"/>
          <a:ext cx="0" cy="0"/>
          <a:chOff x="0" y="0"/>
          <a:chExt cx="0" cy="0"/>
        </a:xfrm>
      </p:grpSpPr>
      <p:sp>
        <p:nvSpPr>
          <p:cNvPr id="17" name="Title 1"/>
          <p:cNvSpPr>
            <a:spLocks noGrp="1"/>
          </p:cNvSpPr>
          <p:nvPr>
            <p:ph type="title" hasCustomPrompt="1"/>
          </p:nvPr>
        </p:nvSpPr>
        <p:spPr>
          <a:xfrm>
            <a:off x="0" y="834693"/>
            <a:ext cx="9144000" cy="369332"/>
          </a:xfrm>
          <a:prstGeom prst="rect">
            <a:avLst/>
          </a:prstGeom>
        </p:spPr>
        <p:txBody>
          <a:bodyPr lIns="0" tIns="0" rIns="0" bIns="0" anchor="t" anchorCtr="0">
            <a:noAutofit/>
          </a:bodyPr>
          <a:lstStyle>
            <a:lvl1pPr>
              <a:defRPr sz="2400" b="0">
                <a:solidFill>
                  <a:srgbClr val="565656"/>
                </a:solidFill>
              </a:defRPr>
            </a:lvl1pPr>
          </a:lstStyle>
          <a:p>
            <a:r>
              <a:rPr lang="en-US" dirty="0" smtClean="0"/>
              <a:t>Main headline here</a:t>
            </a:r>
            <a:endParaRPr lang="en-US" dirty="0"/>
          </a:p>
        </p:txBody>
      </p:sp>
      <p:sp>
        <p:nvSpPr>
          <p:cNvPr id="18" name="Text Placeholder 4"/>
          <p:cNvSpPr>
            <a:spLocks noGrp="1"/>
          </p:cNvSpPr>
          <p:nvPr>
            <p:ph type="body" sz="quarter" idx="10" hasCustomPrompt="1"/>
          </p:nvPr>
        </p:nvSpPr>
        <p:spPr>
          <a:xfrm>
            <a:off x="1130301" y="1349585"/>
            <a:ext cx="6883401" cy="183384"/>
          </a:xfrm>
          <a:prstGeom prst="rect">
            <a:avLst/>
          </a:prstGeom>
        </p:spPr>
        <p:txBody>
          <a:bodyPr wrap="square" lIns="0" tIns="0" rIns="0" bIns="0">
            <a:noAutofit/>
          </a:bodyPr>
          <a:lstStyle>
            <a:lvl1pPr marL="0" indent="0" algn="ctr">
              <a:lnSpc>
                <a:spcPct val="110000"/>
              </a:lnSpc>
              <a:buNone/>
              <a:defRPr sz="11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Optional centered subhead section</a:t>
            </a:r>
          </a:p>
        </p:txBody>
      </p:sp>
      <p:sp>
        <p:nvSpPr>
          <p:cNvPr id="19" name="Text Placeholder 4"/>
          <p:cNvSpPr>
            <a:spLocks noGrp="1"/>
          </p:cNvSpPr>
          <p:nvPr>
            <p:ph type="body" sz="quarter" idx="11" hasCustomPrompt="1"/>
          </p:nvPr>
        </p:nvSpPr>
        <p:spPr>
          <a:xfrm>
            <a:off x="1130302" y="2085306"/>
            <a:ext cx="6883401" cy="233397"/>
          </a:xfrm>
          <a:prstGeom prst="rect">
            <a:avLst/>
          </a:prstGeom>
        </p:spPr>
        <p:txBody>
          <a:bodyPr wrap="square" lIns="0" tIns="0" rIns="0" bIns="0">
            <a:noAutofit/>
          </a:bodyPr>
          <a:lstStyle>
            <a:lvl1pPr marL="0" indent="0">
              <a:lnSpc>
                <a:spcPct val="110000"/>
              </a:lnSpc>
              <a:buNone/>
              <a:defRPr sz="1400" b="0" baseline="0">
                <a:solidFill>
                  <a:schemeClr val="tx1"/>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a:t>
            </a:r>
          </a:p>
        </p:txBody>
      </p:sp>
      <p:sp>
        <p:nvSpPr>
          <p:cNvPr id="20" name="Text Placeholder 7"/>
          <p:cNvSpPr>
            <a:spLocks noGrp="1"/>
          </p:cNvSpPr>
          <p:nvPr>
            <p:ph type="body" sz="quarter" idx="12" hasCustomPrompt="1"/>
          </p:nvPr>
        </p:nvSpPr>
        <p:spPr>
          <a:xfrm>
            <a:off x="1130301" y="2516286"/>
            <a:ext cx="6883401" cy="871777"/>
          </a:xfrm>
          <a:prstGeom prst="rect">
            <a:avLst/>
          </a:prstGeom>
        </p:spPr>
        <p:txBody>
          <a:bodyPr wrap="square" lIns="0" tIns="0" rIns="0" bIns="0">
            <a:noAutofit/>
          </a:bodyPr>
          <a:lstStyle>
            <a:lvl1pPr marL="164592" indent="-164592">
              <a:lnSpc>
                <a:spcPct val="130000"/>
              </a:lnSpc>
              <a:spcBef>
                <a:spcPts val="0"/>
              </a:spcBef>
              <a:buClr>
                <a:schemeClr val="accent1"/>
              </a:buClr>
              <a:defRPr sz="1100" baseline="0">
                <a:solidFill>
                  <a:schemeClr val="tx2"/>
                </a:solidFill>
              </a:defRPr>
            </a:lvl1pPr>
            <a:lvl2pPr marL="455613" indent="-164592">
              <a:lnSpc>
                <a:spcPct val="130000"/>
              </a:lnSpc>
              <a:spcBef>
                <a:spcPts val="0"/>
              </a:spcBef>
              <a:buClr>
                <a:schemeClr val="accent1"/>
              </a:buClr>
              <a:defRPr sz="11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Tree>
    <p:extLst>
      <p:ext uri="{BB962C8B-B14F-4D97-AF65-F5344CB8AC3E}">
        <p14:creationId xmlns:p14="http://schemas.microsoft.com/office/powerpoint/2010/main" val="147151296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Main text page _option4">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0" y="834693"/>
            <a:ext cx="9144000" cy="369332"/>
          </a:xfrm>
          <a:prstGeom prst="rect">
            <a:avLst/>
          </a:prstGeom>
        </p:spPr>
        <p:txBody>
          <a:bodyPr lIns="0" tIns="0" rIns="0" bIns="0" anchor="t" anchorCtr="0">
            <a:noAutofit/>
          </a:bodyPr>
          <a:lstStyle>
            <a:lvl1pPr>
              <a:defRPr sz="2400" b="0">
                <a:solidFill>
                  <a:schemeClr val="tx1"/>
                </a:solidFill>
              </a:defRPr>
            </a:lvl1pPr>
          </a:lstStyle>
          <a:p>
            <a:r>
              <a:rPr lang="en-US" dirty="0" smtClean="0"/>
              <a:t>Main headline here</a:t>
            </a:r>
            <a:endParaRPr lang="en-US" dirty="0"/>
          </a:p>
        </p:txBody>
      </p:sp>
      <p:sp>
        <p:nvSpPr>
          <p:cNvPr id="11" name="Text Placeholder 4"/>
          <p:cNvSpPr>
            <a:spLocks noGrp="1"/>
          </p:cNvSpPr>
          <p:nvPr>
            <p:ph type="body" sz="quarter" idx="10" hasCustomPrompt="1"/>
          </p:nvPr>
        </p:nvSpPr>
        <p:spPr>
          <a:xfrm>
            <a:off x="1130301" y="1349585"/>
            <a:ext cx="6883401" cy="183384"/>
          </a:xfrm>
          <a:prstGeom prst="rect">
            <a:avLst/>
          </a:prstGeom>
        </p:spPr>
        <p:txBody>
          <a:bodyPr wrap="square" lIns="0" tIns="0" rIns="0" bIns="0">
            <a:noAutofit/>
          </a:bodyPr>
          <a:lstStyle>
            <a:lvl1pPr marL="0" indent="0" algn="ctr">
              <a:lnSpc>
                <a:spcPct val="110000"/>
              </a:lnSpc>
              <a:buNone/>
              <a:defRPr sz="1100" b="0" baseline="0">
                <a:solidFill>
                  <a:schemeClr val="tx2"/>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Optional centered subhead section</a:t>
            </a:r>
          </a:p>
        </p:txBody>
      </p:sp>
      <p:sp>
        <p:nvSpPr>
          <p:cNvPr id="17" name="Text Placeholder 4"/>
          <p:cNvSpPr>
            <a:spLocks noGrp="1"/>
          </p:cNvSpPr>
          <p:nvPr>
            <p:ph type="body" sz="quarter" idx="11" hasCustomPrompt="1"/>
          </p:nvPr>
        </p:nvSpPr>
        <p:spPr>
          <a:xfrm>
            <a:off x="1130302" y="2085306"/>
            <a:ext cx="6883401" cy="233397"/>
          </a:xfrm>
          <a:prstGeom prst="rect">
            <a:avLst/>
          </a:prstGeom>
        </p:spPr>
        <p:txBody>
          <a:bodyPr wrap="square" lIns="0" tIns="0" rIns="0" bIns="0">
            <a:noAutofit/>
          </a:bodyPr>
          <a:lstStyle>
            <a:lvl1pPr marL="0" indent="0">
              <a:lnSpc>
                <a:spcPct val="110000"/>
              </a:lnSpc>
              <a:buNone/>
              <a:defRPr sz="1400" b="0" baseline="0">
                <a:solidFill>
                  <a:schemeClr val="tx1"/>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a:t>
            </a:r>
          </a:p>
        </p:txBody>
      </p:sp>
      <p:sp>
        <p:nvSpPr>
          <p:cNvPr id="18" name="Text Placeholder 7"/>
          <p:cNvSpPr>
            <a:spLocks noGrp="1"/>
          </p:cNvSpPr>
          <p:nvPr>
            <p:ph type="body" sz="quarter" idx="12" hasCustomPrompt="1"/>
          </p:nvPr>
        </p:nvSpPr>
        <p:spPr>
          <a:xfrm>
            <a:off x="1130301" y="2516286"/>
            <a:ext cx="6883401" cy="871777"/>
          </a:xfrm>
          <a:prstGeom prst="rect">
            <a:avLst/>
          </a:prstGeom>
        </p:spPr>
        <p:txBody>
          <a:bodyPr wrap="square" lIns="0" tIns="0" rIns="0" bIns="0">
            <a:noAutofit/>
          </a:bodyPr>
          <a:lstStyle>
            <a:lvl1pPr marL="164592" indent="-164592">
              <a:lnSpc>
                <a:spcPct val="130000"/>
              </a:lnSpc>
              <a:spcBef>
                <a:spcPts val="0"/>
              </a:spcBef>
              <a:buClr>
                <a:schemeClr val="accent1"/>
              </a:buClr>
              <a:defRPr sz="1100" baseline="0">
                <a:solidFill>
                  <a:schemeClr val="tx2"/>
                </a:solidFill>
              </a:defRPr>
            </a:lvl1pPr>
            <a:lvl2pPr marL="455613" indent="-164592">
              <a:lnSpc>
                <a:spcPct val="130000"/>
              </a:lnSpc>
              <a:spcBef>
                <a:spcPts val="0"/>
              </a:spcBef>
              <a:buClr>
                <a:schemeClr val="accent1"/>
              </a:buClr>
              <a:defRPr sz="1100" baseline="0">
                <a:solidFill>
                  <a:schemeClr val="tx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Tree>
    <p:extLst>
      <p:ext uri="{BB962C8B-B14F-4D97-AF65-F5344CB8AC3E}">
        <p14:creationId xmlns:p14="http://schemas.microsoft.com/office/powerpoint/2010/main" val="47163424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Single column bullet list">
    <p:spTree>
      <p:nvGrpSpPr>
        <p:cNvPr id="1" name=""/>
        <p:cNvGrpSpPr/>
        <p:nvPr/>
      </p:nvGrpSpPr>
      <p:grpSpPr>
        <a:xfrm>
          <a:off x="0" y="0"/>
          <a:ext cx="0" cy="0"/>
          <a:chOff x="0" y="0"/>
          <a:chExt cx="0" cy="0"/>
        </a:xfrm>
      </p:grpSpPr>
      <p:sp>
        <p:nvSpPr>
          <p:cNvPr id="2" name="Title 1"/>
          <p:cNvSpPr>
            <a:spLocks noGrp="1"/>
          </p:cNvSpPr>
          <p:nvPr>
            <p:ph type="title"/>
          </p:nvPr>
        </p:nvSpPr>
        <p:spPr>
          <a:xfrm>
            <a:off x="0" y="387334"/>
            <a:ext cx="9144000" cy="633995"/>
          </a:xfrm>
          <a:prstGeom prst="rect">
            <a:avLst/>
          </a:prstGeom>
        </p:spPr>
        <p:txBody>
          <a:bodyPr/>
          <a:lstStyle>
            <a:lvl1pPr>
              <a:defRPr sz="24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12648" y="1438074"/>
            <a:ext cx="7918704" cy="4525963"/>
          </a:xfrm>
          <a:prstGeom prst="rect">
            <a:avLst/>
          </a:prstGeom>
        </p:spPr>
        <p:txBody>
          <a:bodyPr/>
          <a:lstStyle>
            <a:lvl1pPr>
              <a:spcAft>
                <a:spcPts val="1300"/>
              </a:spcAft>
              <a:buClr>
                <a:schemeClr val="accent1"/>
              </a:buClr>
              <a:defRPr sz="2000">
                <a:solidFill>
                  <a:schemeClr val="tx1"/>
                </a:solidFill>
              </a:defRPr>
            </a:lvl1pPr>
            <a:lvl2pPr>
              <a:spcAft>
                <a:spcPts val="1300"/>
              </a:spcAft>
              <a:buClr>
                <a:schemeClr val="accent1"/>
              </a:buClr>
              <a:defRPr sz="1600">
                <a:solidFill>
                  <a:schemeClr val="tx1"/>
                </a:solidFill>
              </a:defRPr>
            </a:lvl2pPr>
            <a:lvl3pPr>
              <a:spcAft>
                <a:spcPts val="1300"/>
              </a:spcAft>
              <a:buClr>
                <a:schemeClr val="accent1"/>
              </a:buClr>
              <a:defRPr lang="en-US" sz="1400" kern="1200" baseline="0" dirty="0" smtClean="0">
                <a:solidFill>
                  <a:schemeClr val="tx2"/>
                </a:solidFill>
                <a:latin typeface="+mn-lt"/>
                <a:ea typeface="+mn-ea"/>
                <a:cs typeface="+mn-cs"/>
              </a:defRPr>
            </a:lvl3pPr>
          </a:lstStyle>
          <a:p>
            <a:pPr lvl="0"/>
            <a:r>
              <a:rPr lang="en-US" dirty="0" smtClean="0"/>
              <a:t>Click to edit Master text styles</a:t>
            </a:r>
          </a:p>
          <a:p>
            <a:pPr lvl="1"/>
            <a:r>
              <a:rPr lang="en-US" dirty="0" smtClean="0"/>
              <a:t>Second level</a:t>
            </a:r>
          </a:p>
          <a:p>
            <a:pPr lvl="2"/>
            <a:r>
              <a:rPr lang="en-US" dirty="0" smtClean="0"/>
              <a:t>Third level</a:t>
            </a:r>
          </a:p>
        </p:txBody>
      </p:sp>
      <p:pic>
        <p:nvPicPr>
          <p:cNvPr id="4" name="Picture 3"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pic>
        <p:nvPicPr>
          <p:cNvPr id="5" name="Picture 4"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0" y="1"/>
            <a:ext cx="1699077" cy="996574"/>
          </a:xfrm>
          <a:prstGeom prst="rect">
            <a:avLst/>
          </a:prstGeom>
        </p:spPr>
      </p:pic>
      <p:pic>
        <p:nvPicPr>
          <p:cNvPr id="6" name="Picture 5" descr="Qlik_L01_PPT_-06.jpg"/>
          <p:cNvPicPr>
            <a:picLocks noChangeAspect="1"/>
          </p:cNvPicPr>
          <p:nvPr userDrawn="1"/>
        </p:nvPicPr>
        <p:blipFill rotWithShape="1">
          <a:blip r:embed="rId4" cstate="screen">
            <a:extLst>
              <a:ext uri="{28A0092B-C50C-407E-A947-70E740481C1C}">
                <a14:useLocalDpi xmlns:a14="http://schemas.microsoft.com/office/drawing/2010/main"/>
              </a:ext>
            </a:extLst>
          </a:blip>
          <a:srcRect l="-4079" t="14647" r="4079" b="-4845"/>
          <a:stretch/>
        </p:blipFill>
        <p:spPr>
          <a:xfrm>
            <a:off x="7643535" y="-2"/>
            <a:ext cx="1518209" cy="1495584"/>
          </a:xfrm>
          <a:prstGeom prst="rect">
            <a:avLst/>
          </a:prstGeom>
        </p:spPr>
      </p:pic>
    </p:spTree>
    <p:extLst>
      <p:ext uri="{BB962C8B-B14F-4D97-AF65-F5344CB8AC3E}">
        <p14:creationId xmlns:p14="http://schemas.microsoft.com/office/powerpoint/2010/main" val="35508310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Breaker - Opt. 2">
    <p:spTree>
      <p:nvGrpSpPr>
        <p:cNvPr id="1" name=""/>
        <p:cNvGrpSpPr/>
        <p:nvPr/>
      </p:nvGrpSpPr>
      <p:grpSpPr>
        <a:xfrm>
          <a:off x="0" y="0"/>
          <a:ext cx="0" cy="0"/>
          <a:chOff x="0" y="0"/>
          <a:chExt cx="0" cy="0"/>
        </a:xfrm>
      </p:grpSpPr>
      <p:sp>
        <p:nvSpPr>
          <p:cNvPr id="9" name="Text Placeholder 29"/>
          <p:cNvSpPr>
            <a:spLocks noGrp="1"/>
          </p:cNvSpPr>
          <p:nvPr>
            <p:ph type="body" sz="quarter" idx="14" hasCustomPrompt="1"/>
          </p:nvPr>
        </p:nvSpPr>
        <p:spPr>
          <a:xfrm>
            <a:off x="5205195" y="3014703"/>
            <a:ext cx="3349525" cy="278684"/>
          </a:xfrm>
          <a:prstGeom prst="rect">
            <a:avLst/>
          </a:prstGeom>
        </p:spPr>
        <p:txBody>
          <a:bodyPr vert="horz" lIns="0">
            <a:noAutofit/>
          </a:bodyPr>
          <a:lstStyle>
            <a:lvl1pPr marL="0" indent="0">
              <a:spcBef>
                <a:spcPts val="0"/>
              </a:spcBef>
              <a:buNone/>
              <a:defRPr sz="1600" b="1" baseline="0">
                <a:solidFill>
                  <a:schemeClr val="tx1"/>
                </a:solidFill>
              </a:defRPr>
            </a:lvl1pPr>
          </a:lstStyle>
          <a:p>
            <a:pPr lvl="0"/>
            <a:r>
              <a:rPr lang="en-US" dirty="0" smtClean="0"/>
              <a:t>Eyebrow line</a:t>
            </a:r>
            <a:endParaRPr lang="en-US" dirty="0"/>
          </a:p>
        </p:txBody>
      </p:sp>
      <p:sp>
        <p:nvSpPr>
          <p:cNvPr id="10" name="Text Placeholder 31"/>
          <p:cNvSpPr>
            <a:spLocks noGrp="1"/>
          </p:cNvSpPr>
          <p:nvPr>
            <p:ph type="body" sz="quarter" idx="15" hasCustomPrompt="1"/>
          </p:nvPr>
        </p:nvSpPr>
        <p:spPr>
          <a:xfrm>
            <a:off x="5207495" y="3293387"/>
            <a:ext cx="3346515" cy="496293"/>
          </a:xfrm>
          <a:prstGeom prst="rect">
            <a:avLst/>
          </a:prstGeom>
        </p:spPr>
        <p:txBody>
          <a:bodyPr vert="horz" lIns="0">
            <a:noAutofit/>
          </a:bodyPr>
          <a:lstStyle>
            <a:lvl1pPr marL="0" indent="0">
              <a:spcBef>
                <a:spcPts val="0"/>
              </a:spcBef>
              <a:buNone/>
              <a:defRPr>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endParaRPr lang="en-US" dirty="0"/>
          </a:p>
        </p:txBody>
      </p:sp>
    </p:spTree>
    <p:extLst>
      <p:ext uri="{BB962C8B-B14F-4D97-AF65-F5344CB8AC3E}">
        <p14:creationId xmlns:p14="http://schemas.microsoft.com/office/powerpoint/2010/main" val="18764407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Paragraphs2">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0" y="387334"/>
            <a:ext cx="9144000" cy="633995"/>
          </a:xfrm>
          <a:prstGeom prst="rect">
            <a:avLst/>
          </a:prstGeom>
        </p:spPr>
        <p:txBody>
          <a:bodyPr/>
          <a:lstStyle>
            <a:lvl1pPr>
              <a:defRPr sz="2400"/>
            </a:lvl1pPr>
          </a:lstStyle>
          <a:p>
            <a:r>
              <a:rPr lang="en-US" dirty="0" smtClean="0"/>
              <a:t>Click here to edit headline</a:t>
            </a:r>
            <a:endParaRPr lang="sv-SE" dirty="0"/>
          </a:p>
        </p:txBody>
      </p:sp>
      <p:sp>
        <p:nvSpPr>
          <p:cNvPr id="7" name="Text Placeholder 6"/>
          <p:cNvSpPr>
            <a:spLocks noGrp="1"/>
          </p:cNvSpPr>
          <p:nvPr>
            <p:ph type="body" sz="quarter" idx="10"/>
          </p:nvPr>
        </p:nvSpPr>
        <p:spPr>
          <a:xfrm>
            <a:off x="609600" y="1696905"/>
            <a:ext cx="7391400" cy="4599573"/>
          </a:xfrm>
          <a:prstGeom prst="rect">
            <a:avLst/>
          </a:prstGeom>
        </p:spPr>
        <p:txBody>
          <a:bodyPr>
            <a:normAutofit/>
          </a:bodyPr>
          <a:lstStyle>
            <a:lvl1pPr marL="0" indent="0">
              <a:lnSpc>
                <a:spcPts val="2400"/>
              </a:lnSpc>
              <a:spcAft>
                <a:spcPts val="2000"/>
              </a:spcAft>
              <a:buFontTx/>
              <a:buNone/>
              <a:defRPr sz="2000"/>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p>
        </p:txBody>
      </p:sp>
      <p:pic>
        <p:nvPicPr>
          <p:cNvPr id="4" name="Picture 3"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pic>
        <p:nvPicPr>
          <p:cNvPr id="5" name="Picture 4"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2045879" cy="1623426"/>
          </a:xfrm>
          <a:prstGeom prst="rect">
            <a:avLst/>
          </a:prstGeom>
        </p:spPr>
      </p:pic>
      <p:pic>
        <p:nvPicPr>
          <p:cNvPr id="6" name="Picture 5" descr="Circles_Smaller_TopLeft.jpg"/>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6347277" y="1"/>
            <a:ext cx="2796723" cy="737067"/>
          </a:xfrm>
          <a:prstGeom prst="rect">
            <a:avLst/>
          </a:prstGeom>
        </p:spPr>
      </p:pic>
    </p:spTree>
    <p:extLst>
      <p:ext uri="{BB962C8B-B14F-4D97-AF65-F5344CB8AC3E}">
        <p14:creationId xmlns:p14="http://schemas.microsoft.com/office/powerpoint/2010/main" val="34426251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0235"/>
            <a:ext cx="2133600" cy="232229"/>
          </a:xfrm>
          <a:prstGeom prst="rect">
            <a:avLst/>
          </a:prstGeom>
        </p:spPr>
        <p:txBody>
          <a:bodyPr/>
          <a:lstStyle>
            <a:lvl1pPr>
              <a:defRPr sz="1400" baseline="0"/>
            </a:lvl1pPr>
          </a:lstStyle>
          <a:p>
            <a:fld id="{49AFECF2-2C3E-9147-B855-2E1B9015D7A8}" type="datetimeFigureOut">
              <a:rPr lang="en-GB" smtClean="0"/>
              <a:pPr/>
              <a:t>01/11/2016</a:t>
            </a:fld>
            <a:endParaRPr lang="en-GB" dirty="0"/>
          </a:p>
        </p:txBody>
      </p:sp>
      <p:sp>
        <p:nvSpPr>
          <p:cNvPr id="3" name="Footer Placeholder 2"/>
          <p:cNvSpPr>
            <a:spLocks noGrp="1"/>
          </p:cNvSpPr>
          <p:nvPr>
            <p:ph type="ftr" sz="quarter" idx="11"/>
          </p:nvPr>
        </p:nvSpPr>
        <p:spPr>
          <a:xfrm>
            <a:off x="3124200" y="6240235"/>
            <a:ext cx="2895600" cy="236764"/>
          </a:xfrm>
          <a:prstGeom prst="rect">
            <a:avLst/>
          </a:prstGeom>
        </p:spPr>
        <p:txBody>
          <a:bodyPr/>
          <a:lstStyle>
            <a:lvl1pPr>
              <a:defRPr sz="1400"/>
            </a:lvl1pPr>
          </a:lstStyle>
          <a:p>
            <a:endParaRPr lang="en-US" dirty="0"/>
          </a:p>
        </p:txBody>
      </p:sp>
      <p:sp>
        <p:nvSpPr>
          <p:cNvPr id="4" name="Slide Number Placeholder 3"/>
          <p:cNvSpPr>
            <a:spLocks noGrp="1"/>
          </p:cNvSpPr>
          <p:nvPr>
            <p:ph type="sldNum" sz="quarter" idx="12"/>
          </p:nvPr>
        </p:nvSpPr>
        <p:spPr>
          <a:xfrm>
            <a:off x="6553200" y="6240236"/>
            <a:ext cx="2133600" cy="236764"/>
          </a:xfrm>
          <a:prstGeom prst="rect">
            <a:avLst/>
          </a:prstGeom>
        </p:spPr>
        <p:txBody>
          <a:bodyPr/>
          <a:lstStyle>
            <a:lvl1pPr>
              <a:defRPr sz="1400"/>
            </a:lvl1pPr>
          </a:lstStyle>
          <a:p>
            <a:fld id="{04486BE7-3E45-894F-B543-3BEEAB31F6B8}" type="slidenum">
              <a:rPr lang="en-GB" smtClean="0"/>
              <a:pPr/>
              <a:t>‹#›</a:t>
            </a:fld>
            <a:endParaRPr lang="en-GB" dirty="0"/>
          </a:p>
        </p:txBody>
      </p:sp>
      <p:pic>
        <p:nvPicPr>
          <p:cNvPr id="5" name="Picture 4"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2045879" cy="1623426"/>
          </a:xfrm>
          <a:prstGeom prst="rect">
            <a:avLst/>
          </a:prstGeom>
        </p:spPr>
      </p:pic>
      <p:pic>
        <p:nvPicPr>
          <p:cNvPr id="6" name="Picture 5"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spTree>
    <p:extLst>
      <p:ext uri="{BB962C8B-B14F-4D97-AF65-F5344CB8AC3E}">
        <p14:creationId xmlns:p14="http://schemas.microsoft.com/office/powerpoint/2010/main" val="2084426934"/>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Section breaker 1">
    <p:spTree>
      <p:nvGrpSpPr>
        <p:cNvPr id="1" name=""/>
        <p:cNvGrpSpPr/>
        <p:nvPr/>
      </p:nvGrpSpPr>
      <p:grpSpPr>
        <a:xfrm>
          <a:off x="0" y="0"/>
          <a:ext cx="0" cy="0"/>
          <a:chOff x="0" y="0"/>
          <a:chExt cx="0" cy="0"/>
        </a:xfrm>
      </p:grpSpPr>
      <p:sp>
        <p:nvSpPr>
          <p:cNvPr id="10" name="Title 1"/>
          <p:cNvSpPr>
            <a:spLocks noGrp="1"/>
          </p:cNvSpPr>
          <p:nvPr>
            <p:ph type="ctrTitle"/>
          </p:nvPr>
        </p:nvSpPr>
        <p:spPr>
          <a:xfrm>
            <a:off x="5698670" y="2885760"/>
            <a:ext cx="2740479" cy="1470025"/>
          </a:xfrm>
          <a:prstGeom prst="rect">
            <a:avLst/>
          </a:prstGeom>
        </p:spPr>
        <p:txBody>
          <a:bodyPr/>
          <a:lstStyle>
            <a:lvl1pPr algn="ctr">
              <a:defRPr sz="2800">
                <a:solidFill>
                  <a:schemeClr val="tx1"/>
                </a:solidFill>
                <a:latin typeface="Arial"/>
              </a:defRPr>
            </a:lvl1pPr>
          </a:lstStyle>
          <a:p>
            <a:r>
              <a:rPr lang="en-US" dirty="0" smtClean="0"/>
              <a:t>Click to edit Master title style</a:t>
            </a:r>
            <a:endParaRPr lang="en-US" dirty="0"/>
          </a:p>
        </p:txBody>
      </p:sp>
      <p:pic>
        <p:nvPicPr>
          <p:cNvPr id="4" name="Picture 3" descr="PPT_circleSlide_B1.png"/>
          <p:cNvPicPr>
            <a:picLocks noChangeAspect="1"/>
          </p:cNvPicPr>
          <p:nvPr userDrawn="1"/>
        </p:nvPicPr>
        <p:blipFill rotWithShape="1">
          <a:blip r:embed="rId2">
            <a:extLst>
              <a:ext uri="{28A0092B-C50C-407E-A947-70E740481C1C}">
                <a14:useLocalDpi xmlns:a14="http://schemas.microsoft.com/office/drawing/2010/main" val="0"/>
              </a:ext>
            </a:extLst>
          </a:blip>
          <a:srcRect l="5578" t="8129" r="-2263" b="-665"/>
          <a:stretch/>
        </p:blipFill>
        <p:spPr>
          <a:xfrm>
            <a:off x="0" y="0"/>
            <a:ext cx="5205195" cy="6175312"/>
          </a:xfrm>
          <a:prstGeom prst="rect">
            <a:avLst/>
          </a:prstGeom>
        </p:spPr>
      </p:pic>
      <p:pic>
        <p:nvPicPr>
          <p:cNvPr id="6" name="Picture 5"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spTree>
    <p:extLst>
      <p:ext uri="{BB962C8B-B14F-4D97-AF65-F5344CB8AC3E}">
        <p14:creationId xmlns:p14="http://schemas.microsoft.com/office/powerpoint/2010/main" val="20193923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Ending Slide">
    <p:spTree>
      <p:nvGrpSpPr>
        <p:cNvPr id="1" name=""/>
        <p:cNvGrpSpPr/>
        <p:nvPr/>
      </p:nvGrpSpPr>
      <p:grpSpPr>
        <a:xfrm>
          <a:off x="0" y="0"/>
          <a:ext cx="0" cy="0"/>
          <a:chOff x="0" y="0"/>
          <a:chExt cx="0" cy="0"/>
        </a:xfrm>
      </p:grpSpPr>
      <p:sp>
        <p:nvSpPr>
          <p:cNvPr id="21" name="Text Placeholder 2"/>
          <p:cNvSpPr>
            <a:spLocks noGrp="1"/>
          </p:cNvSpPr>
          <p:nvPr>
            <p:ph type="body" sz="quarter" idx="11"/>
          </p:nvPr>
        </p:nvSpPr>
        <p:spPr>
          <a:xfrm>
            <a:off x="5466637" y="3504421"/>
            <a:ext cx="3426900" cy="433260"/>
          </a:xfrm>
          <a:prstGeom prst="rect">
            <a:avLst/>
          </a:prstGeom>
        </p:spPr>
        <p:txBody>
          <a:bodyPr/>
          <a:lstStyle>
            <a:lvl1pPr marL="0" indent="0">
              <a:buNone/>
              <a:defRPr sz="1800">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35860714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1" name="Picture 10"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13" name="Picture 12"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3" name="TextBox 2"/>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14"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Agenda slide</a:t>
            </a:r>
            <a:endParaRPr lang="en-US" dirty="0"/>
          </a:p>
        </p:txBody>
      </p:sp>
      <p:sp>
        <p:nvSpPr>
          <p:cNvPr id="10" name="Text Placeholder 4"/>
          <p:cNvSpPr>
            <a:spLocks noGrp="1"/>
          </p:cNvSpPr>
          <p:nvPr>
            <p:ph type="body" sz="quarter" idx="11" hasCustomPrompt="1"/>
          </p:nvPr>
        </p:nvSpPr>
        <p:spPr>
          <a:xfrm>
            <a:off x="763202" y="1660800"/>
            <a:ext cx="7711201" cy="2382191"/>
          </a:xfrm>
          <a:prstGeom prst="rect">
            <a:avLst/>
          </a:prstGeom>
        </p:spPr>
        <p:txBody>
          <a:bodyPr wrap="square" lIns="0" tIns="0" rIns="0" bIns="0">
            <a:spAutoFit/>
          </a:bodyPr>
          <a:lstStyle>
            <a:lvl1pPr marL="182880" indent="-182880">
              <a:lnSpc>
                <a:spcPct val="110000"/>
              </a:lnSpc>
              <a:spcBef>
                <a:spcPts val="1200"/>
              </a:spcBef>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18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2"/>
            <a:r>
              <a:rPr lang="en-US" dirty="0" smtClean="0"/>
              <a:t>Sub bullet #1 style insert your own text here</a:t>
            </a:r>
          </a:p>
          <a:p>
            <a:pPr lvl="3"/>
            <a:r>
              <a:rPr lang="en-US" dirty="0" smtClean="0"/>
              <a:t>List bullet #1 style insert your own text here insert your own text here</a:t>
            </a:r>
          </a:p>
          <a:p>
            <a:pPr lvl="0"/>
            <a:r>
              <a:rPr lang="en-US" dirty="0" smtClean="0"/>
              <a:t>Title for bulleted list</a:t>
            </a:r>
          </a:p>
          <a:p>
            <a:pPr lvl="2"/>
            <a:r>
              <a:rPr lang="en-US" dirty="0" smtClean="0"/>
              <a:t>Sub bullet #1 style insert your own text here</a:t>
            </a:r>
          </a:p>
          <a:p>
            <a:pPr lvl="3"/>
            <a:r>
              <a:rPr lang="en-US" dirty="0" smtClean="0"/>
              <a:t>List bullet #1 style insert your own text here insert your own text here</a:t>
            </a:r>
          </a:p>
          <a:p>
            <a:pPr lvl="3"/>
            <a:endParaRPr lang="en-US" dirty="0" smtClean="0"/>
          </a:p>
        </p:txBody>
      </p:sp>
      <p:pic>
        <p:nvPicPr>
          <p:cNvPr id="12" name="Picture 11"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1100858751"/>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ulleted list with custom visuals">
    <p:spTree>
      <p:nvGrpSpPr>
        <p:cNvPr id="1" name=""/>
        <p:cNvGrpSpPr/>
        <p:nvPr/>
      </p:nvGrpSpPr>
      <p:grpSpPr>
        <a:xfrm>
          <a:off x="0" y="0"/>
          <a:ext cx="0" cy="0"/>
          <a:chOff x="0" y="0"/>
          <a:chExt cx="0" cy="0"/>
        </a:xfrm>
      </p:grpSpPr>
      <p:sp>
        <p:nvSpPr>
          <p:cNvPr id="2" name="Title 1"/>
          <p:cNvSpPr>
            <a:spLocks noGrp="1"/>
          </p:cNvSpPr>
          <p:nvPr>
            <p:ph type="title"/>
          </p:nvPr>
        </p:nvSpPr>
        <p:spPr>
          <a:xfrm>
            <a:off x="0" y="387334"/>
            <a:ext cx="9161744" cy="633995"/>
          </a:xfrm>
          <a:prstGeom prst="rect">
            <a:avLst/>
          </a:prstGeom>
        </p:spPr>
        <p:txBody>
          <a:bodyPr/>
          <a:lstStyle>
            <a:lvl1pPr>
              <a:defRPr sz="24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12648" y="1438074"/>
            <a:ext cx="5389462" cy="4525963"/>
          </a:xfrm>
          <a:prstGeom prst="rect">
            <a:avLst/>
          </a:prstGeom>
        </p:spPr>
        <p:txBody>
          <a:bodyPr/>
          <a:lstStyle>
            <a:lvl1pPr algn="l" defTabSz="457200" rtl="0" eaLnBrk="1" latinLnBrk="0" hangingPunct="1">
              <a:spcBef>
                <a:spcPct val="20000"/>
              </a:spcBef>
              <a:spcAft>
                <a:spcPts val="1300"/>
              </a:spcAft>
              <a:buClr>
                <a:schemeClr val="accent1"/>
              </a:buClr>
              <a:buFont typeface="Arial"/>
              <a:defRPr lang="en-US" sz="2000" kern="1200" dirty="0" smtClean="0">
                <a:solidFill>
                  <a:schemeClr val="tx1"/>
                </a:solidFill>
                <a:latin typeface="+mn-lt"/>
                <a:ea typeface="+mn-ea"/>
                <a:cs typeface="+mn-cs"/>
              </a:defRPr>
            </a:lvl1pPr>
            <a:lvl2pPr algn="l" defTabSz="457200" rtl="0" eaLnBrk="1" latinLnBrk="0" hangingPunct="1">
              <a:spcBef>
                <a:spcPct val="20000"/>
              </a:spcBef>
              <a:spcAft>
                <a:spcPts val="1300"/>
              </a:spcAft>
              <a:buClr>
                <a:schemeClr val="accent1"/>
              </a:buClr>
              <a:buFont typeface="Arial"/>
              <a:defRPr lang="en-US" sz="1600" kern="1200" dirty="0" smtClean="0">
                <a:solidFill>
                  <a:schemeClr val="tx1"/>
                </a:solidFill>
                <a:latin typeface="+mn-lt"/>
                <a:ea typeface="+mn-ea"/>
                <a:cs typeface="+mn-cs"/>
              </a:defRPr>
            </a:lvl2pPr>
            <a:lvl3pPr algn="l" defTabSz="457200" rtl="0" eaLnBrk="1" latinLnBrk="0" hangingPunct="1">
              <a:spcBef>
                <a:spcPct val="20000"/>
              </a:spcBef>
              <a:spcAft>
                <a:spcPts val="1300"/>
              </a:spcAft>
              <a:buClr>
                <a:schemeClr val="accent1"/>
              </a:buClr>
              <a:buFont typeface="Arial"/>
              <a:defRPr lang="en-US" sz="1400" kern="1200" dirty="0" smtClean="0">
                <a:solidFill>
                  <a:schemeClr val="tx1"/>
                </a:solidFill>
                <a:latin typeface="+mn-lt"/>
                <a:ea typeface="+mn-ea"/>
                <a:cs typeface="+mn-cs"/>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Picture Placeholder 4"/>
          <p:cNvSpPr>
            <a:spLocks noGrp="1"/>
          </p:cNvSpPr>
          <p:nvPr>
            <p:ph type="pic" sz="quarter" idx="10"/>
          </p:nvPr>
        </p:nvSpPr>
        <p:spPr>
          <a:xfrm>
            <a:off x="6400800" y="1463040"/>
            <a:ext cx="2133600" cy="1905000"/>
          </a:xfrm>
          <a:prstGeom prst="rect">
            <a:avLst/>
          </a:prstGeom>
        </p:spPr>
        <p:txBody>
          <a:bodyPr anchor="t" anchorCtr="1"/>
          <a:lstStyle>
            <a:lvl1pPr algn="ctr">
              <a:buFontTx/>
              <a:buNone/>
              <a:defRPr/>
            </a:lvl1pPr>
          </a:lstStyle>
          <a:p>
            <a:endParaRPr lang="en-US" dirty="0"/>
          </a:p>
        </p:txBody>
      </p:sp>
      <p:sp>
        <p:nvSpPr>
          <p:cNvPr id="5" name="Picture Placeholder 4"/>
          <p:cNvSpPr>
            <a:spLocks noGrp="1"/>
          </p:cNvSpPr>
          <p:nvPr>
            <p:ph type="pic" sz="quarter" idx="11"/>
          </p:nvPr>
        </p:nvSpPr>
        <p:spPr>
          <a:xfrm>
            <a:off x="6400800" y="3581400"/>
            <a:ext cx="2133600" cy="1905000"/>
          </a:xfrm>
          <a:prstGeom prst="rect">
            <a:avLst/>
          </a:prstGeom>
        </p:spPr>
        <p:txBody>
          <a:bodyPr anchor="t" anchorCtr="1"/>
          <a:lstStyle>
            <a:lvl1pPr algn="ctr">
              <a:buFontTx/>
              <a:buNone/>
              <a:defRPr/>
            </a:lvl1pPr>
          </a:lstStyle>
          <a:p>
            <a:endParaRPr lang="en-US" dirty="0"/>
          </a:p>
        </p:txBody>
      </p:sp>
      <p:pic>
        <p:nvPicPr>
          <p:cNvPr id="6" name="Picture 5"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pic>
        <p:nvPicPr>
          <p:cNvPr id="7" name="Picture 6" descr="Qlik_L01_PPT_-06.jpg"/>
          <p:cNvPicPr>
            <a:picLocks noChangeAspect="1"/>
          </p:cNvPicPr>
          <p:nvPr userDrawn="1"/>
        </p:nvPicPr>
        <p:blipFill rotWithShape="1">
          <a:blip r:embed="rId3" cstate="screen">
            <a:extLst>
              <a:ext uri="{28A0092B-C50C-407E-A947-70E740481C1C}">
                <a14:useLocalDpi xmlns:a14="http://schemas.microsoft.com/office/drawing/2010/main"/>
              </a:ext>
            </a:extLst>
          </a:blip>
          <a:srcRect l="-4079" t="14647" r="4079" b="-4845"/>
          <a:stretch/>
        </p:blipFill>
        <p:spPr>
          <a:xfrm>
            <a:off x="7643535" y="-2"/>
            <a:ext cx="1518209" cy="1495584"/>
          </a:xfrm>
          <a:prstGeom prst="rect">
            <a:avLst/>
          </a:prstGeom>
        </p:spPr>
      </p:pic>
      <p:pic>
        <p:nvPicPr>
          <p:cNvPr id="8" name="Picture 7" descr="Circles_LeftandRight.jpg"/>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0" y="1"/>
            <a:ext cx="1699077" cy="996574"/>
          </a:xfrm>
          <a:prstGeom prst="rect">
            <a:avLst/>
          </a:prstGeom>
        </p:spPr>
      </p:pic>
    </p:spTree>
    <p:extLst>
      <p:ext uri="{BB962C8B-B14F-4D97-AF65-F5344CB8AC3E}">
        <p14:creationId xmlns:p14="http://schemas.microsoft.com/office/powerpoint/2010/main" val="36157481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asic Slide with Images">
    <p:spTree>
      <p:nvGrpSpPr>
        <p:cNvPr id="1" name=""/>
        <p:cNvGrpSpPr/>
        <p:nvPr/>
      </p:nvGrpSpPr>
      <p:grpSpPr>
        <a:xfrm>
          <a:off x="0" y="0"/>
          <a:ext cx="0" cy="0"/>
          <a:chOff x="0" y="0"/>
          <a:chExt cx="0" cy="0"/>
        </a:xfrm>
      </p:grpSpPr>
      <p:sp>
        <p:nvSpPr>
          <p:cNvPr id="4" name="Text Placeholder 4"/>
          <p:cNvSpPr>
            <a:spLocks noGrp="1"/>
          </p:cNvSpPr>
          <p:nvPr>
            <p:ph type="body" sz="quarter" idx="10" hasCustomPrompt="1"/>
          </p:nvPr>
        </p:nvSpPr>
        <p:spPr>
          <a:xfrm>
            <a:off x="492125" y="1208088"/>
            <a:ext cx="5100284" cy="333425"/>
          </a:xfrm>
          <a:prstGeom prst="rect">
            <a:avLst/>
          </a:prstGeom>
        </p:spPr>
        <p:txBody>
          <a:bodyPr wrap="square" lIns="0" tIns="0" rIns="0" bIns="0">
            <a:spAutoFit/>
          </a:bodyPr>
          <a:lstStyle>
            <a:lvl1pPr marL="0" indent="0">
              <a:lnSpc>
                <a:spcPct val="110000"/>
              </a:lnSpc>
              <a:buNone/>
              <a:defRPr sz="2000" b="1" baseline="0">
                <a:solidFill>
                  <a:srgbClr val="8C8C8C"/>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#1</a:t>
            </a:r>
          </a:p>
        </p:txBody>
      </p:sp>
      <p:sp>
        <p:nvSpPr>
          <p:cNvPr id="5" name="Text Placeholder 7"/>
          <p:cNvSpPr>
            <a:spLocks noGrp="1"/>
          </p:cNvSpPr>
          <p:nvPr>
            <p:ph type="body" sz="quarter" idx="11" hasCustomPrompt="1"/>
          </p:nvPr>
        </p:nvSpPr>
        <p:spPr>
          <a:xfrm>
            <a:off x="492124" y="1639068"/>
            <a:ext cx="5100285" cy="1486561"/>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6" name="Text Placeholder 7"/>
          <p:cNvSpPr>
            <a:spLocks noGrp="1"/>
          </p:cNvSpPr>
          <p:nvPr>
            <p:ph type="body" sz="quarter" idx="12" hasCustomPrompt="1"/>
          </p:nvPr>
        </p:nvSpPr>
        <p:spPr>
          <a:xfrm>
            <a:off x="492124" y="3728361"/>
            <a:ext cx="5100285" cy="1652760"/>
          </a:xfrm>
          <a:prstGeom prst="rect">
            <a:avLst/>
          </a:prstGeom>
        </p:spPr>
        <p:txBody>
          <a:bodyPr wrap="square" lIns="0" tIns="0" rIns="0" bIns="0">
            <a:spAutoFit/>
          </a:bodyPr>
          <a:lstStyle>
            <a:lvl1pPr marL="0" indent="0">
              <a:lnSpc>
                <a:spcPct val="120000"/>
              </a:lnSpc>
              <a:buClr>
                <a:schemeClr val="accent1"/>
              </a:buClr>
              <a:buNone/>
              <a:defRPr sz="1800" baseline="0">
                <a:solidFill>
                  <a:srgbClr val="696969"/>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Replace this basic body copy and insert your own here. This is a section of dummy copy for color and format reference. Please insert your own copy with the same color and formatting shown here.</a:t>
            </a:r>
          </a:p>
        </p:txBody>
      </p:sp>
      <p:sp>
        <p:nvSpPr>
          <p:cNvPr id="8" name="Picture Placeholder 7"/>
          <p:cNvSpPr>
            <a:spLocks noGrp="1"/>
          </p:cNvSpPr>
          <p:nvPr>
            <p:ph type="pic" sz="quarter" idx="13"/>
          </p:nvPr>
        </p:nvSpPr>
        <p:spPr>
          <a:xfrm>
            <a:off x="6053962" y="1371142"/>
            <a:ext cx="2703512" cy="2141537"/>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800">
                <a:solidFill>
                  <a:schemeClr val="bg2"/>
                </a:solidFill>
              </a:defRPr>
            </a:lvl1pPr>
          </a:lstStyle>
          <a:p>
            <a:endParaRPr lang="en-US" dirty="0"/>
          </a:p>
        </p:txBody>
      </p:sp>
      <p:sp>
        <p:nvSpPr>
          <p:cNvPr id="9"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12" name="Picture Placeholder 7"/>
          <p:cNvSpPr>
            <a:spLocks noGrp="1"/>
          </p:cNvSpPr>
          <p:nvPr>
            <p:ph type="pic" sz="quarter" idx="15"/>
          </p:nvPr>
        </p:nvSpPr>
        <p:spPr>
          <a:xfrm>
            <a:off x="6053962" y="3831247"/>
            <a:ext cx="2703512" cy="2141537"/>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800">
                <a:solidFill>
                  <a:schemeClr val="bg2"/>
                </a:solidFill>
              </a:defRPr>
            </a:lvl1pPr>
          </a:lstStyle>
          <a:p>
            <a:endParaRPr lang="en-US" dirty="0"/>
          </a:p>
        </p:txBody>
      </p:sp>
    </p:spTree>
    <p:extLst>
      <p:ext uri="{BB962C8B-B14F-4D97-AF65-F5344CB8AC3E}">
        <p14:creationId xmlns:p14="http://schemas.microsoft.com/office/powerpoint/2010/main" val="314276501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 Bulleted List Slide">
    <p:spTree>
      <p:nvGrpSpPr>
        <p:cNvPr id="1" name=""/>
        <p:cNvGrpSpPr/>
        <p:nvPr/>
      </p:nvGrpSpPr>
      <p:grpSpPr>
        <a:xfrm>
          <a:off x="0" y="0"/>
          <a:ext cx="0" cy="0"/>
          <a:chOff x="0" y="0"/>
          <a:chExt cx="0" cy="0"/>
        </a:xfrm>
      </p:grpSpPr>
      <p:sp>
        <p:nvSpPr>
          <p:cNvPr id="4" name="Text Placeholder 4"/>
          <p:cNvSpPr>
            <a:spLocks noGrp="1"/>
          </p:cNvSpPr>
          <p:nvPr>
            <p:ph type="body" sz="quarter" idx="10" hasCustomPrompt="1"/>
          </p:nvPr>
        </p:nvSpPr>
        <p:spPr>
          <a:xfrm>
            <a:off x="492125" y="1208088"/>
            <a:ext cx="3727790" cy="333425"/>
          </a:xfrm>
          <a:prstGeom prst="rect">
            <a:avLst/>
          </a:prstGeom>
        </p:spPr>
        <p:txBody>
          <a:bodyPr wrap="square" lIns="0" tIns="0" rIns="0" bIns="0">
            <a:spAutoFit/>
          </a:bodyPr>
          <a:lstStyle>
            <a:lvl1pPr marL="0" indent="0">
              <a:lnSpc>
                <a:spcPct val="110000"/>
              </a:lnSpc>
              <a:buNone/>
              <a:defRPr sz="2000" b="1" baseline="0">
                <a:solidFill>
                  <a:schemeClr val="accent3"/>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#1</a:t>
            </a:r>
          </a:p>
        </p:txBody>
      </p:sp>
      <p:sp>
        <p:nvSpPr>
          <p:cNvPr id="5" name="Text Placeholder 7"/>
          <p:cNvSpPr>
            <a:spLocks noGrp="1"/>
          </p:cNvSpPr>
          <p:nvPr>
            <p:ph type="body" sz="quarter" idx="11" hasCustomPrompt="1"/>
          </p:nvPr>
        </p:nvSpPr>
        <p:spPr>
          <a:xfrm>
            <a:off x="492125" y="1639068"/>
            <a:ext cx="3727790" cy="2816156"/>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6" name="Text Placeholder 4"/>
          <p:cNvSpPr>
            <a:spLocks noGrp="1"/>
          </p:cNvSpPr>
          <p:nvPr>
            <p:ph type="body" sz="quarter" idx="12" hasCustomPrompt="1"/>
          </p:nvPr>
        </p:nvSpPr>
        <p:spPr>
          <a:xfrm>
            <a:off x="4824706" y="1208088"/>
            <a:ext cx="3727790" cy="333425"/>
          </a:xfrm>
          <a:prstGeom prst="rect">
            <a:avLst/>
          </a:prstGeom>
        </p:spPr>
        <p:txBody>
          <a:bodyPr wrap="square" lIns="0" tIns="0" rIns="0" bIns="0">
            <a:spAutoFit/>
          </a:bodyPr>
          <a:lstStyle>
            <a:lvl1pPr marL="0" indent="0">
              <a:lnSpc>
                <a:spcPct val="110000"/>
              </a:lnSpc>
              <a:buNone/>
              <a:defRPr sz="2000" b="1" baseline="0">
                <a:solidFill>
                  <a:srgbClr val="8C8C8C"/>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#2</a:t>
            </a:r>
          </a:p>
        </p:txBody>
      </p:sp>
      <p:sp>
        <p:nvSpPr>
          <p:cNvPr id="7" name="Text Placeholder 7"/>
          <p:cNvSpPr>
            <a:spLocks noGrp="1"/>
          </p:cNvSpPr>
          <p:nvPr>
            <p:ph type="body" sz="quarter" idx="13" hasCustomPrompt="1"/>
          </p:nvPr>
        </p:nvSpPr>
        <p:spPr>
          <a:xfrm>
            <a:off x="4824706" y="1639068"/>
            <a:ext cx="3727790" cy="2816156"/>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8"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150772776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ulleted List Slide with title">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92125" y="1208088"/>
            <a:ext cx="7046363" cy="333425"/>
          </a:xfrm>
          <a:prstGeom prst="rect">
            <a:avLst/>
          </a:prstGeom>
        </p:spPr>
        <p:txBody>
          <a:bodyPr wrap="square" lIns="0" tIns="0" rIns="0" bIns="0">
            <a:spAutoFit/>
          </a:bodyPr>
          <a:lstStyle>
            <a:lvl1pPr marL="0" indent="0">
              <a:lnSpc>
                <a:spcPct val="110000"/>
              </a:lnSpc>
              <a:buNone/>
              <a:defRPr sz="2000" b="1" baseline="0">
                <a:solidFill>
                  <a:schemeClr val="accent3"/>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a:t>
            </a:r>
          </a:p>
        </p:txBody>
      </p:sp>
      <p:sp>
        <p:nvSpPr>
          <p:cNvPr id="8" name="Text Placeholder 7"/>
          <p:cNvSpPr>
            <a:spLocks noGrp="1"/>
          </p:cNvSpPr>
          <p:nvPr>
            <p:ph type="body" sz="quarter" idx="11" hasCustomPrompt="1"/>
          </p:nvPr>
        </p:nvSpPr>
        <p:spPr>
          <a:xfrm>
            <a:off x="492124" y="1639068"/>
            <a:ext cx="7046363" cy="1486561"/>
          </a:xfrm>
          <a:prstGeom prst="rect">
            <a:avLst/>
          </a:prstGeom>
        </p:spPr>
        <p:txBody>
          <a:bodyPr wrap="square" lIns="0" tIns="0" rIns="0" bIns="0">
            <a:spAutoFit/>
          </a:bodyPr>
          <a:lstStyle>
            <a:lvl1pPr marL="169863" indent="-169863">
              <a:lnSpc>
                <a:spcPct val="120000"/>
              </a:lnSpc>
              <a:buClr>
                <a:schemeClr val="accent1"/>
              </a:buClr>
              <a:defRPr sz="1800" baseline="0">
                <a:solidFill>
                  <a:schemeClr val="bg2"/>
                </a:solidFill>
              </a:defRPr>
            </a:lvl1pPr>
            <a:lvl2pPr marL="455613" indent="-230188">
              <a:lnSpc>
                <a:spcPct val="120000"/>
              </a:lnSpc>
              <a:buClr>
                <a:schemeClr val="accent1"/>
              </a:buClr>
              <a:defRPr sz="1800" baseline="0">
                <a:solidFill>
                  <a:schemeClr val="bg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9" name="Text Placeholder 7"/>
          <p:cNvSpPr>
            <a:spLocks noGrp="1"/>
          </p:cNvSpPr>
          <p:nvPr>
            <p:ph type="body" sz="quarter" idx="12" hasCustomPrompt="1"/>
          </p:nvPr>
        </p:nvSpPr>
        <p:spPr>
          <a:xfrm>
            <a:off x="492124" y="3728361"/>
            <a:ext cx="7046363" cy="987963"/>
          </a:xfrm>
          <a:prstGeom prst="rect">
            <a:avLst/>
          </a:prstGeom>
        </p:spPr>
        <p:txBody>
          <a:bodyPr wrap="square" lIns="0" tIns="0" rIns="0" bIns="0">
            <a:spAutoFit/>
          </a:bodyPr>
          <a:lstStyle>
            <a:lvl1pPr marL="0" indent="0">
              <a:lnSpc>
                <a:spcPct val="120000"/>
              </a:lnSpc>
              <a:buClr>
                <a:schemeClr val="accent1"/>
              </a:buClr>
              <a:buNone/>
              <a:defRPr sz="1800" baseline="0">
                <a:solidFill>
                  <a:schemeClr val="bg2"/>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Replace this basic body copy and insert your own here. This is a section of dummy copy for color and format reference. Please insert your own copy with the same color and formatting shown here.</a:t>
            </a:r>
          </a:p>
        </p:txBody>
      </p:sp>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4459836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reaker 1">
    <p:spTree>
      <p:nvGrpSpPr>
        <p:cNvPr id="1" name=""/>
        <p:cNvGrpSpPr/>
        <p:nvPr/>
      </p:nvGrpSpPr>
      <p:grpSpPr>
        <a:xfrm>
          <a:off x="0" y="0"/>
          <a:ext cx="0" cy="0"/>
          <a:chOff x="0" y="0"/>
          <a:chExt cx="0" cy="0"/>
        </a:xfrm>
      </p:grpSpPr>
      <p:pic>
        <p:nvPicPr>
          <p:cNvPr id="3" name="Picture 2" descr="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hasCustomPrompt="1"/>
          </p:nvPr>
        </p:nvSpPr>
        <p:spPr>
          <a:xfrm>
            <a:off x="0" y="2422739"/>
            <a:ext cx="9144000" cy="984885"/>
          </a:xfrm>
          <a:prstGeom prst="rect">
            <a:avLst/>
          </a:prstGeom>
        </p:spPr>
        <p:txBody>
          <a:bodyPr lIns="0" tIns="0" rIns="0" bIns="0" anchor="t" anchorCtr="0">
            <a:spAutoFit/>
          </a:bodyPr>
          <a:lstStyle>
            <a:lvl1pPr>
              <a:defRPr sz="3200" b="1" baseline="0">
                <a:solidFill>
                  <a:schemeClr val="bg1"/>
                </a:solidFill>
              </a:defRPr>
            </a:lvl1pPr>
          </a:lstStyle>
          <a:p>
            <a:r>
              <a:rPr lang="en-US" dirty="0" smtClean="0"/>
              <a:t>Breaker slide 1</a:t>
            </a:r>
            <a:br>
              <a:rPr lang="en-US" dirty="0" smtClean="0"/>
            </a:br>
            <a:r>
              <a:rPr lang="en-US" dirty="0" smtClean="0"/>
              <a:t>replace title here</a:t>
            </a:r>
            <a:endParaRPr lang="en-US" dirty="0"/>
          </a:p>
        </p:txBody>
      </p:sp>
    </p:spTree>
    <p:extLst>
      <p:ext uri="{BB962C8B-B14F-4D97-AF65-F5344CB8AC3E}">
        <p14:creationId xmlns:p14="http://schemas.microsoft.com/office/powerpoint/2010/main" val="22579856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Main Image 1">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392992" y="1371142"/>
            <a:ext cx="8358016" cy="4753307"/>
          </a:xfrm>
          <a:prstGeom prst="rect">
            <a:avLst/>
          </a:prstGeom>
        </p:spPr>
        <p:txBody>
          <a:bodyPr/>
          <a:lstStyle>
            <a:lvl1pPr marL="0" indent="0" algn="ctr">
              <a:buNone/>
              <a:defRPr sz="1800">
                <a:solidFill>
                  <a:schemeClr val="bg2"/>
                </a:solidFill>
              </a:defRPr>
            </a:lvl1pPr>
          </a:lstStyle>
          <a:p>
            <a:endParaRPr lang="en-US"/>
          </a:p>
        </p:txBody>
      </p:sp>
      <p:sp>
        <p:nvSpPr>
          <p:cNvPr id="5"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31620392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 Headlin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213067366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Large graphic">
    <p:spTree>
      <p:nvGrpSpPr>
        <p:cNvPr id="1" name=""/>
        <p:cNvGrpSpPr/>
        <p:nvPr/>
      </p:nvGrpSpPr>
      <p:grpSpPr>
        <a:xfrm>
          <a:off x="0" y="0"/>
          <a:ext cx="0" cy="0"/>
          <a:chOff x="0" y="0"/>
          <a:chExt cx="0" cy="0"/>
        </a:xfrm>
      </p:grpSpPr>
      <p:sp>
        <p:nvSpPr>
          <p:cNvPr id="6" name="Picture Placeholder 4"/>
          <p:cNvSpPr>
            <a:spLocks noGrp="1"/>
          </p:cNvSpPr>
          <p:nvPr>
            <p:ph type="pic" sz="quarter" idx="13"/>
          </p:nvPr>
        </p:nvSpPr>
        <p:spPr>
          <a:xfrm>
            <a:off x="612648" y="1447800"/>
            <a:ext cx="7918704" cy="4419600"/>
          </a:xfrm>
          <a:prstGeom prst="rect">
            <a:avLst/>
          </a:prstGeom>
        </p:spPr>
        <p:txBody>
          <a:bodyPr/>
          <a:lstStyle>
            <a:lvl1pPr>
              <a:defRPr sz="2000"/>
            </a:lvl1pPr>
          </a:lstStyle>
          <a:p>
            <a:endParaRPr lang="en-US"/>
          </a:p>
        </p:txBody>
      </p:sp>
      <p:pic>
        <p:nvPicPr>
          <p:cNvPr id="4" name="Picture 3" descr="QlikLogo-RGB-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67" y="6528139"/>
            <a:ext cx="612282" cy="198425"/>
          </a:xfrm>
          <a:prstGeom prst="rect">
            <a:avLst/>
          </a:prstGeom>
        </p:spPr>
      </p:pic>
      <p:pic>
        <p:nvPicPr>
          <p:cNvPr id="5" name="Picture 4" descr="Circles_Smaller_TopLef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6347277" y="1"/>
            <a:ext cx="2796723" cy="737067"/>
          </a:xfrm>
          <a:prstGeom prst="rect">
            <a:avLst/>
          </a:prstGeom>
        </p:spPr>
      </p:pic>
      <p:sp>
        <p:nvSpPr>
          <p:cNvPr id="2" name="Title 1"/>
          <p:cNvSpPr>
            <a:spLocks noGrp="1"/>
          </p:cNvSpPr>
          <p:nvPr>
            <p:ph type="title"/>
          </p:nvPr>
        </p:nvSpPr>
        <p:spPr>
          <a:xfrm>
            <a:off x="0" y="387334"/>
            <a:ext cx="9144000" cy="633995"/>
          </a:xfrm>
          <a:prstGeom prst="rect">
            <a:avLst/>
          </a:prstGeom>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20673036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48090"/>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ulleted List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7" name="Text Placeholder 7"/>
          <p:cNvSpPr>
            <a:spLocks noGrp="1"/>
          </p:cNvSpPr>
          <p:nvPr>
            <p:ph type="body" sz="quarter" idx="11" hasCustomPrompt="1"/>
          </p:nvPr>
        </p:nvSpPr>
        <p:spPr>
          <a:xfrm>
            <a:off x="492124" y="1208088"/>
            <a:ext cx="7046363" cy="1486561"/>
          </a:xfrm>
          <a:prstGeom prst="rect">
            <a:avLst/>
          </a:prstGeom>
        </p:spPr>
        <p:txBody>
          <a:bodyPr wrap="square" lIns="0" tIns="0" rIns="0" bIns="0">
            <a:spAutoFit/>
          </a:bodyPr>
          <a:lstStyle>
            <a:lvl1pPr marL="169863" indent="-169863">
              <a:lnSpc>
                <a:spcPct val="120000"/>
              </a:lnSpc>
              <a:buClr>
                <a:schemeClr val="accent1"/>
              </a:buClr>
              <a:defRPr sz="1800" baseline="0">
                <a:solidFill>
                  <a:schemeClr val="bg2"/>
                </a:solidFill>
              </a:defRPr>
            </a:lvl1pPr>
            <a:lvl2pPr marL="455613" indent="-230188">
              <a:lnSpc>
                <a:spcPct val="120000"/>
              </a:lnSpc>
              <a:buClr>
                <a:schemeClr val="accent1"/>
              </a:buClr>
              <a:defRPr sz="1800" baseline="0">
                <a:solidFill>
                  <a:schemeClr val="bg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Tree>
    <p:extLst>
      <p:ext uri="{BB962C8B-B14F-4D97-AF65-F5344CB8AC3E}">
        <p14:creationId xmlns:p14="http://schemas.microsoft.com/office/powerpoint/2010/main" val="32934507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EXT_A">
    <p:spTree>
      <p:nvGrpSpPr>
        <p:cNvPr id="1" name=""/>
        <p:cNvGrpSpPr/>
        <p:nvPr/>
      </p:nvGrpSpPr>
      <p:grpSpPr>
        <a:xfrm>
          <a:off x="0" y="0"/>
          <a:ext cx="0" cy="0"/>
          <a:chOff x="0" y="0"/>
          <a:chExt cx="0" cy="0"/>
        </a:xfrm>
      </p:grpSpPr>
      <p:pic>
        <p:nvPicPr>
          <p:cNvPr id="8" name="Picture 7"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12" name="Picture 11"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3" name="TextBox 2"/>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9" name="Text Placeholder 4"/>
          <p:cNvSpPr>
            <a:spLocks noGrp="1"/>
          </p:cNvSpPr>
          <p:nvPr>
            <p:ph type="body" sz="quarter" idx="11" hasCustomPrompt="1"/>
          </p:nvPr>
        </p:nvSpPr>
        <p:spPr>
          <a:xfrm>
            <a:off x="763202" y="1660800"/>
            <a:ext cx="7711201" cy="2332946"/>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1"/>
            <a:r>
              <a:rPr lang="en-US" dirty="0" smtClean="0"/>
              <a:t>Bullet #2 replace text and insert your own here and insert your own </a:t>
            </a:r>
          </a:p>
          <a:p>
            <a:pPr lvl="2"/>
            <a:r>
              <a:rPr lang="en-US" dirty="0" smtClean="0"/>
              <a:t>Sub bullet #1 style insert your own text here</a:t>
            </a:r>
          </a:p>
          <a:p>
            <a:pPr lvl="2"/>
            <a:r>
              <a:rPr lang="en-US" dirty="0" smtClean="0"/>
              <a:t>Sub bullet #2 style insert your own text here insert your own text here</a:t>
            </a:r>
          </a:p>
          <a:p>
            <a:pPr lvl="3"/>
            <a:r>
              <a:rPr lang="en-US" dirty="0" smtClean="0"/>
              <a:t>List bullet #1 style insert your own text here insert your own text here</a:t>
            </a:r>
          </a:p>
          <a:p>
            <a:pPr lvl="3"/>
            <a:r>
              <a:rPr lang="en-US" dirty="0" smtClean="0"/>
              <a:t>List bullet #2 style insert your own text here</a:t>
            </a:r>
          </a:p>
        </p:txBody>
      </p:sp>
      <p:sp>
        <p:nvSpPr>
          <p:cNvPr id="14"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0" name="Picture 9"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3013671327"/>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1F2AD087-E6BA-4F99-9958-52FE4A2E1053}" type="datetimeFigureOut">
              <a:rPr lang="en-US" smtClean="0"/>
              <a:pPr/>
              <a:t>11/1/2016</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36E5110-7904-456A-A26E-99801CAB5C27}" type="slidenum">
              <a:rPr lang="en-US" smtClean="0"/>
              <a:pPr/>
              <a:t>‹#›</a:t>
            </a:fld>
            <a:endParaRPr lang="en-US" dirty="0"/>
          </a:p>
        </p:txBody>
      </p:sp>
    </p:spTree>
    <p:extLst>
      <p:ext uri="{BB962C8B-B14F-4D97-AF65-F5344CB8AC3E}">
        <p14:creationId xmlns:p14="http://schemas.microsoft.com/office/powerpoint/2010/main" val="16982417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rge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4"/>
          <p:cNvSpPr>
            <a:spLocks noGrp="1"/>
          </p:cNvSpPr>
          <p:nvPr>
            <p:ph type="pic" sz="quarter" idx="13"/>
          </p:nvPr>
        </p:nvSpPr>
        <p:spPr>
          <a:xfrm>
            <a:off x="612648" y="1447800"/>
            <a:ext cx="7918704" cy="4419600"/>
          </a:xfrm>
        </p:spPr>
        <p:txBody>
          <a:bodyPr/>
          <a:lstStyle/>
          <a:p>
            <a:endParaRPr lang="en-US"/>
          </a:p>
        </p:txBody>
      </p:sp>
    </p:spTree>
    <p:extLst>
      <p:ext uri="{BB962C8B-B14F-4D97-AF65-F5344CB8AC3E}">
        <p14:creationId xmlns:p14="http://schemas.microsoft.com/office/powerpoint/2010/main" val="3133820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Single column 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7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spcAft>
                <a:spcPts val="975"/>
              </a:spcAft>
              <a:defRPr>
                <a:solidFill>
                  <a:schemeClr val="bg2">
                    <a:lumMod val="75000"/>
                  </a:schemeClr>
                </a:solidFill>
              </a:defRPr>
            </a:lvl1pPr>
            <a:lvl2pPr>
              <a:spcAft>
                <a:spcPts val="975"/>
              </a:spcAft>
              <a:defRPr>
                <a:solidFill>
                  <a:schemeClr val="bg2">
                    <a:lumMod val="75000"/>
                  </a:schemeClr>
                </a:solidFill>
              </a:defRPr>
            </a:lvl2pPr>
            <a:lvl3pPr>
              <a:spcAft>
                <a:spcPts val="975"/>
              </a:spcAft>
              <a:defRPr>
                <a:solidFill>
                  <a:schemeClr val="bg2">
                    <a:lumMod val="75000"/>
                  </a:schemeClr>
                </a:solidFill>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002563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ulleted list with custom visual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7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12648" y="1438076"/>
            <a:ext cx="5389462" cy="4525963"/>
          </a:xfrm>
        </p:spPr>
        <p:txBody>
          <a:bodyPr/>
          <a:lstStyle>
            <a:lvl1pPr>
              <a:spcAft>
                <a:spcPts val="975"/>
              </a:spcAft>
              <a:defRPr>
                <a:solidFill>
                  <a:schemeClr val="bg2">
                    <a:lumMod val="75000"/>
                  </a:schemeClr>
                </a:solidFill>
              </a:defRPr>
            </a:lvl1pPr>
            <a:lvl2pPr>
              <a:spcAft>
                <a:spcPts val="975"/>
              </a:spcAft>
              <a:defRPr>
                <a:solidFill>
                  <a:schemeClr val="bg2">
                    <a:lumMod val="75000"/>
                  </a:schemeClr>
                </a:solidFill>
              </a:defRPr>
            </a:lvl2pPr>
            <a:lvl3pPr>
              <a:spcAft>
                <a:spcPts val="975"/>
              </a:spcAft>
              <a:defRPr>
                <a:solidFill>
                  <a:schemeClr val="bg2">
                    <a:lumMod val="75000"/>
                  </a:schemeClr>
                </a:solidFill>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Picture Placeholder 4"/>
          <p:cNvSpPr>
            <a:spLocks noGrp="1"/>
          </p:cNvSpPr>
          <p:nvPr>
            <p:ph type="pic" sz="quarter" idx="10"/>
          </p:nvPr>
        </p:nvSpPr>
        <p:spPr>
          <a:xfrm>
            <a:off x="6400800" y="1463040"/>
            <a:ext cx="2133600" cy="1905000"/>
          </a:xfrm>
        </p:spPr>
        <p:txBody>
          <a:bodyPr anchor="t" anchorCtr="1"/>
          <a:lstStyle>
            <a:lvl1pPr algn="ctr">
              <a:buFontTx/>
              <a:buNone/>
              <a:defRPr/>
            </a:lvl1pPr>
          </a:lstStyle>
          <a:p>
            <a:endParaRPr lang="en-US"/>
          </a:p>
        </p:txBody>
      </p:sp>
      <p:sp>
        <p:nvSpPr>
          <p:cNvPr id="5" name="Picture Placeholder 4"/>
          <p:cNvSpPr>
            <a:spLocks noGrp="1"/>
          </p:cNvSpPr>
          <p:nvPr>
            <p:ph type="pic" sz="quarter" idx="11"/>
          </p:nvPr>
        </p:nvSpPr>
        <p:spPr>
          <a:xfrm>
            <a:off x="6400800" y="3581400"/>
            <a:ext cx="2133600" cy="1905000"/>
          </a:xfrm>
        </p:spPr>
        <p:txBody>
          <a:bodyPr anchor="t" anchorCtr="1"/>
          <a:lstStyle>
            <a:lvl1pPr algn="ctr">
              <a:buFontTx/>
              <a:buNone/>
              <a:defRPr/>
            </a:lvl1pPr>
          </a:lstStyle>
          <a:p>
            <a:endParaRPr lang="en-US"/>
          </a:p>
        </p:txBody>
      </p:sp>
    </p:spTree>
    <p:extLst>
      <p:ext uri="{BB962C8B-B14F-4D97-AF65-F5344CB8AC3E}">
        <p14:creationId xmlns:p14="http://schemas.microsoft.com/office/powerpoint/2010/main" val="11189722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eft justified picture and 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75000"/>
                  </a:schemeClr>
                </a:solidFill>
              </a:defRPr>
            </a:lvl1pPr>
          </a:lstStyle>
          <a:p>
            <a:r>
              <a:rPr lang="en-US" dirty="0" smtClean="0"/>
              <a:t>Click to edit Master title style</a:t>
            </a:r>
            <a:endParaRPr lang="en-US" dirty="0"/>
          </a:p>
        </p:txBody>
      </p:sp>
      <p:sp>
        <p:nvSpPr>
          <p:cNvPr id="3" name="Text Placeholder 6"/>
          <p:cNvSpPr>
            <a:spLocks noGrp="1"/>
          </p:cNvSpPr>
          <p:nvPr>
            <p:ph type="body" sz="quarter" idx="10" hasCustomPrompt="1"/>
          </p:nvPr>
        </p:nvSpPr>
        <p:spPr>
          <a:xfrm>
            <a:off x="609600" y="5090160"/>
            <a:ext cx="5105400" cy="1767840"/>
          </a:xfrm>
        </p:spPr>
        <p:txBody>
          <a:bodyPr/>
          <a:lstStyle>
            <a:lvl1pPr marL="123444" indent="-123444">
              <a:lnSpc>
                <a:spcPct val="100000"/>
              </a:lnSpc>
              <a:spcAft>
                <a:spcPts val="1050"/>
              </a:spcAft>
              <a:buFont typeface="Arial"/>
              <a:buChar char="•"/>
              <a:defRPr sz="1200">
                <a:solidFill>
                  <a:schemeClr val="bg2">
                    <a:lumMod val="75000"/>
                  </a:schemeClr>
                </a:solidFill>
              </a:defRPr>
            </a:lvl1pPr>
            <a:lvl2pPr>
              <a:buFontTx/>
              <a:buNone/>
              <a:defRPr/>
            </a:lvl2pPr>
            <a:lvl3pPr>
              <a:buFontTx/>
              <a:buNone/>
              <a:defRPr/>
            </a:lvl3pPr>
            <a:lvl4pPr>
              <a:buFontTx/>
              <a:buNone/>
              <a:defRPr/>
            </a:lvl4pPr>
            <a:lvl5pPr>
              <a:buFontTx/>
              <a:buNone/>
              <a:defRPr/>
            </a:lvl5pPr>
          </a:lstStyle>
          <a:p>
            <a:pPr lvl="0"/>
            <a:r>
              <a:rPr lang="en-US" dirty="0" smtClean="0"/>
              <a:t> Click to edit Master text styles</a:t>
            </a:r>
          </a:p>
        </p:txBody>
      </p:sp>
      <p:sp>
        <p:nvSpPr>
          <p:cNvPr id="4" name="Picture Placeholder 8"/>
          <p:cNvSpPr>
            <a:spLocks noGrp="1"/>
          </p:cNvSpPr>
          <p:nvPr>
            <p:ph type="pic" sz="quarter" idx="11"/>
          </p:nvPr>
        </p:nvSpPr>
        <p:spPr>
          <a:xfrm>
            <a:off x="609600" y="1463040"/>
            <a:ext cx="5105400" cy="3261360"/>
          </a:xfrm>
        </p:spPr>
        <p:txBody>
          <a:bodyPr/>
          <a:lstStyle/>
          <a:p>
            <a:endParaRPr lang="en-US"/>
          </a:p>
        </p:txBody>
      </p:sp>
    </p:spTree>
    <p:extLst>
      <p:ext uri="{BB962C8B-B14F-4D97-AF65-F5344CB8AC3E}">
        <p14:creationId xmlns:p14="http://schemas.microsoft.com/office/powerpoint/2010/main" val="24253466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aragraphs">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p>
            <a:r>
              <a:rPr lang="en-US" dirty="0" smtClean="0"/>
              <a:t>Click here to edit headline</a:t>
            </a:r>
            <a:endParaRPr lang="sv-SE" dirty="0"/>
          </a:p>
        </p:txBody>
      </p:sp>
      <p:sp>
        <p:nvSpPr>
          <p:cNvPr id="7" name="Text Placeholder 6"/>
          <p:cNvSpPr>
            <a:spLocks noGrp="1"/>
          </p:cNvSpPr>
          <p:nvPr>
            <p:ph type="body" sz="quarter" idx="10"/>
          </p:nvPr>
        </p:nvSpPr>
        <p:spPr>
          <a:xfrm>
            <a:off x="609600" y="1463040"/>
            <a:ext cx="7391400" cy="4759960"/>
          </a:xfrm>
        </p:spPr>
        <p:txBody>
          <a:bodyPr>
            <a:normAutofit/>
          </a:bodyPr>
          <a:lstStyle>
            <a:lvl1pPr marL="0" indent="0">
              <a:lnSpc>
                <a:spcPts val="1800"/>
              </a:lnSpc>
              <a:spcAft>
                <a:spcPts val="1500"/>
              </a:spcAft>
              <a:buFontTx/>
              <a:buNone/>
              <a:defRPr sz="1500"/>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p>
        </p:txBody>
      </p:sp>
    </p:spTree>
    <p:extLst>
      <p:ext uri="{BB962C8B-B14F-4D97-AF65-F5344CB8AC3E}">
        <p14:creationId xmlns:p14="http://schemas.microsoft.com/office/powerpoint/2010/main" val="27464672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adrant graphic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Picture Placeholder 6"/>
          <p:cNvSpPr>
            <a:spLocks noGrp="1"/>
          </p:cNvSpPr>
          <p:nvPr>
            <p:ph type="pic" sz="quarter" idx="10"/>
          </p:nvPr>
        </p:nvSpPr>
        <p:spPr>
          <a:xfrm>
            <a:off x="1299412" y="1143000"/>
            <a:ext cx="3272589" cy="2362200"/>
          </a:xfrm>
          <a:ln w="6350" cap="flat" cmpd="sng" algn="ctr">
            <a:noFill/>
            <a:prstDash val="solid"/>
            <a:miter lim="800000"/>
            <a:headEnd type="none" w="med" len="med"/>
            <a:tailEnd type="none" w="med" len="med"/>
          </a:ln>
          <a:effectLst/>
        </p:spPr>
        <p:txBody>
          <a:bodyPr/>
          <a:lstStyle/>
          <a:p>
            <a:endParaRPr lang="en-US"/>
          </a:p>
        </p:txBody>
      </p:sp>
      <p:sp>
        <p:nvSpPr>
          <p:cNvPr id="5" name="Text Placeholder 6"/>
          <p:cNvSpPr>
            <a:spLocks noGrp="1"/>
          </p:cNvSpPr>
          <p:nvPr>
            <p:ph type="body" sz="quarter" idx="14" hasCustomPrompt="1"/>
          </p:nvPr>
        </p:nvSpPr>
        <p:spPr>
          <a:xfrm>
            <a:off x="1295400" y="5928360"/>
            <a:ext cx="5105400" cy="1082040"/>
          </a:xfrm>
        </p:spPr>
        <p:txBody>
          <a:bodyPr/>
          <a:lstStyle>
            <a:lvl1pPr marL="123444" indent="-123444">
              <a:lnSpc>
                <a:spcPct val="100000"/>
              </a:lnSpc>
              <a:spcAft>
                <a:spcPts val="1050"/>
              </a:spcAft>
              <a:buFont typeface="Arial"/>
              <a:buChar char="•"/>
              <a:defRPr sz="1200"/>
            </a:lvl1pPr>
            <a:lvl2pPr>
              <a:buFontTx/>
              <a:buNone/>
              <a:defRPr/>
            </a:lvl2pPr>
            <a:lvl3pPr>
              <a:buFontTx/>
              <a:buNone/>
              <a:defRPr/>
            </a:lvl3pPr>
            <a:lvl4pPr>
              <a:buFontTx/>
              <a:buNone/>
              <a:defRPr/>
            </a:lvl4pPr>
            <a:lvl5pPr>
              <a:buFontTx/>
              <a:buNone/>
              <a:defRPr/>
            </a:lvl5pPr>
          </a:lstStyle>
          <a:p>
            <a:pPr lvl="0"/>
            <a:r>
              <a:rPr lang="en-US" dirty="0" smtClean="0"/>
              <a:t> Click to edit Master text styles</a:t>
            </a:r>
          </a:p>
        </p:txBody>
      </p:sp>
      <p:sp>
        <p:nvSpPr>
          <p:cNvPr id="6" name="Picture Placeholder 6"/>
          <p:cNvSpPr>
            <a:spLocks noGrp="1"/>
          </p:cNvSpPr>
          <p:nvPr>
            <p:ph type="pic" sz="quarter" idx="15"/>
          </p:nvPr>
        </p:nvSpPr>
        <p:spPr>
          <a:xfrm>
            <a:off x="4572001" y="1143000"/>
            <a:ext cx="3272589" cy="2362200"/>
          </a:xfrm>
          <a:ln w="6350" cap="flat" cmpd="sng" algn="ctr">
            <a:noFill/>
            <a:prstDash val="solid"/>
            <a:miter lim="800000"/>
            <a:headEnd type="none" w="med" len="med"/>
            <a:tailEnd type="none" w="med" len="med"/>
          </a:ln>
          <a:effectLst/>
        </p:spPr>
        <p:txBody>
          <a:bodyPr/>
          <a:lstStyle/>
          <a:p>
            <a:endParaRPr lang="en-US"/>
          </a:p>
        </p:txBody>
      </p:sp>
      <p:sp>
        <p:nvSpPr>
          <p:cNvPr id="7" name="Picture Placeholder 6"/>
          <p:cNvSpPr>
            <a:spLocks noGrp="1"/>
          </p:cNvSpPr>
          <p:nvPr>
            <p:ph type="pic" sz="quarter" idx="16"/>
          </p:nvPr>
        </p:nvSpPr>
        <p:spPr>
          <a:xfrm>
            <a:off x="1299412" y="3505200"/>
            <a:ext cx="3272589" cy="2362200"/>
          </a:xfrm>
          <a:ln w="6350" cap="flat" cmpd="sng" algn="ctr">
            <a:noFill/>
            <a:prstDash val="solid"/>
            <a:miter lim="800000"/>
            <a:headEnd type="none" w="med" len="med"/>
            <a:tailEnd type="none" w="med" len="med"/>
          </a:ln>
          <a:effectLst/>
        </p:spPr>
        <p:txBody>
          <a:bodyPr/>
          <a:lstStyle/>
          <a:p>
            <a:endParaRPr lang="en-US"/>
          </a:p>
        </p:txBody>
      </p:sp>
      <p:sp>
        <p:nvSpPr>
          <p:cNvPr id="8" name="Picture Placeholder 6"/>
          <p:cNvSpPr>
            <a:spLocks noGrp="1"/>
          </p:cNvSpPr>
          <p:nvPr>
            <p:ph type="pic" sz="quarter" idx="17"/>
          </p:nvPr>
        </p:nvSpPr>
        <p:spPr>
          <a:xfrm>
            <a:off x="4572001" y="3505200"/>
            <a:ext cx="3272589" cy="2362200"/>
          </a:xfrm>
          <a:ln w="6350" cap="flat" cmpd="sng" algn="ctr">
            <a:noFill/>
            <a:prstDash val="solid"/>
            <a:miter lim="800000"/>
            <a:headEnd type="none" w="med" len="med"/>
            <a:tailEnd type="none" w="med" len="med"/>
          </a:ln>
          <a:effectLst/>
        </p:spPr>
        <p:txBody>
          <a:bodyPr/>
          <a:lstStyle/>
          <a:p>
            <a:endParaRPr lang="en-US"/>
          </a:p>
        </p:txBody>
      </p:sp>
    </p:spTree>
    <p:extLst>
      <p:ext uri="{BB962C8B-B14F-4D97-AF65-F5344CB8AC3E}">
        <p14:creationId xmlns:p14="http://schemas.microsoft.com/office/powerpoint/2010/main" val="31268875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cSld name="Two column 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12648" y="1463042"/>
            <a:ext cx="4038600" cy="4525963"/>
          </a:xfrm>
        </p:spPr>
        <p:txBody>
          <a:bodyPr/>
          <a:lstStyle>
            <a:lvl1pPr>
              <a:lnSpc>
                <a:spcPct val="100000"/>
              </a:lnSpc>
              <a:defRPr sz="1500"/>
            </a:lvl1pPr>
            <a:lvl2pPr>
              <a:lnSpc>
                <a:spcPct val="100000"/>
              </a:lnSpc>
              <a:defRPr sz="1350"/>
            </a:lvl2pPr>
            <a:lvl3pPr>
              <a:lnSpc>
                <a:spcPct val="100000"/>
              </a:lnSpc>
              <a:defRPr sz="1200"/>
            </a:lvl3pPr>
            <a:lvl4pPr>
              <a:lnSpc>
                <a:spcPct val="100000"/>
              </a:lnSpc>
              <a:defRPr sz="1350"/>
            </a:lvl4pPr>
            <a:lvl5pPr>
              <a:lnSpc>
                <a:spcPct val="100000"/>
              </a:lnSpc>
              <a:defRPr sz="1350"/>
            </a:lvl5pPr>
            <a:lvl6pPr>
              <a:defRPr sz="1350"/>
            </a:lvl6pPr>
            <a:lvl7pPr>
              <a:defRPr sz="1350"/>
            </a:lvl7pPr>
            <a:lvl8pPr>
              <a:defRPr sz="1350"/>
            </a:lvl8pPr>
            <a:lvl9pPr>
              <a:defRPr sz="135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800600" y="1463042"/>
            <a:ext cx="4038600" cy="4525963"/>
          </a:xfrm>
        </p:spPr>
        <p:txBody>
          <a:bodyPr/>
          <a:lstStyle>
            <a:lvl1pPr>
              <a:lnSpc>
                <a:spcPct val="100000"/>
              </a:lnSpc>
              <a:defRPr sz="1500"/>
            </a:lvl1pPr>
            <a:lvl2pPr>
              <a:lnSpc>
                <a:spcPct val="100000"/>
              </a:lnSpc>
              <a:defRPr sz="1350"/>
            </a:lvl2pPr>
            <a:lvl3pPr>
              <a:lnSpc>
                <a:spcPct val="100000"/>
              </a:lnSpc>
              <a:defRPr sz="1200"/>
            </a:lvl3pPr>
            <a:lvl4pPr>
              <a:lnSpc>
                <a:spcPct val="100000"/>
              </a:lnSpc>
              <a:defRPr sz="1350"/>
            </a:lvl4pPr>
            <a:lvl5pPr>
              <a:lnSpc>
                <a:spcPct val="100000"/>
              </a:lnSpc>
              <a:defRPr sz="1350"/>
            </a:lvl5pPr>
            <a:lvl6pPr>
              <a:defRPr sz="1350"/>
            </a:lvl6pPr>
            <a:lvl7pPr>
              <a:defRPr sz="1350"/>
            </a:lvl7pPr>
            <a:lvl8pPr>
              <a:defRPr sz="1350"/>
            </a:lvl8pPr>
            <a:lvl9pPr>
              <a:defRPr sz="135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389229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Left justified picture and bulleted list">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p>
            <a:r>
              <a:rPr lang="en-US" dirty="0" smtClean="0"/>
              <a:t>Click here to edit headline</a:t>
            </a:r>
            <a:endParaRPr lang="sv-SE" dirty="0"/>
          </a:p>
        </p:txBody>
      </p:sp>
      <p:sp>
        <p:nvSpPr>
          <p:cNvPr id="7" name="Text Placeholder 6"/>
          <p:cNvSpPr>
            <a:spLocks noGrp="1"/>
          </p:cNvSpPr>
          <p:nvPr>
            <p:ph type="body" sz="quarter" idx="10" hasCustomPrompt="1"/>
          </p:nvPr>
        </p:nvSpPr>
        <p:spPr>
          <a:xfrm>
            <a:off x="609600" y="5090160"/>
            <a:ext cx="5105400" cy="1767840"/>
          </a:xfrm>
        </p:spPr>
        <p:txBody>
          <a:bodyPr/>
          <a:lstStyle>
            <a:lvl1pPr marL="123444" indent="-123444">
              <a:lnSpc>
                <a:spcPct val="100000"/>
              </a:lnSpc>
              <a:spcAft>
                <a:spcPts val="1050"/>
              </a:spcAft>
              <a:buFont typeface="Arial"/>
              <a:buChar char="•"/>
              <a:defRPr sz="1200"/>
            </a:lvl1pPr>
            <a:lvl2pPr>
              <a:buFontTx/>
              <a:buNone/>
              <a:defRPr/>
            </a:lvl2pPr>
            <a:lvl3pPr>
              <a:buFontTx/>
              <a:buNone/>
              <a:defRPr/>
            </a:lvl3pPr>
            <a:lvl4pPr>
              <a:buFontTx/>
              <a:buNone/>
              <a:defRPr/>
            </a:lvl4pPr>
            <a:lvl5pPr>
              <a:buFontTx/>
              <a:buNone/>
              <a:defRPr/>
            </a:lvl5pPr>
          </a:lstStyle>
          <a:p>
            <a:pPr lvl="0"/>
            <a:r>
              <a:rPr lang="en-US" dirty="0" smtClean="0"/>
              <a:t> Click to edit Master text styles</a:t>
            </a:r>
          </a:p>
        </p:txBody>
      </p:sp>
      <p:sp>
        <p:nvSpPr>
          <p:cNvPr id="9" name="Picture Placeholder 8"/>
          <p:cNvSpPr>
            <a:spLocks noGrp="1"/>
          </p:cNvSpPr>
          <p:nvPr>
            <p:ph type="pic" sz="quarter" idx="11"/>
          </p:nvPr>
        </p:nvSpPr>
        <p:spPr>
          <a:xfrm>
            <a:off x="609600" y="1463040"/>
            <a:ext cx="5105400" cy="3261360"/>
          </a:xfrm>
        </p:spPr>
        <p:txBody>
          <a:bodyPr/>
          <a:lstStyle/>
          <a:p>
            <a:endParaRPr lang="en-US"/>
          </a:p>
        </p:txBody>
      </p:sp>
    </p:spTree>
    <p:extLst>
      <p:ext uri="{BB962C8B-B14F-4D97-AF65-F5344CB8AC3E}">
        <p14:creationId xmlns:p14="http://schemas.microsoft.com/office/powerpoint/2010/main" val="6073316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entered medium size image">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p>
            <a:r>
              <a:rPr lang="en-US" dirty="0" smtClean="0"/>
              <a:t>Click here to edit headline</a:t>
            </a:r>
            <a:endParaRPr lang="sv-SE" dirty="0"/>
          </a:p>
        </p:txBody>
      </p:sp>
      <p:sp>
        <p:nvSpPr>
          <p:cNvPr id="7" name="Text Placeholder 6"/>
          <p:cNvSpPr>
            <a:spLocks noGrp="1"/>
          </p:cNvSpPr>
          <p:nvPr>
            <p:ph type="body" sz="quarter" idx="10" hasCustomPrompt="1"/>
          </p:nvPr>
        </p:nvSpPr>
        <p:spPr>
          <a:xfrm>
            <a:off x="1873251" y="5064760"/>
            <a:ext cx="5632450" cy="1767840"/>
          </a:xfrm>
        </p:spPr>
        <p:txBody>
          <a:bodyPr/>
          <a:lstStyle>
            <a:lvl1pPr marL="123444" indent="-123444">
              <a:lnSpc>
                <a:spcPct val="100000"/>
              </a:lnSpc>
              <a:spcAft>
                <a:spcPts val="1050"/>
              </a:spcAft>
              <a:buFont typeface="Arial"/>
              <a:buChar char="•"/>
              <a:defRPr sz="1200"/>
            </a:lvl1pPr>
            <a:lvl2pPr>
              <a:buFontTx/>
              <a:buNone/>
              <a:defRPr/>
            </a:lvl2pPr>
            <a:lvl3pPr>
              <a:buFontTx/>
              <a:buNone/>
              <a:defRPr/>
            </a:lvl3pPr>
            <a:lvl4pPr>
              <a:buFontTx/>
              <a:buNone/>
              <a:defRPr/>
            </a:lvl4pPr>
            <a:lvl5pPr>
              <a:buFontTx/>
              <a:buNone/>
              <a:defRPr/>
            </a:lvl5pPr>
          </a:lstStyle>
          <a:p>
            <a:pPr lvl="0"/>
            <a:r>
              <a:rPr lang="en-US" dirty="0" smtClean="0"/>
              <a:t> Click to edit Master text styles</a:t>
            </a:r>
          </a:p>
        </p:txBody>
      </p:sp>
      <p:sp>
        <p:nvSpPr>
          <p:cNvPr id="9" name="Picture Placeholder 8"/>
          <p:cNvSpPr>
            <a:spLocks noGrp="1"/>
          </p:cNvSpPr>
          <p:nvPr>
            <p:ph type="pic" sz="quarter" idx="11"/>
          </p:nvPr>
        </p:nvSpPr>
        <p:spPr>
          <a:xfrm>
            <a:off x="1873250" y="1463040"/>
            <a:ext cx="5105400" cy="3261360"/>
          </a:xfrm>
        </p:spPr>
        <p:txBody>
          <a:bodyPr/>
          <a:lstStyle/>
          <a:p>
            <a:endParaRPr lang="en-US"/>
          </a:p>
        </p:txBody>
      </p:sp>
    </p:spTree>
    <p:extLst>
      <p:ext uri="{BB962C8B-B14F-4D97-AF65-F5344CB8AC3E}">
        <p14:creationId xmlns:p14="http://schemas.microsoft.com/office/powerpoint/2010/main" val="1693832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IN TEXT_B">
    <p:spTree>
      <p:nvGrpSpPr>
        <p:cNvPr id="1" name=""/>
        <p:cNvGrpSpPr/>
        <p:nvPr/>
      </p:nvGrpSpPr>
      <p:grpSpPr>
        <a:xfrm>
          <a:off x="0" y="0"/>
          <a:ext cx="0" cy="0"/>
          <a:chOff x="0" y="0"/>
          <a:chExt cx="0" cy="0"/>
        </a:xfrm>
      </p:grpSpPr>
      <p:pic>
        <p:nvPicPr>
          <p:cNvPr id="13" name="Picture 12"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8" name="TextBox 7"/>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9"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2" name="Picture 11"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4" name="Text Placeholder 4"/>
          <p:cNvSpPr>
            <a:spLocks noGrp="1"/>
          </p:cNvSpPr>
          <p:nvPr>
            <p:ph type="body" sz="quarter" idx="11" hasCustomPrompt="1"/>
          </p:nvPr>
        </p:nvSpPr>
        <p:spPr>
          <a:xfrm>
            <a:off x="763202" y="1660800"/>
            <a:ext cx="7711201" cy="2332946"/>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1"/>
            <a:r>
              <a:rPr lang="en-US" dirty="0" smtClean="0"/>
              <a:t>Bullet #2 replace text and insert your own here and insert your own </a:t>
            </a:r>
          </a:p>
          <a:p>
            <a:pPr lvl="2"/>
            <a:r>
              <a:rPr lang="en-US" dirty="0" smtClean="0"/>
              <a:t>Sub bullet #1 style insert your own text here</a:t>
            </a:r>
          </a:p>
          <a:p>
            <a:pPr lvl="2"/>
            <a:r>
              <a:rPr lang="en-US" dirty="0" smtClean="0"/>
              <a:t>Sub bullet #2 style insert your own text here insert your own text here</a:t>
            </a:r>
          </a:p>
          <a:p>
            <a:pPr lvl="3"/>
            <a:r>
              <a:rPr lang="en-US" dirty="0" smtClean="0"/>
              <a:t>List bullet #1 style insert your own text here insert your own text here</a:t>
            </a:r>
          </a:p>
          <a:p>
            <a:pPr lvl="3"/>
            <a:r>
              <a:rPr lang="en-US" dirty="0" smtClean="0"/>
              <a:t>List bullet #2 style insert your own text here</a:t>
            </a:r>
          </a:p>
        </p:txBody>
      </p:sp>
    </p:spTree>
    <p:extLst>
      <p:ext uri="{BB962C8B-B14F-4D97-AF65-F5344CB8AC3E}">
        <p14:creationId xmlns:p14="http://schemas.microsoft.com/office/powerpoint/2010/main" val="3137359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Opening title">
    <p:spTree>
      <p:nvGrpSpPr>
        <p:cNvPr id="1" name=""/>
        <p:cNvGrpSpPr/>
        <p:nvPr/>
      </p:nvGrpSpPr>
      <p:grpSpPr>
        <a:xfrm>
          <a:off x="0" y="0"/>
          <a:ext cx="0" cy="0"/>
          <a:chOff x="0" y="0"/>
          <a:chExt cx="0" cy="0"/>
        </a:xfrm>
      </p:grpSpPr>
      <p:pic>
        <p:nvPicPr>
          <p:cNvPr id="10" name="Picture 9" descr="opener_screen_grab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055068" y="3195361"/>
            <a:ext cx="5486400" cy="1863966"/>
          </a:xfrm>
          <a:prstGeom prst="rect">
            <a:avLst/>
          </a:prstGeom>
        </p:spPr>
        <p:txBody>
          <a:bodyPr anchor="t" anchorCtr="0"/>
          <a:lstStyle>
            <a:lvl1pPr algn="r">
              <a:defRPr sz="1500" b="0" i="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130032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Section breaker 1">
    <p:spTree>
      <p:nvGrpSpPr>
        <p:cNvPr id="1" name=""/>
        <p:cNvGrpSpPr/>
        <p:nvPr/>
      </p:nvGrpSpPr>
      <p:grpSpPr>
        <a:xfrm>
          <a:off x="0" y="0"/>
          <a:ext cx="0" cy="0"/>
          <a:chOff x="0" y="0"/>
          <a:chExt cx="0" cy="0"/>
        </a:xfrm>
      </p:grpSpPr>
      <p:pic>
        <p:nvPicPr>
          <p:cNvPr id="5" name="Picture 4" descr="PPT_jb2-3.jpg"/>
          <p:cNvPicPr>
            <a:picLocks noChangeAspect="1"/>
          </p:cNvPicPr>
          <p:nvPr userDrawn="1"/>
        </p:nvPicPr>
        <p:blipFill>
          <a:blip r:embed="rId2"/>
          <a:stretch>
            <a:fillRect/>
          </a:stretch>
        </p:blipFill>
        <p:spPr>
          <a:xfrm>
            <a:off x="0" y="0"/>
            <a:ext cx="9144000" cy="6858000"/>
          </a:xfrm>
          <a:prstGeom prst="rect">
            <a:avLst/>
          </a:prstGeom>
        </p:spPr>
      </p:pic>
      <p:sp>
        <p:nvSpPr>
          <p:cNvPr id="10" name="Title 1"/>
          <p:cNvSpPr>
            <a:spLocks noGrp="1"/>
          </p:cNvSpPr>
          <p:nvPr>
            <p:ph type="ctrTitle"/>
          </p:nvPr>
        </p:nvSpPr>
        <p:spPr>
          <a:xfrm>
            <a:off x="666750" y="2885761"/>
            <a:ext cx="7772400" cy="1470025"/>
          </a:xfrm>
          <a:prstGeom prst="rect">
            <a:avLst/>
          </a:prstGeom>
        </p:spPr>
        <p:txBody>
          <a:bodyPr/>
          <a:lstStyle>
            <a:lvl1pPr algn="ctr">
              <a:defRPr sz="2100">
                <a:solidFill>
                  <a:schemeClr val="bg1"/>
                </a:solidFill>
                <a:latin typeface="Aria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803455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49AFECF2-2C3E-9147-B855-2E1B9015D7A8}" type="datetimeFigureOut">
              <a:rPr kumimoji="0" lang="en-US" sz="1800" b="0" i="0" u="none" strike="noStrike" kern="1200" cap="none" spc="0" normalizeH="0" baseline="0" noProof="0" smtClean="0">
                <a:ln>
                  <a:noFill/>
                </a:ln>
                <a:solidFill>
                  <a:srgbClr val="363636"/>
                </a:solidFill>
                <a:effectLst/>
                <a:uLnTx/>
                <a:uFillTx/>
                <a:latin typeface="Arial"/>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11/1/2016</a:t>
            </a:fld>
            <a:endParaRPr kumimoji="0" lang="en-US" sz="1800" b="0" i="0" u="none" strike="noStrike" kern="1200" cap="none" spc="0" normalizeH="0" baseline="0" noProof="0">
              <a:ln>
                <a:noFill/>
              </a:ln>
              <a:solidFill>
                <a:srgbClr val="363636"/>
              </a:solidFill>
              <a:effectLst/>
              <a:uLnTx/>
              <a:uFillTx/>
              <a:latin typeface="Arial"/>
              <a:ea typeface="+mn-ea"/>
              <a:cs typeface="+mn-cs"/>
            </a:endParaRPr>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63636"/>
              </a:solidFill>
              <a:effectLst/>
              <a:uLnTx/>
              <a:uFillTx/>
              <a:latin typeface="Arial"/>
              <a:ea typeface="+mn-ea"/>
              <a:cs typeface="+mn-cs"/>
            </a:endParaRPr>
          </a:p>
        </p:txBody>
      </p:sp>
      <p:sp>
        <p:nvSpPr>
          <p:cNvPr id="4" name="Slide Number Placeholder 3"/>
          <p:cNvSpPr>
            <a:spLocks noGrp="1"/>
          </p:cNvSpPr>
          <p:nvPr>
            <p:ph type="sldNum" sz="quarter" idx="12"/>
          </p:nvPr>
        </p:nvSpPr>
        <p:spPr>
          <a:xfrm>
            <a:off x="6553200" y="6356352"/>
            <a:ext cx="21336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04486BE7-3E45-894F-B543-3BEEAB31F6B8}" type="slidenum">
              <a:rPr kumimoji="0" lang="en-US" sz="1800" b="0" i="0" u="none" strike="noStrike" kern="1200" cap="none" spc="0" normalizeH="0" baseline="0" noProof="0" smtClean="0">
                <a:ln>
                  <a:noFill/>
                </a:ln>
                <a:solidFill>
                  <a:srgbClr val="363636"/>
                </a:solidFill>
                <a:effectLst/>
                <a:uLnTx/>
                <a:uFillTx/>
                <a:latin typeface="Arial"/>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63636"/>
              </a:solidFill>
              <a:effectLst/>
              <a:uLnTx/>
              <a:uFillTx/>
              <a:latin typeface="Arial"/>
              <a:ea typeface="+mn-ea"/>
              <a:cs typeface="+mn-cs"/>
            </a:endParaRPr>
          </a:p>
        </p:txBody>
      </p:sp>
    </p:spTree>
    <p:extLst>
      <p:ext uri="{BB962C8B-B14F-4D97-AF65-F5344CB8AC3E}">
        <p14:creationId xmlns:p14="http://schemas.microsoft.com/office/powerpoint/2010/main" val="89817548"/>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Descriptor Slide with Images 2">
    <p:spTree>
      <p:nvGrpSpPr>
        <p:cNvPr id="1" name=""/>
        <p:cNvGrpSpPr/>
        <p:nvPr/>
      </p:nvGrpSpPr>
      <p:grpSpPr>
        <a:xfrm>
          <a:off x="0" y="0"/>
          <a:ext cx="0" cy="0"/>
          <a:chOff x="0" y="0"/>
          <a:chExt cx="0" cy="0"/>
        </a:xfrm>
      </p:grpSpPr>
      <p:sp>
        <p:nvSpPr>
          <p:cNvPr id="4" name="Text Placeholder 8"/>
          <p:cNvSpPr>
            <a:spLocks noGrp="1"/>
          </p:cNvSpPr>
          <p:nvPr>
            <p:ph type="body" sz="quarter" idx="11" hasCustomPrompt="1"/>
          </p:nvPr>
        </p:nvSpPr>
        <p:spPr>
          <a:xfrm>
            <a:off x="409720" y="3506836"/>
            <a:ext cx="2536311" cy="406265"/>
          </a:xfrm>
          <a:prstGeom prst="rect">
            <a:avLst/>
          </a:prstGeom>
        </p:spPr>
        <p:txBody>
          <a:bodyPr vert="horz" wrap="square" lIns="0" tIns="0" rIns="0" bIns="0">
            <a:spAutoFit/>
          </a:bodyPr>
          <a:lstStyle>
            <a:lvl1pPr marL="0" indent="0">
              <a:lnSpc>
                <a:spcPct val="110000"/>
              </a:lnSpc>
              <a:buNone/>
              <a:defRPr sz="1200" b="1" baseline="0">
                <a:solidFill>
                  <a:srgbClr val="8C8C8C"/>
                </a:solidFill>
              </a:defRPr>
            </a:lvl1pPr>
          </a:lstStyle>
          <a:p>
            <a:pPr lvl="0"/>
            <a:r>
              <a:rPr lang="en-US" dirty="0" smtClean="0"/>
              <a:t>Title for descriptor copy with bullets and image</a:t>
            </a:r>
            <a:endParaRPr lang="en-US" dirty="0"/>
          </a:p>
        </p:txBody>
      </p:sp>
      <p:sp>
        <p:nvSpPr>
          <p:cNvPr id="5" name="Text Placeholder 8"/>
          <p:cNvSpPr>
            <a:spLocks noGrp="1"/>
          </p:cNvSpPr>
          <p:nvPr>
            <p:ph type="body" sz="quarter" idx="18" hasCustomPrompt="1"/>
          </p:nvPr>
        </p:nvSpPr>
        <p:spPr>
          <a:xfrm>
            <a:off x="409720" y="4126687"/>
            <a:ext cx="2536311" cy="1419876"/>
          </a:xfrm>
          <a:prstGeom prst="rect">
            <a:avLst/>
          </a:prstGeom>
        </p:spPr>
        <p:txBody>
          <a:bodyPr vert="horz" wrap="square" lIns="0" tIns="0" rIns="0" bIns="0">
            <a:spAutoFit/>
          </a:bodyPr>
          <a:lstStyle>
            <a:lvl1pPr marL="127397" indent="-127397">
              <a:lnSpc>
                <a:spcPct val="120000"/>
              </a:lnSpc>
              <a:buClr>
                <a:schemeClr val="accent1"/>
              </a:buClr>
              <a:buFont typeface="Arial"/>
              <a:buChar char="•"/>
              <a:defRPr sz="105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6" name="Picture Placeholder 7"/>
          <p:cNvSpPr>
            <a:spLocks noGrp="1"/>
          </p:cNvSpPr>
          <p:nvPr>
            <p:ph type="pic" sz="quarter" idx="13"/>
          </p:nvPr>
        </p:nvSpPr>
        <p:spPr>
          <a:xfrm>
            <a:off x="409721"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900">
                <a:solidFill>
                  <a:schemeClr val="bg2"/>
                </a:solidFill>
              </a:defRPr>
            </a:lvl1pPr>
          </a:lstStyle>
          <a:p>
            <a:endParaRPr lang="en-US"/>
          </a:p>
        </p:txBody>
      </p:sp>
      <p:sp>
        <p:nvSpPr>
          <p:cNvPr id="13" name="Title 1"/>
          <p:cNvSpPr>
            <a:spLocks noGrp="1"/>
          </p:cNvSpPr>
          <p:nvPr>
            <p:ph type="title" hasCustomPrompt="1"/>
          </p:nvPr>
        </p:nvSpPr>
        <p:spPr>
          <a:xfrm>
            <a:off x="0" y="376488"/>
            <a:ext cx="9144000" cy="323165"/>
          </a:xfrm>
          <a:prstGeom prst="rect">
            <a:avLst/>
          </a:prstGeom>
        </p:spPr>
        <p:txBody>
          <a:bodyPr lIns="0" tIns="0" rIns="0" bIns="0" anchor="t" anchorCtr="0">
            <a:spAutoFit/>
          </a:bodyPr>
          <a:lstStyle>
            <a:lvl1pPr>
              <a:defRPr sz="2100" b="1">
                <a:solidFill>
                  <a:srgbClr val="8C8C8C"/>
                </a:solidFill>
              </a:defRPr>
            </a:lvl1pPr>
          </a:lstStyle>
          <a:p>
            <a:r>
              <a:rPr lang="en-US" dirty="0" smtClean="0"/>
              <a:t>Main headline here</a:t>
            </a:r>
            <a:endParaRPr lang="en-US" dirty="0"/>
          </a:p>
        </p:txBody>
      </p:sp>
      <p:sp>
        <p:nvSpPr>
          <p:cNvPr id="17" name="Text Placeholder 8"/>
          <p:cNvSpPr>
            <a:spLocks noGrp="1"/>
          </p:cNvSpPr>
          <p:nvPr>
            <p:ph type="body" sz="quarter" idx="25" hasCustomPrompt="1"/>
          </p:nvPr>
        </p:nvSpPr>
        <p:spPr>
          <a:xfrm>
            <a:off x="3306395" y="3506836"/>
            <a:ext cx="2536311" cy="406265"/>
          </a:xfrm>
          <a:prstGeom prst="rect">
            <a:avLst/>
          </a:prstGeom>
        </p:spPr>
        <p:txBody>
          <a:bodyPr vert="horz" wrap="square" lIns="0" tIns="0" rIns="0" bIns="0">
            <a:spAutoFit/>
          </a:bodyPr>
          <a:lstStyle>
            <a:lvl1pPr marL="0" indent="0">
              <a:lnSpc>
                <a:spcPct val="110000"/>
              </a:lnSpc>
              <a:buNone/>
              <a:defRPr sz="1200" b="1" baseline="0">
                <a:solidFill>
                  <a:srgbClr val="8C8C8C"/>
                </a:solidFill>
              </a:defRPr>
            </a:lvl1pPr>
          </a:lstStyle>
          <a:p>
            <a:pPr lvl="0"/>
            <a:r>
              <a:rPr lang="en-US" dirty="0" smtClean="0"/>
              <a:t>Title for descriptor copy with bullets and image</a:t>
            </a:r>
            <a:endParaRPr lang="en-US" dirty="0"/>
          </a:p>
        </p:txBody>
      </p:sp>
      <p:sp>
        <p:nvSpPr>
          <p:cNvPr id="18" name="Text Placeholder 8"/>
          <p:cNvSpPr>
            <a:spLocks noGrp="1"/>
          </p:cNvSpPr>
          <p:nvPr>
            <p:ph type="body" sz="quarter" idx="26" hasCustomPrompt="1"/>
          </p:nvPr>
        </p:nvSpPr>
        <p:spPr>
          <a:xfrm>
            <a:off x="3306395" y="4126687"/>
            <a:ext cx="2536311" cy="1419876"/>
          </a:xfrm>
          <a:prstGeom prst="rect">
            <a:avLst/>
          </a:prstGeom>
        </p:spPr>
        <p:txBody>
          <a:bodyPr vert="horz" wrap="square" lIns="0" tIns="0" rIns="0" bIns="0">
            <a:spAutoFit/>
          </a:bodyPr>
          <a:lstStyle>
            <a:lvl1pPr marL="127397" indent="-127397">
              <a:lnSpc>
                <a:spcPct val="120000"/>
              </a:lnSpc>
              <a:buClr>
                <a:schemeClr val="accent1"/>
              </a:buClr>
              <a:buFont typeface="Arial"/>
              <a:buChar char="•"/>
              <a:defRPr sz="105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19" name="Picture Placeholder 7"/>
          <p:cNvSpPr>
            <a:spLocks noGrp="1"/>
          </p:cNvSpPr>
          <p:nvPr>
            <p:ph type="pic" sz="quarter" idx="27"/>
          </p:nvPr>
        </p:nvSpPr>
        <p:spPr>
          <a:xfrm>
            <a:off x="3306394"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900">
                <a:solidFill>
                  <a:schemeClr val="bg2"/>
                </a:solidFill>
              </a:defRPr>
            </a:lvl1pPr>
          </a:lstStyle>
          <a:p>
            <a:endParaRPr lang="en-US"/>
          </a:p>
        </p:txBody>
      </p:sp>
      <p:sp>
        <p:nvSpPr>
          <p:cNvPr id="23" name="Text Placeholder 8"/>
          <p:cNvSpPr>
            <a:spLocks noGrp="1"/>
          </p:cNvSpPr>
          <p:nvPr>
            <p:ph type="body" sz="quarter" idx="28" hasCustomPrompt="1"/>
          </p:nvPr>
        </p:nvSpPr>
        <p:spPr>
          <a:xfrm>
            <a:off x="6203069" y="3506836"/>
            <a:ext cx="2536311" cy="406265"/>
          </a:xfrm>
          <a:prstGeom prst="rect">
            <a:avLst/>
          </a:prstGeom>
        </p:spPr>
        <p:txBody>
          <a:bodyPr vert="horz" wrap="square" lIns="0" tIns="0" rIns="0" bIns="0">
            <a:spAutoFit/>
          </a:bodyPr>
          <a:lstStyle>
            <a:lvl1pPr marL="0" indent="0">
              <a:lnSpc>
                <a:spcPct val="110000"/>
              </a:lnSpc>
              <a:buNone/>
              <a:defRPr sz="1200" b="1" baseline="0">
                <a:solidFill>
                  <a:srgbClr val="8C8C8C"/>
                </a:solidFill>
              </a:defRPr>
            </a:lvl1pPr>
          </a:lstStyle>
          <a:p>
            <a:pPr lvl="0"/>
            <a:r>
              <a:rPr lang="en-US" dirty="0" smtClean="0"/>
              <a:t>Title for descriptor copy with bullets and image</a:t>
            </a:r>
            <a:endParaRPr lang="en-US" dirty="0"/>
          </a:p>
        </p:txBody>
      </p:sp>
      <p:sp>
        <p:nvSpPr>
          <p:cNvPr id="24" name="Text Placeholder 8"/>
          <p:cNvSpPr>
            <a:spLocks noGrp="1"/>
          </p:cNvSpPr>
          <p:nvPr>
            <p:ph type="body" sz="quarter" idx="29" hasCustomPrompt="1"/>
          </p:nvPr>
        </p:nvSpPr>
        <p:spPr>
          <a:xfrm>
            <a:off x="6203069" y="4126687"/>
            <a:ext cx="2536311" cy="1419876"/>
          </a:xfrm>
          <a:prstGeom prst="rect">
            <a:avLst/>
          </a:prstGeom>
        </p:spPr>
        <p:txBody>
          <a:bodyPr vert="horz" wrap="square" lIns="0" tIns="0" rIns="0" bIns="0">
            <a:spAutoFit/>
          </a:bodyPr>
          <a:lstStyle>
            <a:lvl1pPr marL="127397" indent="-127397">
              <a:lnSpc>
                <a:spcPct val="120000"/>
              </a:lnSpc>
              <a:buClr>
                <a:schemeClr val="accent1"/>
              </a:buClr>
              <a:buFont typeface="Arial"/>
              <a:buChar char="•"/>
              <a:defRPr sz="105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25" name="Picture Placeholder 7"/>
          <p:cNvSpPr>
            <a:spLocks noGrp="1"/>
          </p:cNvSpPr>
          <p:nvPr>
            <p:ph type="pic" sz="quarter" idx="30"/>
          </p:nvPr>
        </p:nvSpPr>
        <p:spPr>
          <a:xfrm>
            <a:off x="6203069"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900">
                <a:solidFill>
                  <a:schemeClr val="bg2"/>
                </a:solidFill>
              </a:defRPr>
            </a:lvl1pPr>
          </a:lstStyle>
          <a:p>
            <a:endParaRPr lang="en-US"/>
          </a:p>
        </p:txBody>
      </p:sp>
    </p:spTree>
    <p:extLst>
      <p:ext uri="{BB962C8B-B14F-4D97-AF65-F5344CB8AC3E}">
        <p14:creationId xmlns:p14="http://schemas.microsoft.com/office/powerpoint/2010/main" val="1864602668"/>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Section breaker 2">
    <p:spTree>
      <p:nvGrpSpPr>
        <p:cNvPr id="1" name=""/>
        <p:cNvGrpSpPr/>
        <p:nvPr/>
      </p:nvGrpSpPr>
      <p:grpSpPr>
        <a:xfrm>
          <a:off x="0" y="0"/>
          <a:ext cx="0" cy="0"/>
          <a:chOff x="0" y="0"/>
          <a:chExt cx="0" cy="0"/>
        </a:xfrm>
      </p:grpSpPr>
      <p:pic>
        <p:nvPicPr>
          <p:cNvPr id="5" name="Picture 4" descr="PPT_jb2-2.jpg"/>
          <p:cNvPicPr>
            <a:picLocks noChangeAspect="1"/>
          </p:cNvPicPr>
          <p:nvPr userDrawn="1"/>
        </p:nvPicPr>
        <p:blipFill>
          <a:blip r:embed="rId2"/>
          <a:stretch>
            <a:fillRect/>
          </a:stretch>
        </p:blipFill>
        <p:spPr>
          <a:xfrm>
            <a:off x="0" y="0"/>
            <a:ext cx="9144000" cy="6858000"/>
          </a:xfrm>
          <a:prstGeom prst="rect">
            <a:avLst/>
          </a:prstGeom>
        </p:spPr>
      </p:pic>
      <p:sp>
        <p:nvSpPr>
          <p:cNvPr id="7" name="Text Placeholder 6"/>
          <p:cNvSpPr>
            <a:spLocks noGrp="1"/>
          </p:cNvSpPr>
          <p:nvPr>
            <p:ph type="body" sz="quarter" idx="10"/>
          </p:nvPr>
        </p:nvSpPr>
        <p:spPr>
          <a:xfrm>
            <a:off x="667512" y="2889506"/>
            <a:ext cx="7772400" cy="1470025"/>
          </a:xfrm>
          <a:prstGeom prst="rect">
            <a:avLst/>
          </a:prstGeom>
        </p:spPr>
        <p:txBody>
          <a:bodyPr vert="horz"/>
          <a:lstStyle>
            <a:lvl1pPr algn="ctr">
              <a:buFontTx/>
              <a:buNone/>
              <a:defRPr sz="2100" baseline="0">
                <a:solidFill>
                  <a:schemeClr val="bg1"/>
                </a:solidFill>
                <a:latin typeface="Arial"/>
              </a:defRPr>
            </a:lvl1pPr>
          </a:lstStyle>
          <a:p>
            <a:pPr lvl="0"/>
            <a:r>
              <a:rPr lang="en-US" dirty="0" smtClean="0"/>
              <a:t>Click to edit Master text styles</a:t>
            </a:r>
          </a:p>
        </p:txBody>
      </p:sp>
    </p:spTree>
    <p:extLst>
      <p:ext uri="{BB962C8B-B14F-4D97-AF65-F5344CB8AC3E}">
        <p14:creationId xmlns:p14="http://schemas.microsoft.com/office/powerpoint/2010/main" val="14553554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5" name="Picture 4" descr="COVER.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5800" y="2526883"/>
            <a:ext cx="6504441" cy="369332"/>
          </a:xfrm>
          <a:prstGeom prst="rect">
            <a:avLst/>
          </a:prstGeom>
        </p:spPr>
        <p:txBody>
          <a:bodyPr wrap="square" lIns="0" tIns="0" rIns="0" bIns="0" anchor="t" anchorCtr="0">
            <a:spAutoFit/>
          </a:bodyPr>
          <a:lstStyle>
            <a:lvl1pPr algn="l">
              <a:defRPr sz="2400" b="1">
                <a:solidFill>
                  <a:schemeClr val="accent3"/>
                </a:solidFill>
              </a:defRPr>
            </a:lvl1pPr>
          </a:lstStyle>
          <a:p>
            <a:r>
              <a:rPr lang="en-US" dirty="0" smtClean="0"/>
              <a:t>Presentation title here</a:t>
            </a:r>
            <a:endParaRPr lang="en-US" dirty="0"/>
          </a:p>
        </p:txBody>
      </p:sp>
      <p:sp>
        <p:nvSpPr>
          <p:cNvPr id="15" name="Text Placeholder 14"/>
          <p:cNvSpPr>
            <a:spLocks noGrp="1"/>
          </p:cNvSpPr>
          <p:nvPr>
            <p:ph type="body" sz="quarter" idx="10" hasCustomPrompt="1"/>
          </p:nvPr>
        </p:nvSpPr>
        <p:spPr>
          <a:xfrm>
            <a:off x="685800" y="3061825"/>
            <a:ext cx="6504441" cy="323165"/>
          </a:xfrm>
          <a:prstGeom prst="rect">
            <a:avLst/>
          </a:prstGeom>
        </p:spPr>
        <p:txBody>
          <a:bodyPr wrap="square" lIns="0" tIns="0" rIns="0" bIns="0">
            <a:spAutoFit/>
          </a:bodyPr>
          <a:lstStyle>
            <a:lvl1pPr marL="0" indent="0">
              <a:buNone/>
              <a:defRPr sz="2100">
                <a:solidFill>
                  <a:srgbClr val="8C8C8C"/>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Presentation sub-title</a:t>
            </a:r>
            <a:endParaRPr lang="en-US" dirty="0"/>
          </a:p>
        </p:txBody>
      </p:sp>
      <p:sp>
        <p:nvSpPr>
          <p:cNvPr id="19" name="Text Placeholder 18"/>
          <p:cNvSpPr>
            <a:spLocks noGrp="1"/>
          </p:cNvSpPr>
          <p:nvPr>
            <p:ph type="body" sz="quarter" idx="11" hasCustomPrompt="1"/>
          </p:nvPr>
        </p:nvSpPr>
        <p:spPr>
          <a:xfrm>
            <a:off x="685800" y="4239737"/>
            <a:ext cx="4670425" cy="276999"/>
          </a:xfrm>
          <a:prstGeom prst="rect">
            <a:avLst/>
          </a:prstGeom>
        </p:spPr>
        <p:txBody>
          <a:bodyPr lIns="0" tIns="0" rIns="0" bIns="0">
            <a:sp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800">
                <a:solidFill>
                  <a:srgbClr val="8C8C8C"/>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Name of Presenter</a:t>
            </a:r>
          </a:p>
        </p:txBody>
      </p:sp>
      <p:sp>
        <p:nvSpPr>
          <p:cNvPr id="7" name="Text Placeholder 18"/>
          <p:cNvSpPr>
            <a:spLocks noGrp="1"/>
          </p:cNvSpPr>
          <p:nvPr>
            <p:ph type="body" sz="quarter" idx="12" hasCustomPrompt="1"/>
          </p:nvPr>
        </p:nvSpPr>
        <p:spPr>
          <a:xfrm>
            <a:off x="685800" y="4631320"/>
            <a:ext cx="4670425" cy="230832"/>
          </a:xfrm>
          <a:prstGeom prst="rect">
            <a:avLst/>
          </a:prstGeom>
        </p:spPr>
        <p:txBody>
          <a:bodyPr lIns="0" tIns="0" rIns="0" bIns="0">
            <a:sp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500">
                <a:solidFill>
                  <a:srgbClr val="8C8C8C"/>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smtClean="0"/>
              <a:t>00 Month, 2014</a:t>
            </a:r>
          </a:p>
        </p:txBody>
      </p:sp>
      <p:pic>
        <p:nvPicPr>
          <p:cNvPr id="10" name="Picture 9" descr="QlikLogo-RGB-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5144" y="398768"/>
            <a:ext cx="2172614" cy="701030"/>
          </a:xfrm>
          <a:prstGeom prst="rect">
            <a:avLst/>
          </a:prstGeom>
        </p:spPr>
      </p:pic>
    </p:spTree>
    <p:extLst>
      <p:ext uri="{BB962C8B-B14F-4D97-AF65-F5344CB8AC3E}">
        <p14:creationId xmlns:p14="http://schemas.microsoft.com/office/powerpoint/2010/main" val="2797637686"/>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 Headlin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102544796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ulleted List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7" name="Text Placeholder 7"/>
          <p:cNvSpPr>
            <a:spLocks noGrp="1"/>
          </p:cNvSpPr>
          <p:nvPr>
            <p:ph type="body" sz="quarter" idx="11" hasCustomPrompt="1"/>
          </p:nvPr>
        </p:nvSpPr>
        <p:spPr>
          <a:xfrm>
            <a:off x="492124" y="1208088"/>
            <a:ext cx="7046363" cy="1486561"/>
          </a:xfrm>
          <a:prstGeom prst="rect">
            <a:avLst/>
          </a:prstGeom>
        </p:spPr>
        <p:txBody>
          <a:bodyPr wrap="square" lIns="0" tIns="0" rIns="0" bIns="0">
            <a:spAutoFit/>
          </a:bodyPr>
          <a:lstStyle>
            <a:lvl1pPr marL="169863" indent="-169863">
              <a:lnSpc>
                <a:spcPct val="120000"/>
              </a:lnSpc>
              <a:buClr>
                <a:schemeClr val="accent1"/>
              </a:buClr>
              <a:defRPr sz="1800" baseline="0">
                <a:solidFill>
                  <a:schemeClr val="bg2"/>
                </a:solidFill>
              </a:defRPr>
            </a:lvl1pPr>
            <a:lvl2pPr marL="455613" indent="-230188">
              <a:lnSpc>
                <a:spcPct val="120000"/>
              </a:lnSpc>
              <a:buClr>
                <a:schemeClr val="accent1"/>
              </a:buClr>
              <a:defRPr sz="1800" baseline="0">
                <a:solidFill>
                  <a:schemeClr val="bg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Tree>
    <p:extLst>
      <p:ext uri="{BB962C8B-B14F-4D97-AF65-F5344CB8AC3E}">
        <p14:creationId xmlns:p14="http://schemas.microsoft.com/office/powerpoint/2010/main" val="214303284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ulleted List Slide with title">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92125" y="1208088"/>
            <a:ext cx="7046363" cy="333425"/>
          </a:xfrm>
          <a:prstGeom prst="rect">
            <a:avLst/>
          </a:prstGeom>
        </p:spPr>
        <p:txBody>
          <a:bodyPr wrap="square" lIns="0" tIns="0" rIns="0" bIns="0">
            <a:spAutoFit/>
          </a:bodyPr>
          <a:lstStyle>
            <a:lvl1pPr marL="0" indent="0">
              <a:lnSpc>
                <a:spcPct val="110000"/>
              </a:lnSpc>
              <a:buNone/>
              <a:defRPr sz="2000" b="1" baseline="0">
                <a:solidFill>
                  <a:schemeClr val="accent3"/>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a:t>
            </a:r>
          </a:p>
        </p:txBody>
      </p:sp>
      <p:sp>
        <p:nvSpPr>
          <p:cNvPr id="8" name="Text Placeholder 7"/>
          <p:cNvSpPr>
            <a:spLocks noGrp="1"/>
          </p:cNvSpPr>
          <p:nvPr>
            <p:ph type="body" sz="quarter" idx="11" hasCustomPrompt="1"/>
          </p:nvPr>
        </p:nvSpPr>
        <p:spPr>
          <a:xfrm>
            <a:off x="492124" y="1639068"/>
            <a:ext cx="7046363" cy="1486561"/>
          </a:xfrm>
          <a:prstGeom prst="rect">
            <a:avLst/>
          </a:prstGeom>
        </p:spPr>
        <p:txBody>
          <a:bodyPr wrap="square" lIns="0" tIns="0" rIns="0" bIns="0">
            <a:spAutoFit/>
          </a:bodyPr>
          <a:lstStyle>
            <a:lvl1pPr marL="169863" indent="-169863">
              <a:lnSpc>
                <a:spcPct val="120000"/>
              </a:lnSpc>
              <a:buClr>
                <a:schemeClr val="accent1"/>
              </a:buClr>
              <a:defRPr sz="1800" baseline="0">
                <a:solidFill>
                  <a:schemeClr val="bg2"/>
                </a:solidFill>
              </a:defRPr>
            </a:lvl1pPr>
            <a:lvl2pPr marL="455613" indent="-230188">
              <a:lnSpc>
                <a:spcPct val="120000"/>
              </a:lnSpc>
              <a:buClr>
                <a:schemeClr val="accent1"/>
              </a:buClr>
              <a:defRPr sz="1800" baseline="0">
                <a:solidFill>
                  <a:schemeClr val="bg2"/>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9" name="Text Placeholder 7"/>
          <p:cNvSpPr>
            <a:spLocks noGrp="1"/>
          </p:cNvSpPr>
          <p:nvPr>
            <p:ph type="body" sz="quarter" idx="12" hasCustomPrompt="1"/>
          </p:nvPr>
        </p:nvSpPr>
        <p:spPr>
          <a:xfrm>
            <a:off x="492124" y="3728361"/>
            <a:ext cx="7046363" cy="987963"/>
          </a:xfrm>
          <a:prstGeom prst="rect">
            <a:avLst/>
          </a:prstGeom>
        </p:spPr>
        <p:txBody>
          <a:bodyPr wrap="square" lIns="0" tIns="0" rIns="0" bIns="0">
            <a:spAutoFit/>
          </a:bodyPr>
          <a:lstStyle>
            <a:lvl1pPr marL="0" indent="0">
              <a:lnSpc>
                <a:spcPct val="120000"/>
              </a:lnSpc>
              <a:buClr>
                <a:schemeClr val="accent1"/>
              </a:buClr>
              <a:buNone/>
              <a:defRPr sz="1800" baseline="0">
                <a:solidFill>
                  <a:schemeClr val="bg2"/>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Replace this basic body copy and insert your own here. This is a section of dummy copy for color and format reference. Please insert your own copy with the same color and formatting shown here.</a:t>
            </a:r>
          </a:p>
        </p:txBody>
      </p:sp>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96023928"/>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Bulleted List Slide">
    <p:spTree>
      <p:nvGrpSpPr>
        <p:cNvPr id="1" name=""/>
        <p:cNvGrpSpPr/>
        <p:nvPr/>
      </p:nvGrpSpPr>
      <p:grpSpPr>
        <a:xfrm>
          <a:off x="0" y="0"/>
          <a:ext cx="0" cy="0"/>
          <a:chOff x="0" y="0"/>
          <a:chExt cx="0" cy="0"/>
        </a:xfrm>
      </p:grpSpPr>
      <p:sp>
        <p:nvSpPr>
          <p:cNvPr id="4" name="Text Placeholder 4"/>
          <p:cNvSpPr>
            <a:spLocks noGrp="1"/>
          </p:cNvSpPr>
          <p:nvPr>
            <p:ph type="body" sz="quarter" idx="10" hasCustomPrompt="1"/>
          </p:nvPr>
        </p:nvSpPr>
        <p:spPr>
          <a:xfrm>
            <a:off x="492125" y="1208088"/>
            <a:ext cx="3727790" cy="333425"/>
          </a:xfrm>
          <a:prstGeom prst="rect">
            <a:avLst/>
          </a:prstGeom>
        </p:spPr>
        <p:txBody>
          <a:bodyPr wrap="square" lIns="0" tIns="0" rIns="0" bIns="0">
            <a:spAutoFit/>
          </a:bodyPr>
          <a:lstStyle>
            <a:lvl1pPr marL="0" indent="0">
              <a:lnSpc>
                <a:spcPct val="110000"/>
              </a:lnSpc>
              <a:buNone/>
              <a:defRPr sz="2000" b="1" baseline="0">
                <a:solidFill>
                  <a:schemeClr val="accent3"/>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#1</a:t>
            </a:r>
          </a:p>
        </p:txBody>
      </p:sp>
      <p:sp>
        <p:nvSpPr>
          <p:cNvPr id="5" name="Text Placeholder 7"/>
          <p:cNvSpPr>
            <a:spLocks noGrp="1"/>
          </p:cNvSpPr>
          <p:nvPr>
            <p:ph type="body" sz="quarter" idx="11" hasCustomPrompt="1"/>
          </p:nvPr>
        </p:nvSpPr>
        <p:spPr>
          <a:xfrm>
            <a:off x="492125" y="1639068"/>
            <a:ext cx="3727790" cy="2816156"/>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6" name="Text Placeholder 4"/>
          <p:cNvSpPr>
            <a:spLocks noGrp="1"/>
          </p:cNvSpPr>
          <p:nvPr>
            <p:ph type="body" sz="quarter" idx="12" hasCustomPrompt="1"/>
          </p:nvPr>
        </p:nvSpPr>
        <p:spPr>
          <a:xfrm>
            <a:off x="4824706" y="1208088"/>
            <a:ext cx="3727790" cy="333425"/>
          </a:xfrm>
          <a:prstGeom prst="rect">
            <a:avLst/>
          </a:prstGeom>
        </p:spPr>
        <p:txBody>
          <a:bodyPr wrap="square" lIns="0" tIns="0" rIns="0" bIns="0">
            <a:spAutoFit/>
          </a:bodyPr>
          <a:lstStyle>
            <a:lvl1pPr marL="0" indent="0">
              <a:lnSpc>
                <a:spcPct val="110000"/>
              </a:lnSpc>
              <a:buNone/>
              <a:defRPr sz="2000" b="1" baseline="0">
                <a:solidFill>
                  <a:srgbClr val="8C8C8C"/>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#2</a:t>
            </a:r>
          </a:p>
        </p:txBody>
      </p:sp>
      <p:sp>
        <p:nvSpPr>
          <p:cNvPr id="7" name="Text Placeholder 7"/>
          <p:cNvSpPr>
            <a:spLocks noGrp="1"/>
          </p:cNvSpPr>
          <p:nvPr>
            <p:ph type="body" sz="quarter" idx="13" hasCustomPrompt="1"/>
          </p:nvPr>
        </p:nvSpPr>
        <p:spPr>
          <a:xfrm>
            <a:off x="4824706" y="1639068"/>
            <a:ext cx="3727790" cy="2816156"/>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8"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9883001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EXT_C">
    <p:spTree>
      <p:nvGrpSpPr>
        <p:cNvPr id="1" name=""/>
        <p:cNvGrpSpPr/>
        <p:nvPr/>
      </p:nvGrpSpPr>
      <p:grpSpPr>
        <a:xfrm>
          <a:off x="0" y="0"/>
          <a:ext cx="0" cy="0"/>
          <a:chOff x="0" y="0"/>
          <a:chExt cx="0" cy="0"/>
        </a:xfrm>
      </p:grpSpPr>
      <p:pic>
        <p:nvPicPr>
          <p:cNvPr id="13" name="Picture 12"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sp>
        <p:nvSpPr>
          <p:cNvPr id="9" name="TextBox 8"/>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1" name="Picture 10"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5" name="Text Placeholder 4"/>
          <p:cNvSpPr>
            <a:spLocks noGrp="1"/>
          </p:cNvSpPr>
          <p:nvPr>
            <p:ph type="body" sz="quarter" idx="11" hasCustomPrompt="1"/>
          </p:nvPr>
        </p:nvSpPr>
        <p:spPr>
          <a:xfrm>
            <a:off x="763202" y="1660800"/>
            <a:ext cx="7711201" cy="2332946"/>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1"/>
            <a:r>
              <a:rPr lang="en-US" dirty="0" smtClean="0"/>
              <a:t>Bullet #2 replace text and insert your own here and insert your own </a:t>
            </a:r>
          </a:p>
          <a:p>
            <a:pPr lvl="2"/>
            <a:r>
              <a:rPr lang="en-US" dirty="0" smtClean="0"/>
              <a:t>Sub bullet #1 style insert your own text here</a:t>
            </a:r>
          </a:p>
          <a:p>
            <a:pPr lvl="2"/>
            <a:r>
              <a:rPr lang="en-US" dirty="0" smtClean="0"/>
              <a:t>Sub bullet #2 style insert your own text here insert your own text here</a:t>
            </a:r>
          </a:p>
          <a:p>
            <a:pPr lvl="3"/>
            <a:r>
              <a:rPr lang="en-US" dirty="0" smtClean="0"/>
              <a:t>List bullet #1 style insert your own text here insert your own text here</a:t>
            </a:r>
          </a:p>
          <a:p>
            <a:pPr lvl="3"/>
            <a:r>
              <a:rPr lang="en-US" dirty="0" smtClean="0"/>
              <a:t>List bullet #2 style insert your own text here</a:t>
            </a:r>
          </a:p>
        </p:txBody>
      </p:sp>
    </p:spTree>
    <p:extLst>
      <p:ext uri="{BB962C8B-B14F-4D97-AF65-F5344CB8AC3E}">
        <p14:creationId xmlns:p14="http://schemas.microsoft.com/office/powerpoint/2010/main" val="1138739882"/>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Main Image 1">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392992" y="1371142"/>
            <a:ext cx="8358016" cy="4753307"/>
          </a:xfrm>
          <a:prstGeom prst="rect">
            <a:avLst/>
          </a:prstGeom>
        </p:spPr>
        <p:txBody>
          <a:bodyPr/>
          <a:lstStyle>
            <a:lvl1pPr marL="0" indent="0" algn="ctr">
              <a:buNone/>
              <a:defRPr sz="1800">
                <a:solidFill>
                  <a:schemeClr val="bg2"/>
                </a:solidFill>
              </a:defRPr>
            </a:lvl1pPr>
          </a:lstStyle>
          <a:p>
            <a:endParaRPr lang="en-US"/>
          </a:p>
        </p:txBody>
      </p:sp>
      <p:sp>
        <p:nvSpPr>
          <p:cNvPr id="5"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4052604355"/>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Main Image 2">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392992" y="1371142"/>
            <a:ext cx="8358016" cy="4753307"/>
          </a:xfrm>
          <a:prstGeom prst="rect">
            <a:avLst/>
          </a:prstGeom>
          <a:solidFill>
            <a:schemeClr val="bg1"/>
          </a:solidFill>
          <a:ln w="76200" cmpd="sng">
            <a:solidFill>
              <a:schemeClr val="bg1"/>
            </a:solidFill>
          </a:ln>
          <a:effectLst>
            <a:outerShdw blurRad="50800" dist="38100" dir="2700000" algn="tl" rotWithShape="0">
              <a:prstClr val="black">
                <a:alpha val="40000"/>
              </a:prstClr>
            </a:outerShdw>
          </a:effectLst>
        </p:spPr>
        <p:txBody>
          <a:bodyPr/>
          <a:lstStyle>
            <a:lvl1pPr marL="0" indent="0" algn="ctr">
              <a:buNone/>
              <a:defRPr sz="1800">
                <a:solidFill>
                  <a:schemeClr val="bg2"/>
                </a:solidFill>
              </a:defRPr>
            </a:lvl1pPr>
          </a:lstStyle>
          <a:p>
            <a:endParaRPr lang="en-US"/>
          </a:p>
        </p:txBody>
      </p:sp>
      <p:sp>
        <p:nvSpPr>
          <p:cNvPr id="5"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2134091263"/>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Graph/Chart Slide 1">
    <p:spTree>
      <p:nvGrpSpPr>
        <p:cNvPr id="1" name=""/>
        <p:cNvGrpSpPr/>
        <p:nvPr/>
      </p:nvGrpSpPr>
      <p:grpSpPr>
        <a:xfrm>
          <a:off x="0" y="0"/>
          <a:ext cx="0" cy="0"/>
          <a:chOff x="0" y="0"/>
          <a:chExt cx="0" cy="0"/>
        </a:xfrm>
      </p:grpSpPr>
      <p:sp>
        <p:nvSpPr>
          <p:cNvPr id="7" name="Chart Placeholder 5"/>
          <p:cNvSpPr>
            <a:spLocks noGrp="1"/>
          </p:cNvSpPr>
          <p:nvPr>
            <p:ph type="chart" sz="quarter" idx="10"/>
          </p:nvPr>
        </p:nvSpPr>
        <p:spPr>
          <a:xfrm>
            <a:off x="2713038" y="1487488"/>
            <a:ext cx="3676650" cy="3676650"/>
          </a:xfrm>
          <a:prstGeom prst="rect">
            <a:avLst/>
          </a:prstGeom>
        </p:spPr>
        <p:txBody>
          <a:bodyPr vert="horz"/>
          <a:lstStyle>
            <a:lvl1pPr marL="0" indent="0" algn="ctr">
              <a:buNone/>
              <a:defRPr sz="1800">
                <a:solidFill>
                  <a:srgbClr val="8C8C8C"/>
                </a:solidFill>
              </a:defRPr>
            </a:lvl1pPr>
          </a:lstStyle>
          <a:p>
            <a:endParaRPr lang="en-US"/>
          </a:p>
        </p:txBody>
      </p:sp>
      <p:sp>
        <p:nvSpPr>
          <p:cNvPr id="9" name="Text Placeholder 8"/>
          <p:cNvSpPr>
            <a:spLocks noGrp="1"/>
          </p:cNvSpPr>
          <p:nvPr>
            <p:ph type="body" sz="quarter" idx="11" hasCustomPrompt="1"/>
          </p:nvPr>
        </p:nvSpPr>
        <p:spPr>
          <a:xfrm>
            <a:off x="512150" y="1426528"/>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0" name="Text Placeholder 8"/>
          <p:cNvSpPr>
            <a:spLocks noGrp="1"/>
          </p:cNvSpPr>
          <p:nvPr>
            <p:ph type="body" sz="quarter" idx="12" hasCustomPrompt="1"/>
          </p:nvPr>
        </p:nvSpPr>
        <p:spPr>
          <a:xfrm>
            <a:off x="512150" y="3044694"/>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1" name="Text Placeholder 8"/>
          <p:cNvSpPr>
            <a:spLocks noGrp="1"/>
          </p:cNvSpPr>
          <p:nvPr>
            <p:ph type="body" sz="quarter" idx="13" hasCustomPrompt="1"/>
          </p:nvPr>
        </p:nvSpPr>
        <p:spPr>
          <a:xfrm>
            <a:off x="512150" y="4662859"/>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2" name="Text Placeholder 8"/>
          <p:cNvSpPr>
            <a:spLocks noGrp="1"/>
          </p:cNvSpPr>
          <p:nvPr>
            <p:ph type="body" sz="quarter" idx="14" hasCustomPrompt="1"/>
          </p:nvPr>
        </p:nvSpPr>
        <p:spPr>
          <a:xfrm>
            <a:off x="6531588" y="1426528"/>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3" name="Text Placeholder 8"/>
          <p:cNvSpPr>
            <a:spLocks noGrp="1"/>
          </p:cNvSpPr>
          <p:nvPr>
            <p:ph type="body" sz="quarter" idx="15" hasCustomPrompt="1"/>
          </p:nvPr>
        </p:nvSpPr>
        <p:spPr>
          <a:xfrm>
            <a:off x="6531588" y="3044694"/>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4" name="Text Placeholder 8"/>
          <p:cNvSpPr>
            <a:spLocks noGrp="1"/>
          </p:cNvSpPr>
          <p:nvPr>
            <p:ph type="body" sz="quarter" idx="16" hasCustomPrompt="1"/>
          </p:nvPr>
        </p:nvSpPr>
        <p:spPr>
          <a:xfrm>
            <a:off x="6531588" y="4662859"/>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6" name="Text Placeholder 15"/>
          <p:cNvSpPr>
            <a:spLocks noGrp="1"/>
          </p:cNvSpPr>
          <p:nvPr>
            <p:ph type="body" sz="quarter" idx="17" hasCustomPrompt="1"/>
          </p:nvPr>
        </p:nvSpPr>
        <p:spPr>
          <a:xfrm>
            <a:off x="512150" y="6431007"/>
            <a:ext cx="7158038" cy="138499"/>
          </a:xfrm>
          <a:prstGeom prst="rect">
            <a:avLst/>
          </a:prstGeom>
        </p:spPr>
        <p:txBody>
          <a:bodyPr vert="horz" lIns="0" tIns="0" rIns="0" bIns="0">
            <a:spAutoFit/>
          </a:bodyPr>
          <a:lstStyle>
            <a:lvl1pPr marL="0" indent="0">
              <a:buNone/>
              <a:defRPr sz="900" baseline="0">
                <a:solidFill>
                  <a:srgbClr val="696969"/>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15"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3350262849"/>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aph/Chart Slide 2">
    <p:spTree>
      <p:nvGrpSpPr>
        <p:cNvPr id="1" name=""/>
        <p:cNvGrpSpPr/>
        <p:nvPr/>
      </p:nvGrpSpPr>
      <p:grpSpPr>
        <a:xfrm>
          <a:off x="0" y="0"/>
          <a:ext cx="0" cy="0"/>
          <a:chOff x="0" y="0"/>
          <a:chExt cx="0" cy="0"/>
        </a:xfrm>
      </p:grpSpPr>
      <p:sp>
        <p:nvSpPr>
          <p:cNvPr id="4" name="Chart Placeholder 5"/>
          <p:cNvSpPr>
            <a:spLocks noGrp="1"/>
          </p:cNvSpPr>
          <p:nvPr>
            <p:ph type="chart" sz="quarter" idx="10"/>
          </p:nvPr>
        </p:nvSpPr>
        <p:spPr>
          <a:xfrm>
            <a:off x="2713038" y="1487488"/>
            <a:ext cx="3676650" cy="3676650"/>
          </a:xfrm>
          <a:prstGeom prst="rect">
            <a:avLst/>
          </a:prstGeom>
        </p:spPr>
        <p:txBody>
          <a:bodyPr vert="horz"/>
          <a:lstStyle>
            <a:lvl1pPr marL="0" indent="0" algn="ctr">
              <a:buNone/>
              <a:defRPr sz="1800">
                <a:solidFill>
                  <a:srgbClr val="8C8C8C"/>
                </a:solidFill>
              </a:defRPr>
            </a:lvl1pPr>
          </a:lstStyle>
          <a:p>
            <a:endParaRPr lang="en-US"/>
          </a:p>
        </p:txBody>
      </p:sp>
      <p:sp>
        <p:nvSpPr>
          <p:cNvPr id="5" name="Text Placeholder 8"/>
          <p:cNvSpPr>
            <a:spLocks noGrp="1"/>
          </p:cNvSpPr>
          <p:nvPr>
            <p:ph type="body" sz="quarter" idx="11" hasCustomPrompt="1"/>
          </p:nvPr>
        </p:nvSpPr>
        <p:spPr>
          <a:xfrm>
            <a:off x="512150" y="1072841"/>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1" name="Text Placeholder 15"/>
          <p:cNvSpPr>
            <a:spLocks noGrp="1"/>
          </p:cNvSpPr>
          <p:nvPr>
            <p:ph type="body" sz="quarter" idx="17" hasCustomPrompt="1"/>
          </p:nvPr>
        </p:nvSpPr>
        <p:spPr>
          <a:xfrm>
            <a:off x="512150" y="6431007"/>
            <a:ext cx="7158038" cy="161583"/>
          </a:xfrm>
          <a:prstGeom prst="rect">
            <a:avLst/>
          </a:prstGeom>
        </p:spPr>
        <p:txBody>
          <a:bodyPr vert="horz" lIns="0" tIns="0" rIns="0" bIns="0">
            <a:spAutoFit/>
          </a:bodyPr>
          <a:lstStyle>
            <a:lvl1pPr marL="0" indent="0">
              <a:lnSpc>
                <a:spcPct val="120000"/>
              </a:lnSpc>
              <a:buNone/>
              <a:defRPr sz="900" baseline="0">
                <a:solidFill>
                  <a:srgbClr val="696969"/>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12" name="Text Placeholder 8"/>
          <p:cNvSpPr>
            <a:spLocks noGrp="1"/>
          </p:cNvSpPr>
          <p:nvPr>
            <p:ph type="body" sz="quarter" idx="18" hasCustomPrompt="1"/>
          </p:nvPr>
        </p:nvSpPr>
        <p:spPr>
          <a:xfrm>
            <a:off x="512150" y="1820716"/>
            <a:ext cx="2100262" cy="885114"/>
          </a:xfrm>
          <a:prstGeom prst="rect">
            <a:avLst/>
          </a:prstGeom>
        </p:spPr>
        <p:txBody>
          <a:bodyPr vert="horz" lIns="0" tIns="0" rIns="0" bIns="0">
            <a:spAutoFit/>
          </a:bodyPr>
          <a:lstStyle>
            <a:lvl1pPr marL="112713" indent="-112713">
              <a:lnSpc>
                <a:spcPct val="125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17" name="Text Placeholder 8"/>
          <p:cNvSpPr>
            <a:spLocks noGrp="1"/>
          </p:cNvSpPr>
          <p:nvPr>
            <p:ph type="body" sz="quarter" idx="19" hasCustomPrompt="1"/>
          </p:nvPr>
        </p:nvSpPr>
        <p:spPr>
          <a:xfrm>
            <a:off x="512150" y="2838642"/>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8" name="Text Placeholder 8"/>
          <p:cNvSpPr>
            <a:spLocks noGrp="1"/>
          </p:cNvSpPr>
          <p:nvPr>
            <p:ph type="body" sz="quarter" idx="20" hasCustomPrompt="1"/>
          </p:nvPr>
        </p:nvSpPr>
        <p:spPr>
          <a:xfrm>
            <a:off x="512150" y="3586517"/>
            <a:ext cx="2100262" cy="854593"/>
          </a:xfrm>
          <a:prstGeom prst="rect">
            <a:avLst/>
          </a:prstGeom>
        </p:spPr>
        <p:txBody>
          <a:bodyPr vert="horz"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19" name="Text Placeholder 8"/>
          <p:cNvSpPr>
            <a:spLocks noGrp="1"/>
          </p:cNvSpPr>
          <p:nvPr>
            <p:ph type="body" sz="quarter" idx="21" hasCustomPrompt="1"/>
          </p:nvPr>
        </p:nvSpPr>
        <p:spPr>
          <a:xfrm>
            <a:off x="512150" y="4604443"/>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20" name="Text Placeholder 8"/>
          <p:cNvSpPr>
            <a:spLocks noGrp="1"/>
          </p:cNvSpPr>
          <p:nvPr>
            <p:ph type="body" sz="quarter" idx="22" hasCustomPrompt="1"/>
          </p:nvPr>
        </p:nvSpPr>
        <p:spPr>
          <a:xfrm>
            <a:off x="512150" y="5352318"/>
            <a:ext cx="2100262" cy="854593"/>
          </a:xfrm>
          <a:prstGeom prst="rect">
            <a:avLst/>
          </a:prstGeom>
        </p:spPr>
        <p:txBody>
          <a:bodyPr vert="horz"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21" name="Text Placeholder 8"/>
          <p:cNvSpPr>
            <a:spLocks noGrp="1"/>
          </p:cNvSpPr>
          <p:nvPr>
            <p:ph type="body" sz="quarter" idx="23" hasCustomPrompt="1"/>
          </p:nvPr>
        </p:nvSpPr>
        <p:spPr>
          <a:xfrm>
            <a:off x="6481900" y="1072841"/>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22" name="Text Placeholder 8"/>
          <p:cNvSpPr>
            <a:spLocks noGrp="1"/>
          </p:cNvSpPr>
          <p:nvPr>
            <p:ph type="body" sz="quarter" idx="24" hasCustomPrompt="1"/>
          </p:nvPr>
        </p:nvSpPr>
        <p:spPr>
          <a:xfrm>
            <a:off x="6481900" y="1820716"/>
            <a:ext cx="2100262" cy="854593"/>
          </a:xfrm>
          <a:prstGeom prst="rect">
            <a:avLst/>
          </a:prstGeom>
        </p:spPr>
        <p:txBody>
          <a:bodyPr vert="horz"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23" name="Text Placeholder 8"/>
          <p:cNvSpPr>
            <a:spLocks noGrp="1"/>
          </p:cNvSpPr>
          <p:nvPr>
            <p:ph type="body" sz="quarter" idx="25" hasCustomPrompt="1"/>
          </p:nvPr>
        </p:nvSpPr>
        <p:spPr>
          <a:xfrm>
            <a:off x="6481900" y="2838642"/>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24" name="Text Placeholder 8"/>
          <p:cNvSpPr>
            <a:spLocks noGrp="1"/>
          </p:cNvSpPr>
          <p:nvPr>
            <p:ph type="body" sz="quarter" idx="26" hasCustomPrompt="1"/>
          </p:nvPr>
        </p:nvSpPr>
        <p:spPr>
          <a:xfrm>
            <a:off x="6481900" y="3586517"/>
            <a:ext cx="2100262" cy="854593"/>
          </a:xfrm>
          <a:prstGeom prst="rect">
            <a:avLst/>
          </a:prstGeom>
        </p:spPr>
        <p:txBody>
          <a:bodyPr vert="horz"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25" name="Text Placeholder 8"/>
          <p:cNvSpPr>
            <a:spLocks noGrp="1"/>
          </p:cNvSpPr>
          <p:nvPr>
            <p:ph type="body" sz="quarter" idx="27" hasCustomPrompt="1"/>
          </p:nvPr>
        </p:nvSpPr>
        <p:spPr>
          <a:xfrm>
            <a:off x="6481900" y="4604443"/>
            <a:ext cx="2100262" cy="707373"/>
          </a:xfrm>
          <a:prstGeom prst="rect">
            <a:avLst/>
          </a:prstGeom>
        </p:spPr>
        <p:txBody>
          <a:bodyPr vert="horz"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26" name="Text Placeholder 8"/>
          <p:cNvSpPr>
            <a:spLocks noGrp="1"/>
          </p:cNvSpPr>
          <p:nvPr>
            <p:ph type="body" sz="quarter" idx="28" hasCustomPrompt="1"/>
          </p:nvPr>
        </p:nvSpPr>
        <p:spPr>
          <a:xfrm>
            <a:off x="6481900" y="5352318"/>
            <a:ext cx="2100262" cy="854593"/>
          </a:xfrm>
          <a:prstGeom prst="rect">
            <a:avLst/>
          </a:prstGeom>
        </p:spPr>
        <p:txBody>
          <a:bodyPr vert="horz"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27"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860296862"/>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ar Chart Layout">
    <p:spTree>
      <p:nvGrpSpPr>
        <p:cNvPr id="1" name=""/>
        <p:cNvGrpSpPr/>
        <p:nvPr/>
      </p:nvGrpSpPr>
      <p:grpSpPr>
        <a:xfrm>
          <a:off x="0" y="0"/>
          <a:ext cx="0" cy="0"/>
          <a:chOff x="0" y="0"/>
          <a:chExt cx="0" cy="0"/>
        </a:xfrm>
      </p:grpSpPr>
      <p:sp>
        <p:nvSpPr>
          <p:cNvPr id="3" name="Chart Placeholder 5"/>
          <p:cNvSpPr>
            <a:spLocks noGrp="1"/>
          </p:cNvSpPr>
          <p:nvPr>
            <p:ph type="chart" sz="quarter" idx="10"/>
          </p:nvPr>
        </p:nvSpPr>
        <p:spPr>
          <a:xfrm>
            <a:off x="3413760" y="1133801"/>
            <a:ext cx="5313068" cy="3676650"/>
          </a:xfrm>
          <a:prstGeom prst="rect">
            <a:avLst/>
          </a:prstGeom>
        </p:spPr>
        <p:txBody>
          <a:bodyPr vert="horz"/>
          <a:lstStyle>
            <a:lvl1pPr marL="0" indent="0" algn="ctr">
              <a:buNone/>
              <a:defRPr sz="1800">
                <a:solidFill>
                  <a:srgbClr val="8C8C8C"/>
                </a:solidFill>
              </a:defRPr>
            </a:lvl1pPr>
          </a:lstStyle>
          <a:p>
            <a:endParaRPr lang="en-US"/>
          </a:p>
        </p:txBody>
      </p:sp>
      <p:sp>
        <p:nvSpPr>
          <p:cNvPr id="10" name="Text Placeholder 15"/>
          <p:cNvSpPr>
            <a:spLocks noGrp="1"/>
          </p:cNvSpPr>
          <p:nvPr>
            <p:ph type="body" sz="quarter" idx="17" hasCustomPrompt="1"/>
          </p:nvPr>
        </p:nvSpPr>
        <p:spPr>
          <a:xfrm>
            <a:off x="512150" y="6431007"/>
            <a:ext cx="7158038" cy="138499"/>
          </a:xfrm>
          <a:prstGeom prst="rect">
            <a:avLst/>
          </a:prstGeom>
        </p:spPr>
        <p:txBody>
          <a:bodyPr vert="horz" lIns="0" tIns="0" rIns="0" bIns="0">
            <a:spAutoFit/>
          </a:bodyPr>
          <a:lstStyle>
            <a:lvl1pPr marL="0" indent="0">
              <a:buNone/>
              <a:defRPr sz="900" baseline="0">
                <a:solidFill>
                  <a:srgbClr val="696969"/>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Insert source text here</a:t>
            </a:r>
            <a:endParaRPr lang="en-US" dirty="0"/>
          </a:p>
        </p:txBody>
      </p:sp>
      <p:sp>
        <p:nvSpPr>
          <p:cNvPr id="11"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16" name="Text Placeholder 8"/>
          <p:cNvSpPr>
            <a:spLocks noGrp="1"/>
          </p:cNvSpPr>
          <p:nvPr>
            <p:ph type="body" sz="quarter" idx="11" hasCustomPrompt="1"/>
          </p:nvPr>
        </p:nvSpPr>
        <p:spPr>
          <a:xfrm>
            <a:off x="593430" y="1133801"/>
            <a:ext cx="2505370" cy="707373"/>
          </a:xfrm>
          <a:prstGeom prst="rect">
            <a:avLst/>
          </a:prstGeom>
        </p:spPr>
        <p:txBody>
          <a:bodyPr vert="horz" wrap="square" lIns="0" tIns="0" rIns="0" bIns="0">
            <a:spAutoFit/>
          </a:bodyPr>
          <a:lstStyle>
            <a:lvl1pPr marL="0" indent="0">
              <a:lnSpc>
                <a:spcPct val="110000"/>
              </a:lnSpc>
              <a:buNone/>
              <a:defRPr sz="1400" b="1" baseline="0">
                <a:solidFill>
                  <a:srgbClr val="8C8C8C"/>
                </a:solidFill>
              </a:defRPr>
            </a:lvl1pPr>
          </a:lstStyle>
          <a:p>
            <a:pPr lvl="0"/>
            <a:r>
              <a:rPr lang="en-US" dirty="0" smtClean="0"/>
              <a:t>Descriptor copy for graphs/charts. Replace with your own copy</a:t>
            </a:r>
            <a:endParaRPr lang="en-US" dirty="0"/>
          </a:p>
        </p:txBody>
      </p:sp>
      <p:sp>
        <p:nvSpPr>
          <p:cNvPr id="17" name="Text Placeholder 8"/>
          <p:cNvSpPr>
            <a:spLocks noGrp="1"/>
          </p:cNvSpPr>
          <p:nvPr>
            <p:ph type="body" sz="quarter" idx="18" hasCustomPrompt="1"/>
          </p:nvPr>
        </p:nvSpPr>
        <p:spPr>
          <a:xfrm>
            <a:off x="593430" y="1912156"/>
            <a:ext cx="2505370" cy="854593"/>
          </a:xfrm>
          <a:prstGeom prst="rect">
            <a:avLst/>
          </a:prstGeom>
        </p:spPr>
        <p:txBody>
          <a:bodyPr vert="horz" wrap="square" lIns="0" tIns="0" rIns="0" bIns="0">
            <a:spAutoFit/>
          </a:bodyPr>
          <a:lstStyle>
            <a:lvl1pPr marL="112713" indent="-112713">
              <a:lnSpc>
                <a:spcPct val="120000"/>
              </a:lnSpc>
              <a:buClr>
                <a:schemeClr val="accent1"/>
              </a:buClr>
              <a:buFont typeface="Arial"/>
              <a:buChar char="•"/>
              <a:defRPr sz="1400" b="0" baseline="0">
                <a:solidFill>
                  <a:srgbClr val="696969"/>
                </a:solidFill>
              </a:defRPr>
            </a:lvl1pPr>
          </a:lstStyle>
          <a:p>
            <a:pPr lvl="0"/>
            <a:r>
              <a:rPr lang="en-US" dirty="0" smtClean="0"/>
              <a:t>Bullet #1</a:t>
            </a:r>
          </a:p>
          <a:p>
            <a:pPr lvl="0"/>
            <a:r>
              <a:rPr lang="en-US" dirty="0" smtClean="0"/>
              <a:t>Bullet #2</a:t>
            </a:r>
          </a:p>
          <a:p>
            <a:pPr lvl="0"/>
            <a:r>
              <a:rPr lang="en-US" dirty="0" smtClean="0"/>
              <a:t>Bullet #3</a:t>
            </a:r>
            <a:endParaRPr lang="en-US" dirty="0"/>
          </a:p>
        </p:txBody>
      </p:sp>
      <p:sp>
        <p:nvSpPr>
          <p:cNvPr id="18" name="Text Placeholder 8"/>
          <p:cNvSpPr>
            <a:spLocks noGrp="1"/>
          </p:cNvSpPr>
          <p:nvPr>
            <p:ph type="body" sz="quarter" idx="19" hasCustomPrompt="1"/>
          </p:nvPr>
        </p:nvSpPr>
        <p:spPr>
          <a:xfrm>
            <a:off x="593430" y="3165801"/>
            <a:ext cx="2505370" cy="1802545"/>
          </a:xfrm>
          <a:prstGeom prst="rect">
            <a:avLst/>
          </a:prstGeom>
        </p:spPr>
        <p:txBody>
          <a:bodyPr vert="horz" wrap="square" lIns="0" tIns="0" rIns="0" bIns="0">
            <a:spAutoFit/>
          </a:bodyPr>
          <a:lstStyle>
            <a:lvl1pPr marL="0" indent="0">
              <a:lnSpc>
                <a:spcPct val="120000"/>
              </a:lnSpc>
              <a:buNone/>
              <a:defRPr sz="1400" b="0" baseline="0">
                <a:solidFill>
                  <a:srgbClr val="696969"/>
                </a:solidFill>
              </a:defRPr>
            </a:lvl1pPr>
          </a:lstStyle>
          <a:p>
            <a:pPr lvl="0"/>
            <a:r>
              <a:rPr lang="en-US" dirty="0" smtClean="0"/>
              <a:t>Replace this basic body copy and insert your own here. This is a section of dummy copy for color and format reference. Please insert your own copy with the same color and formatting shown here.</a:t>
            </a:r>
            <a:endParaRPr lang="en-US" dirty="0"/>
          </a:p>
        </p:txBody>
      </p:sp>
    </p:spTree>
    <p:extLst>
      <p:ext uri="{BB962C8B-B14F-4D97-AF65-F5344CB8AC3E}">
        <p14:creationId xmlns:p14="http://schemas.microsoft.com/office/powerpoint/2010/main" val="631144877"/>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asic Slide with Images">
    <p:spTree>
      <p:nvGrpSpPr>
        <p:cNvPr id="1" name=""/>
        <p:cNvGrpSpPr/>
        <p:nvPr/>
      </p:nvGrpSpPr>
      <p:grpSpPr>
        <a:xfrm>
          <a:off x="0" y="0"/>
          <a:ext cx="0" cy="0"/>
          <a:chOff x="0" y="0"/>
          <a:chExt cx="0" cy="0"/>
        </a:xfrm>
      </p:grpSpPr>
      <p:sp>
        <p:nvSpPr>
          <p:cNvPr id="4" name="Text Placeholder 4"/>
          <p:cNvSpPr>
            <a:spLocks noGrp="1"/>
          </p:cNvSpPr>
          <p:nvPr>
            <p:ph type="body" sz="quarter" idx="10" hasCustomPrompt="1"/>
          </p:nvPr>
        </p:nvSpPr>
        <p:spPr>
          <a:xfrm>
            <a:off x="492125" y="1208088"/>
            <a:ext cx="5100284" cy="333425"/>
          </a:xfrm>
          <a:prstGeom prst="rect">
            <a:avLst/>
          </a:prstGeom>
        </p:spPr>
        <p:txBody>
          <a:bodyPr wrap="square" lIns="0" tIns="0" rIns="0" bIns="0">
            <a:spAutoFit/>
          </a:bodyPr>
          <a:lstStyle>
            <a:lvl1pPr marL="0" indent="0">
              <a:lnSpc>
                <a:spcPct val="110000"/>
              </a:lnSpc>
              <a:buNone/>
              <a:defRPr sz="2000" b="1" baseline="0">
                <a:solidFill>
                  <a:srgbClr val="8C8C8C"/>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 #1</a:t>
            </a:r>
          </a:p>
        </p:txBody>
      </p:sp>
      <p:sp>
        <p:nvSpPr>
          <p:cNvPr id="5" name="Text Placeholder 7"/>
          <p:cNvSpPr>
            <a:spLocks noGrp="1"/>
          </p:cNvSpPr>
          <p:nvPr>
            <p:ph type="body" sz="quarter" idx="11" hasCustomPrompt="1"/>
          </p:nvPr>
        </p:nvSpPr>
        <p:spPr>
          <a:xfrm>
            <a:off x="492124" y="1639068"/>
            <a:ext cx="5100285" cy="1486561"/>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6" name="Text Placeholder 7"/>
          <p:cNvSpPr>
            <a:spLocks noGrp="1"/>
          </p:cNvSpPr>
          <p:nvPr>
            <p:ph type="body" sz="quarter" idx="12" hasCustomPrompt="1"/>
          </p:nvPr>
        </p:nvSpPr>
        <p:spPr>
          <a:xfrm>
            <a:off x="492124" y="3728361"/>
            <a:ext cx="5100285" cy="1652760"/>
          </a:xfrm>
          <a:prstGeom prst="rect">
            <a:avLst/>
          </a:prstGeom>
        </p:spPr>
        <p:txBody>
          <a:bodyPr wrap="square" lIns="0" tIns="0" rIns="0" bIns="0">
            <a:spAutoFit/>
          </a:bodyPr>
          <a:lstStyle>
            <a:lvl1pPr marL="0" indent="0">
              <a:lnSpc>
                <a:spcPct val="120000"/>
              </a:lnSpc>
              <a:buClr>
                <a:schemeClr val="accent1"/>
              </a:buClr>
              <a:buNone/>
              <a:defRPr sz="1800" baseline="0">
                <a:solidFill>
                  <a:srgbClr val="696969"/>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Replace this basic body copy and insert your own here. This is a section of dummy copy for color and format reference. Please insert your own copy with the same color and formatting shown here.</a:t>
            </a:r>
          </a:p>
        </p:txBody>
      </p:sp>
      <p:sp>
        <p:nvSpPr>
          <p:cNvPr id="8" name="Picture Placeholder 7"/>
          <p:cNvSpPr>
            <a:spLocks noGrp="1"/>
          </p:cNvSpPr>
          <p:nvPr>
            <p:ph type="pic" sz="quarter" idx="13"/>
          </p:nvPr>
        </p:nvSpPr>
        <p:spPr>
          <a:xfrm>
            <a:off x="6053962" y="1371142"/>
            <a:ext cx="2703512" cy="2141537"/>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800">
                <a:solidFill>
                  <a:schemeClr val="bg2"/>
                </a:solidFill>
              </a:defRPr>
            </a:lvl1pPr>
          </a:lstStyle>
          <a:p>
            <a:endParaRPr lang="en-US"/>
          </a:p>
        </p:txBody>
      </p:sp>
      <p:sp>
        <p:nvSpPr>
          <p:cNvPr id="9"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12" name="Picture Placeholder 7"/>
          <p:cNvSpPr>
            <a:spLocks noGrp="1"/>
          </p:cNvSpPr>
          <p:nvPr>
            <p:ph type="pic" sz="quarter" idx="15"/>
          </p:nvPr>
        </p:nvSpPr>
        <p:spPr>
          <a:xfrm>
            <a:off x="6053962" y="3831247"/>
            <a:ext cx="2703512" cy="2141537"/>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800">
                <a:solidFill>
                  <a:schemeClr val="bg2"/>
                </a:solidFill>
              </a:defRPr>
            </a:lvl1pPr>
          </a:lstStyle>
          <a:p>
            <a:endParaRPr lang="en-US"/>
          </a:p>
        </p:txBody>
      </p:sp>
    </p:spTree>
    <p:extLst>
      <p:ext uri="{BB962C8B-B14F-4D97-AF65-F5344CB8AC3E}">
        <p14:creationId xmlns:p14="http://schemas.microsoft.com/office/powerpoint/2010/main" val="208241007"/>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scriptor Slide with Images 1">
    <p:spTree>
      <p:nvGrpSpPr>
        <p:cNvPr id="1" name=""/>
        <p:cNvGrpSpPr/>
        <p:nvPr/>
      </p:nvGrpSpPr>
      <p:grpSpPr>
        <a:xfrm>
          <a:off x="0" y="0"/>
          <a:ext cx="0" cy="0"/>
          <a:chOff x="0" y="0"/>
          <a:chExt cx="0" cy="0"/>
        </a:xfrm>
      </p:grpSpPr>
      <p:sp>
        <p:nvSpPr>
          <p:cNvPr id="4" name="Text Placeholder 8"/>
          <p:cNvSpPr>
            <a:spLocks noGrp="1"/>
          </p:cNvSpPr>
          <p:nvPr>
            <p:ph type="body" sz="quarter" idx="11" hasCustomPrompt="1"/>
          </p:nvPr>
        </p:nvSpPr>
        <p:spPr>
          <a:xfrm>
            <a:off x="454296" y="1283824"/>
            <a:ext cx="5792275" cy="300082"/>
          </a:xfrm>
          <a:prstGeom prst="rect">
            <a:avLst/>
          </a:prstGeom>
        </p:spPr>
        <p:txBody>
          <a:bodyPr vert="horz" wrap="square" lIns="0" tIns="0" rIns="0" bIns="0">
            <a:spAutoFit/>
          </a:bodyPr>
          <a:lstStyle>
            <a:lvl1pPr marL="0" indent="0">
              <a:lnSpc>
                <a:spcPct val="110000"/>
              </a:lnSpc>
              <a:buNone/>
              <a:defRPr sz="1800" b="1" baseline="0">
                <a:solidFill>
                  <a:srgbClr val="8C8C8C"/>
                </a:solidFill>
              </a:defRPr>
            </a:lvl1pPr>
          </a:lstStyle>
          <a:p>
            <a:pPr lvl="0"/>
            <a:r>
              <a:rPr lang="en-US" dirty="0" smtClean="0"/>
              <a:t>Title for descriptor copy with bullets and image</a:t>
            </a:r>
            <a:endParaRPr lang="en-US" dirty="0"/>
          </a:p>
        </p:txBody>
      </p:sp>
      <p:sp>
        <p:nvSpPr>
          <p:cNvPr id="5" name="Text Placeholder 8"/>
          <p:cNvSpPr>
            <a:spLocks noGrp="1"/>
          </p:cNvSpPr>
          <p:nvPr>
            <p:ph type="body" sz="quarter" idx="18" hasCustomPrompt="1"/>
          </p:nvPr>
        </p:nvSpPr>
        <p:spPr>
          <a:xfrm>
            <a:off x="454295" y="1737499"/>
            <a:ext cx="5792275" cy="915635"/>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5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6" name="Picture Placeholder 7"/>
          <p:cNvSpPr>
            <a:spLocks noGrp="1"/>
          </p:cNvSpPr>
          <p:nvPr>
            <p:ph type="pic" sz="quarter" idx="13"/>
          </p:nvPr>
        </p:nvSpPr>
        <p:spPr>
          <a:xfrm>
            <a:off x="6664512" y="1283824"/>
            <a:ext cx="1936140" cy="1303908"/>
          </a:xfrm>
          <a:prstGeom prst="rect">
            <a:avLst/>
          </a:prstGeom>
          <a:solidFill>
            <a:srgbClr val="FFFFFF"/>
          </a:solidFill>
          <a:ln w="5715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
        <p:nvSpPr>
          <p:cNvPr id="14"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21" name="Text Placeholder 8"/>
          <p:cNvSpPr>
            <a:spLocks noGrp="1"/>
          </p:cNvSpPr>
          <p:nvPr>
            <p:ph type="body" sz="quarter" idx="19" hasCustomPrompt="1"/>
          </p:nvPr>
        </p:nvSpPr>
        <p:spPr>
          <a:xfrm>
            <a:off x="454296" y="2915080"/>
            <a:ext cx="5792275" cy="300082"/>
          </a:xfrm>
          <a:prstGeom prst="rect">
            <a:avLst/>
          </a:prstGeom>
        </p:spPr>
        <p:txBody>
          <a:bodyPr vert="horz" wrap="square" lIns="0" tIns="0" rIns="0" bIns="0">
            <a:spAutoFit/>
          </a:bodyPr>
          <a:lstStyle>
            <a:lvl1pPr marL="0" indent="0">
              <a:lnSpc>
                <a:spcPct val="110000"/>
              </a:lnSpc>
              <a:buNone/>
              <a:defRPr sz="1800" b="1" baseline="0">
                <a:solidFill>
                  <a:srgbClr val="8C8C8C"/>
                </a:solidFill>
              </a:defRPr>
            </a:lvl1pPr>
          </a:lstStyle>
          <a:p>
            <a:pPr lvl="0"/>
            <a:r>
              <a:rPr lang="en-US" dirty="0" smtClean="0"/>
              <a:t>Title for descriptor copy with bullets and image</a:t>
            </a:r>
            <a:endParaRPr lang="en-US" dirty="0"/>
          </a:p>
        </p:txBody>
      </p:sp>
      <p:sp>
        <p:nvSpPr>
          <p:cNvPr id="22" name="Text Placeholder 8"/>
          <p:cNvSpPr>
            <a:spLocks noGrp="1"/>
          </p:cNvSpPr>
          <p:nvPr>
            <p:ph type="body" sz="quarter" idx="20" hasCustomPrompt="1"/>
          </p:nvPr>
        </p:nvSpPr>
        <p:spPr>
          <a:xfrm>
            <a:off x="454295" y="3368755"/>
            <a:ext cx="5792275" cy="915635"/>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5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24" name="Text Placeholder 8"/>
          <p:cNvSpPr>
            <a:spLocks noGrp="1"/>
          </p:cNvSpPr>
          <p:nvPr>
            <p:ph type="body" sz="quarter" idx="22" hasCustomPrompt="1"/>
          </p:nvPr>
        </p:nvSpPr>
        <p:spPr>
          <a:xfrm>
            <a:off x="454296" y="4546342"/>
            <a:ext cx="5792275" cy="300082"/>
          </a:xfrm>
          <a:prstGeom prst="rect">
            <a:avLst/>
          </a:prstGeom>
        </p:spPr>
        <p:txBody>
          <a:bodyPr vert="horz" wrap="square" lIns="0" tIns="0" rIns="0" bIns="0">
            <a:spAutoFit/>
          </a:bodyPr>
          <a:lstStyle>
            <a:lvl1pPr marL="0" indent="0">
              <a:lnSpc>
                <a:spcPct val="110000"/>
              </a:lnSpc>
              <a:buNone/>
              <a:defRPr sz="1800" b="1" baseline="0">
                <a:solidFill>
                  <a:srgbClr val="8C8C8C"/>
                </a:solidFill>
              </a:defRPr>
            </a:lvl1pPr>
          </a:lstStyle>
          <a:p>
            <a:pPr lvl="0"/>
            <a:r>
              <a:rPr lang="en-US" dirty="0" smtClean="0"/>
              <a:t>Title for descriptor copy with bullets and image</a:t>
            </a:r>
            <a:endParaRPr lang="en-US" dirty="0"/>
          </a:p>
        </p:txBody>
      </p:sp>
      <p:sp>
        <p:nvSpPr>
          <p:cNvPr id="25" name="Text Placeholder 8"/>
          <p:cNvSpPr>
            <a:spLocks noGrp="1"/>
          </p:cNvSpPr>
          <p:nvPr>
            <p:ph type="body" sz="quarter" idx="23" hasCustomPrompt="1"/>
          </p:nvPr>
        </p:nvSpPr>
        <p:spPr>
          <a:xfrm>
            <a:off x="454295" y="5000017"/>
            <a:ext cx="5792275" cy="915635"/>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5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15" name="Picture Placeholder 7"/>
          <p:cNvSpPr>
            <a:spLocks noGrp="1"/>
          </p:cNvSpPr>
          <p:nvPr>
            <p:ph type="pic" sz="quarter" idx="25"/>
          </p:nvPr>
        </p:nvSpPr>
        <p:spPr>
          <a:xfrm>
            <a:off x="6664512" y="2915080"/>
            <a:ext cx="1936140" cy="1303908"/>
          </a:xfrm>
          <a:prstGeom prst="rect">
            <a:avLst/>
          </a:prstGeom>
          <a:solidFill>
            <a:srgbClr val="FFFFFF"/>
          </a:solidFill>
          <a:ln w="5715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
        <p:nvSpPr>
          <p:cNvPr id="16" name="Picture Placeholder 7"/>
          <p:cNvSpPr>
            <a:spLocks noGrp="1"/>
          </p:cNvSpPr>
          <p:nvPr>
            <p:ph type="pic" sz="quarter" idx="26"/>
          </p:nvPr>
        </p:nvSpPr>
        <p:spPr>
          <a:xfrm>
            <a:off x="6664512" y="4546342"/>
            <a:ext cx="1936140" cy="1303908"/>
          </a:xfrm>
          <a:prstGeom prst="rect">
            <a:avLst/>
          </a:prstGeom>
          <a:solidFill>
            <a:srgbClr val="FFFFFF"/>
          </a:solidFill>
          <a:ln w="5715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2748155022"/>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scriptor Slide with Images 2">
    <p:spTree>
      <p:nvGrpSpPr>
        <p:cNvPr id="1" name=""/>
        <p:cNvGrpSpPr/>
        <p:nvPr/>
      </p:nvGrpSpPr>
      <p:grpSpPr>
        <a:xfrm>
          <a:off x="0" y="0"/>
          <a:ext cx="0" cy="0"/>
          <a:chOff x="0" y="0"/>
          <a:chExt cx="0" cy="0"/>
        </a:xfrm>
      </p:grpSpPr>
      <p:sp>
        <p:nvSpPr>
          <p:cNvPr id="4" name="Text Placeholder 8"/>
          <p:cNvSpPr>
            <a:spLocks noGrp="1"/>
          </p:cNvSpPr>
          <p:nvPr>
            <p:ph type="body" sz="quarter" idx="11" hasCustomPrompt="1"/>
          </p:nvPr>
        </p:nvSpPr>
        <p:spPr>
          <a:xfrm>
            <a:off x="409720" y="3506836"/>
            <a:ext cx="2536311" cy="537583"/>
          </a:xfrm>
          <a:prstGeom prst="rect">
            <a:avLst/>
          </a:prstGeom>
        </p:spPr>
        <p:txBody>
          <a:bodyPr vert="horz" wrap="square" lIns="0" tIns="0" rIns="0" bIns="0">
            <a:spAutoFit/>
          </a:bodyPr>
          <a:lstStyle>
            <a:lvl1pPr marL="0" indent="0">
              <a:lnSpc>
                <a:spcPct val="110000"/>
              </a:lnSpc>
              <a:buNone/>
              <a:defRPr sz="1600" b="1" baseline="0">
                <a:solidFill>
                  <a:srgbClr val="8C8C8C"/>
                </a:solidFill>
              </a:defRPr>
            </a:lvl1pPr>
          </a:lstStyle>
          <a:p>
            <a:pPr lvl="0"/>
            <a:r>
              <a:rPr lang="en-US" dirty="0" smtClean="0"/>
              <a:t>Title for descriptor copy with bullets and image</a:t>
            </a:r>
            <a:endParaRPr lang="en-US" dirty="0"/>
          </a:p>
        </p:txBody>
      </p:sp>
      <p:sp>
        <p:nvSpPr>
          <p:cNvPr id="5" name="Text Placeholder 8"/>
          <p:cNvSpPr>
            <a:spLocks noGrp="1"/>
          </p:cNvSpPr>
          <p:nvPr>
            <p:ph type="body" sz="quarter" idx="18" hasCustomPrompt="1"/>
          </p:nvPr>
        </p:nvSpPr>
        <p:spPr>
          <a:xfrm>
            <a:off x="409720" y="4126687"/>
            <a:ext cx="2536311" cy="1630190"/>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4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6" name="Picture Placeholder 7"/>
          <p:cNvSpPr>
            <a:spLocks noGrp="1"/>
          </p:cNvSpPr>
          <p:nvPr>
            <p:ph type="pic" sz="quarter" idx="13"/>
          </p:nvPr>
        </p:nvSpPr>
        <p:spPr>
          <a:xfrm>
            <a:off x="409720"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
        <p:nvSpPr>
          <p:cNvPr id="13"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17" name="Text Placeholder 8"/>
          <p:cNvSpPr>
            <a:spLocks noGrp="1"/>
          </p:cNvSpPr>
          <p:nvPr>
            <p:ph type="body" sz="quarter" idx="25" hasCustomPrompt="1"/>
          </p:nvPr>
        </p:nvSpPr>
        <p:spPr>
          <a:xfrm>
            <a:off x="3306394" y="3506836"/>
            <a:ext cx="2536311" cy="537583"/>
          </a:xfrm>
          <a:prstGeom prst="rect">
            <a:avLst/>
          </a:prstGeom>
        </p:spPr>
        <p:txBody>
          <a:bodyPr vert="horz" wrap="square" lIns="0" tIns="0" rIns="0" bIns="0">
            <a:spAutoFit/>
          </a:bodyPr>
          <a:lstStyle>
            <a:lvl1pPr marL="0" indent="0">
              <a:lnSpc>
                <a:spcPct val="110000"/>
              </a:lnSpc>
              <a:buNone/>
              <a:defRPr sz="1600" b="1" baseline="0">
                <a:solidFill>
                  <a:srgbClr val="8C8C8C"/>
                </a:solidFill>
              </a:defRPr>
            </a:lvl1pPr>
          </a:lstStyle>
          <a:p>
            <a:pPr lvl="0"/>
            <a:r>
              <a:rPr lang="en-US" dirty="0" smtClean="0"/>
              <a:t>Title for descriptor copy with bullets and image</a:t>
            </a:r>
            <a:endParaRPr lang="en-US" dirty="0"/>
          </a:p>
        </p:txBody>
      </p:sp>
      <p:sp>
        <p:nvSpPr>
          <p:cNvPr id="18" name="Text Placeholder 8"/>
          <p:cNvSpPr>
            <a:spLocks noGrp="1"/>
          </p:cNvSpPr>
          <p:nvPr>
            <p:ph type="body" sz="quarter" idx="26" hasCustomPrompt="1"/>
          </p:nvPr>
        </p:nvSpPr>
        <p:spPr>
          <a:xfrm>
            <a:off x="3306394" y="4126687"/>
            <a:ext cx="2536311" cy="1630190"/>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4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19" name="Picture Placeholder 7"/>
          <p:cNvSpPr>
            <a:spLocks noGrp="1"/>
          </p:cNvSpPr>
          <p:nvPr>
            <p:ph type="pic" sz="quarter" idx="27"/>
          </p:nvPr>
        </p:nvSpPr>
        <p:spPr>
          <a:xfrm>
            <a:off x="3306394"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
        <p:nvSpPr>
          <p:cNvPr id="23" name="Text Placeholder 8"/>
          <p:cNvSpPr>
            <a:spLocks noGrp="1"/>
          </p:cNvSpPr>
          <p:nvPr>
            <p:ph type="body" sz="quarter" idx="28" hasCustomPrompt="1"/>
          </p:nvPr>
        </p:nvSpPr>
        <p:spPr>
          <a:xfrm>
            <a:off x="6203068" y="3506836"/>
            <a:ext cx="2536311" cy="537583"/>
          </a:xfrm>
          <a:prstGeom prst="rect">
            <a:avLst/>
          </a:prstGeom>
        </p:spPr>
        <p:txBody>
          <a:bodyPr vert="horz" wrap="square" lIns="0" tIns="0" rIns="0" bIns="0">
            <a:spAutoFit/>
          </a:bodyPr>
          <a:lstStyle>
            <a:lvl1pPr marL="0" indent="0">
              <a:lnSpc>
                <a:spcPct val="110000"/>
              </a:lnSpc>
              <a:buNone/>
              <a:defRPr sz="1600" b="1" baseline="0">
                <a:solidFill>
                  <a:srgbClr val="8C8C8C"/>
                </a:solidFill>
              </a:defRPr>
            </a:lvl1pPr>
          </a:lstStyle>
          <a:p>
            <a:pPr lvl="0"/>
            <a:r>
              <a:rPr lang="en-US" dirty="0" smtClean="0"/>
              <a:t>Title for descriptor copy with bullets and image</a:t>
            </a:r>
            <a:endParaRPr lang="en-US" dirty="0"/>
          </a:p>
        </p:txBody>
      </p:sp>
      <p:sp>
        <p:nvSpPr>
          <p:cNvPr id="24" name="Text Placeholder 8"/>
          <p:cNvSpPr>
            <a:spLocks noGrp="1"/>
          </p:cNvSpPr>
          <p:nvPr>
            <p:ph type="body" sz="quarter" idx="29" hasCustomPrompt="1"/>
          </p:nvPr>
        </p:nvSpPr>
        <p:spPr>
          <a:xfrm>
            <a:off x="6203068" y="4126687"/>
            <a:ext cx="2536311" cy="1630190"/>
          </a:xfrm>
          <a:prstGeom prst="rect">
            <a:avLst/>
          </a:prstGeom>
        </p:spPr>
        <p:txBody>
          <a:bodyPr vert="horz" wrap="square" lIns="0" tIns="0" rIns="0" bIns="0">
            <a:spAutoFit/>
          </a:bodyPr>
          <a:lstStyle>
            <a:lvl1pPr marL="169863" indent="-169863">
              <a:lnSpc>
                <a:spcPct val="120000"/>
              </a:lnSpc>
              <a:buClr>
                <a:schemeClr val="accent1"/>
              </a:buClr>
              <a:buFont typeface="Arial"/>
              <a:buChar char="•"/>
              <a:defRPr sz="1400" b="0" baseline="0">
                <a:solidFill>
                  <a:srgbClr val="696969"/>
                </a:solidFill>
              </a:defRPr>
            </a:lvl1pPr>
          </a:lstStyle>
          <a:p>
            <a:pPr lvl="0"/>
            <a:r>
              <a:rPr lang="en-US" dirty="0" smtClean="0"/>
              <a:t>Bullet #1 replace text and insert your own here</a:t>
            </a:r>
          </a:p>
          <a:p>
            <a:pPr lvl="0"/>
            <a:r>
              <a:rPr lang="en-US" dirty="0" smtClean="0"/>
              <a:t>Bullet #2 replace text and insert your own here</a:t>
            </a:r>
          </a:p>
          <a:p>
            <a:pPr lvl="0"/>
            <a:r>
              <a:rPr lang="en-US" dirty="0" smtClean="0"/>
              <a:t>Bullet #3 replace text and insert your own here</a:t>
            </a:r>
            <a:endParaRPr lang="en-US" dirty="0"/>
          </a:p>
        </p:txBody>
      </p:sp>
      <p:sp>
        <p:nvSpPr>
          <p:cNvPr id="25" name="Picture Placeholder 7"/>
          <p:cNvSpPr>
            <a:spLocks noGrp="1"/>
          </p:cNvSpPr>
          <p:nvPr>
            <p:ph type="pic" sz="quarter" idx="30"/>
          </p:nvPr>
        </p:nvSpPr>
        <p:spPr>
          <a:xfrm>
            <a:off x="6203068" y="1386828"/>
            <a:ext cx="2536312" cy="1956136"/>
          </a:xfrm>
          <a:prstGeom prst="rect">
            <a:avLst/>
          </a:prstGeom>
          <a:solidFill>
            <a:srgbClr val="FFFFFF"/>
          </a:solidFill>
          <a:ln w="76200" cmpd="sng">
            <a:solidFill>
              <a:srgbClr val="FFFFFF"/>
            </a:solidFill>
          </a:ln>
          <a:effectLst>
            <a:outerShdw blurRad="50800" dist="38100" dir="2700000" algn="tl" rotWithShape="0">
              <a:prstClr val="black">
                <a:alpha val="40000"/>
              </a:prstClr>
            </a:outerShdw>
          </a:effectLst>
        </p:spPr>
        <p:txBody>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2451898283"/>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er Snapshot">
    <p:spTree>
      <p:nvGrpSpPr>
        <p:cNvPr id="1" name=""/>
        <p:cNvGrpSpPr/>
        <p:nvPr/>
      </p:nvGrpSpPr>
      <p:grpSpPr>
        <a:xfrm>
          <a:off x="0" y="0"/>
          <a:ext cx="0" cy="0"/>
          <a:chOff x="0" y="0"/>
          <a:chExt cx="0" cy="0"/>
        </a:xfrm>
      </p:grpSpPr>
      <p:sp>
        <p:nvSpPr>
          <p:cNvPr id="5" name="Picture Placeholder 7"/>
          <p:cNvSpPr>
            <a:spLocks noGrp="1"/>
          </p:cNvSpPr>
          <p:nvPr>
            <p:ph type="pic" sz="quarter" idx="13"/>
          </p:nvPr>
        </p:nvSpPr>
        <p:spPr>
          <a:xfrm>
            <a:off x="409719" y="1147279"/>
            <a:ext cx="3844781" cy="1138721"/>
          </a:xfrm>
          <a:prstGeom prst="rect">
            <a:avLst/>
          </a:prstGeom>
          <a:noFill/>
          <a:ln w="76200" cmpd="sng">
            <a:noFill/>
          </a:ln>
          <a:effectLst/>
        </p:spPr>
        <p:txBody>
          <a:bodyPr/>
          <a:lstStyle>
            <a:lvl1pPr marL="0" indent="0" algn="ctr">
              <a:buNone/>
              <a:defRPr sz="1200">
                <a:solidFill>
                  <a:schemeClr val="bg2"/>
                </a:solidFill>
              </a:defRPr>
            </a:lvl1pPr>
          </a:lstStyle>
          <a:p>
            <a:endParaRPr lang="en-US"/>
          </a:p>
        </p:txBody>
      </p:sp>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err="1" smtClean="0"/>
              <a:t>Qlik</a:t>
            </a:r>
            <a:r>
              <a:rPr lang="en-US" dirty="0" smtClean="0"/>
              <a:t>® Customer Snapshot</a:t>
            </a:r>
            <a:endParaRPr lang="en-US" dirty="0"/>
          </a:p>
        </p:txBody>
      </p:sp>
      <p:cxnSp>
        <p:nvCxnSpPr>
          <p:cNvPr id="8" name="Straight Connector 7"/>
          <p:cNvCxnSpPr/>
          <p:nvPr userDrawn="1"/>
        </p:nvCxnSpPr>
        <p:spPr>
          <a:xfrm>
            <a:off x="4567160" y="1143525"/>
            <a:ext cx="0" cy="5166805"/>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4871960" y="2865793"/>
            <a:ext cx="3952240"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871960" y="4660631"/>
            <a:ext cx="3952240" cy="0"/>
          </a:xfrm>
          <a:prstGeom prst="line">
            <a:avLst/>
          </a:prstGeom>
          <a:ln w="12700" cmpd="sng">
            <a:solidFill>
              <a:schemeClr val="bg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11" name="Text Placeholder 8"/>
          <p:cNvSpPr>
            <a:spLocks noGrp="1"/>
          </p:cNvSpPr>
          <p:nvPr>
            <p:ph type="body" sz="quarter" idx="19" hasCustomPrompt="1"/>
          </p:nvPr>
        </p:nvSpPr>
        <p:spPr>
          <a:xfrm>
            <a:off x="4871960" y="1179027"/>
            <a:ext cx="3952240" cy="233397"/>
          </a:xfrm>
          <a:prstGeom prst="rect">
            <a:avLst/>
          </a:prstGeom>
        </p:spPr>
        <p:txBody>
          <a:bodyPr vert="horz" wrap="square" lIns="0" tIns="0" rIns="0" bIns="0">
            <a:spAutoFit/>
          </a:bodyPr>
          <a:lstStyle>
            <a:lvl1pPr marL="0" indent="0">
              <a:lnSpc>
                <a:spcPct val="110000"/>
              </a:lnSpc>
              <a:buNone/>
              <a:defRPr sz="1400" b="1" baseline="0">
                <a:solidFill>
                  <a:srgbClr val="8C8C8C"/>
                </a:solidFill>
              </a:defRPr>
            </a:lvl1pPr>
          </a:lstStyle>
          <a:p>
            <a:pPr lvl="0"/>
            <a:r>
              <a:rPr lang="en-US" dirty="0" smtClean="0"/>
              <a:t>Challenges</a:t>
            </a:r>
            <a:endParaRPr lang="en-US" dirty="0"/>
          </a:p>
        </p:txBody>
      </p:sp>
      <p:sp>
        <p:nvSpPr>
          <p:cNvPr id="12" name="Text Placeholder 8"/>
          <p:cNvSpPr>
            <a:spLocks noGrp="1"/>
          </p:cNvSpPr>
          <p:nvPr>
            <p:ph type="body" sz="quarter" idx="20" hasCustomPrompt="1"/>
          </p:nvPr>
        </p:nvSpPr>
        <p:spPr>
          <a:xfrm>
            <a:off x="4871960" y="1486683"/>
            <a:ext cx="3952240" cy="1128001"/>
          </a:xfrm>
          <a:prstGeom prst="rect">
            <a:avLst/>
          </a:prstGeom>
        </p:spPr>
        <p:txBody>
          <a:bodyPr vert="horz" wrap="square" lIns="0" tIns="0" rIns="0" bIns="0">
            <a:spAutoFit/>
          </a:bodyPr>
          <a:lstStyle>
            <a:lvl1pPr marL="233363" indent="-122238">
              <a:lnSpc>
                <a:spcPct val="110000"/>
              </a:lnSpc>
              <a:spcBef>
                <a:spcPts val="0"/>
              </a:spcBef>
              <a:spcAft>
                <a:spcPts val="500"/>
              </a:spcAft>
              <a:buClr>
                <a:schemeClr val="accent1"/>
              </a:buClr>
              <a:buFont typeface="Arial"/>
              <a:buChar char="•"/>
              <a:defRPr sz="1200" b="0" baseline="0">
                <a:solidFill>
                  <a:schemeClr val="bg2"/>
                </a:solidFill>
              </a:defRPr>
            </a:lvl1pPr>
          </a:lstStyle>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 Insert customer content here. Insert customer content here</a:t>
            </a:r>
            <a:endParaRPr lang="en-US" sz="1200" dirty="0">
              <a:solidFill>
                <a:srgbClr val="696969"/>
              </a:solidFill>
            </a:endParaRPr>
          </a:p>
        </p:txBody>
      </p:sp>
      <p:sp>
        <p:nvSpPr>
          <p:cNvPr id="13" name="Text Placeholder 8"/>
          <p:cNvSpPr>
            <a:spLocks noGrp="1"/>
          </p:cNvSpPr>
          <p:nvPr>
            <p:ph type="body" sz="quarter" idx="21" hasCustomPrompt="1"/>
          </p:nvPr>
        </p:nvSpPr>
        <p:spPr>
          <a:xfrm>
            <a:off x="4871960" y="2988777"/>
            <a:ext cx="3952240" cy="233397"/>
          </a:xfrm>
          <a:prstGeom prst="rect">
            <a:avLst/>
          </a:prstGeom>
        </p:spPr>
        <p:txBody>
          <a:bodyPr vert="horz" wrap="square" lIns="0" tIns="0" rIns="0" bIns="0">
            <a:spAutoFit/>
          </a:bodyPr>
          <a:lstStyle>
            <a:lvl1pPr marL="0" indent="0">
              <a:lnSpc>
                <a:spcPct val="110000"/>
              </a:lnSpc>
              <a:buNone/>
              <a:defRPr sz="1400" b="1" baseline="0">
                <a:solidFill>
                  <a:srgbClr val="8C8C8C"/>
                </a:solidFill>
              </a:defRPr>
            </a:lvl1pPr>
          </a:lstStyle>
          <a:p>
            <a:pPr lvl="0"/>
            <a:r>
              <a:rPr lang="en-US" dirty="0" smtClean="0"/>
              <a:t>Solution</a:t>
            </a:r>
            <a:endParaRPr lang="en-US" dirty="0"/>
          </a:p>
        </p:txBody>
      </p:sp>
      <p:sp>
        <p:nvSpPr>
          <p:cNvPr id="14" name="Text Placeholder 8"/>
          <p:cNvSpPr>
            <a:spLocks noGrp="1"/>
          </p:cNvSpPr>
          <p:nvPr>
            <p:ph type="body" sz="quarter" idx="22" hasCustomPrompt="1"/>
          </p:nvPr>
        </p:nvSpPr>
        <p:spPr>
          <a:xfrm>
            <a:off x="4871960" y="3296433"/>
            <a:ext cx="3952240" cy="1128001"/>
          </a:xfrm>
          <a:prstGeom prst="rect">
            <a:avLst/>
          </a:prstGeom>
        </p:spPr>
        <p:txBody>
          <a:bodyPr vert="horz" wrap="square" lIns="0" tIns="0" rIns="0" bIns="0">
            <a:spAutoFit/>
          </a:bodyPr>
          <a:lstStyle>
            <a:lvl1pPr marL="233363" indent="-122238">
              <a:lnSpc>
                <a:spcPct val="110000"/>
              </a:lnSpc>
              <a:spcBef>
                <a:spcPts val="0"/>
              </a:spcBef>
              <a:spcAft>
                <a:spcPts val="500"/>
              </a:spcAft>
              <a:buClr>
                <a:schemeClr val="accent1"/>
              </a:buClr>
              <a:buFont typeface="Arial"/>
              <a:buChar char="•"/>
              <a:defRPr sz="1200" b="0" baseline="0">
                <a:solidFill>
                  <a:srgbClr val="696969"/>
                </a:solidFill>
              </a:defRPr>
            </a:lvl1pPr>
          </a:lstStyle>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 Insert customer content here. Insert customer content here</a:t>
            </a:r>
            <a:endParaRPr lang="en-US" sz="1200" dirty="0">
              <a:solidFill>
                <a:srgbClr val="696969"/>
              </a:solidFill>
            </a:endParaRPr>
          </a:p>
        </p:txBody>
      </p:sp>
      <p:sp>
        <p:nvSpPr>
          <p:cNvPr id="15" name="Text Placeholder 8"/>
          <p:cNvSpPr>
            <a:spLocks noGrp="1"/>
          </p:cNvSpPr>
          <p:nvPr>
            <p:ph type="body" sz="quarter" idx="23" hasCustomPrompt="1"/>
          </p:nvPr>
        </p:nvSpPr>
        <p:spPr>
          <a:xfrm>
            <a:off x="4871960" y="4757568"/>
            <a:ext cx="3952240" cy="233397"/>
          </a:xfrm>
          <a:prstGeom prst="rect">
            <a:avLst/>
          </a:prstGeom>
        </p:spPr>
        <p:txBody>
          <a:bodyPr vert="horz" wrap="square" lIns="0" tIns="0" rIns="0" bIns="0">
            <a:spAutoFit/>
          </a:bodyPr>
          <a:lstStyle>
            <a:lvl1pPr marL="0" indent="0">
              <a:lnSpc>
                <a:spcPct val="110000"/>
              </a:lnSpc>
              <a:buNone/>
              <a:defRPr sz="1400" b="1" baseline="0">
                <a:solidFill>
                  <a:srgbClr val="8C8C8C"/>
                </a:solidFill>
              </a:defRPr>
            </a:lvl1pPr>
          </a:lstStyle>
          <a:p>
            <a:pPr lvl="0"/>
            <a:r>
              <a:rPr lang="en-US" dirty="0" smtClean="0"/>
              <a:t>Benefit</a:t>
            </a:r>
            <a:endParaRPr lang="en-US" dirty="0"/>
          </a:p>
        </p:txBody>
      </p:sp>
      <p:sp>
        <p:nvSpPr>
          <p:cNvPr id="16" name="Text Placeholder 8"/>
          <p:cNvSpPr>
            <a:spLocks noGrp="1"/>
          </p:cNvSpPr>
          <p:nvPr>
            <p:ph type="body" sz="quarter" idx="24" hasCustomPrompt="1"/>
          </p:nvPr>
        </p:nvSpPr>
        <p:spPr>
          <a:xfrm>
            <a:off x="4871960" y="5065224"/>
            <a:ext cx="3952240" cy="1128001"/>
          </a:xfrm>
          <a:prstGeom prst="rect">
            <a:avLst/>
          </a:prstGeom>
        </p:spPr>
        <p:txBody>
          <a:bodyPr vert="horz" wrap="square" lIns="0" tIns="0" rIns="0" bIns="0">
            <a:spAutoFit/>
          </a:bodyPr>
          <a:lstStyle>
            <a:lvl1pPr marL="233363" indent="-122238">
              <a:lnSpc>
                <a:spcPct val="110000"/>
              </a:lnSpc>
              <a:spcBef>
                <a:spcPts val="0"/>
              </a:spcBef>
              <a:spcAft>
                <a:spcPts val="500"/>
              </a:spcAft>
              <a:buClr>
                <a:schemeClr val="accent1"/>
              </a:buClr>
              <a:buFont typeface="Arial"/>
              <a:buChar char="•"/>
              <a:defRPr sz="1200" b="0" baseline="0">
                <a:solidFill>
                  <a:srgbClr val="696969"/>
                </a:solidFill>
              </a:defRPr>
            </a:lvl1pPr>
          </a:lstStyle>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 Insert customer content here. Insert customer content here</a:t>
            </a:r>
            <a:endParaRPr lang="en-US" sz="1200" dirty="0">
              <a:solidFill>
                <a:srgbClr val="696969"/>
              </a:solidFill>
            </a:endParaRPr>
          </a:p>
        </p:txBody>
      </p:sp>
      <p:sp>
        <p:nvSpPr>
          <p:cNvPr id="17" name="Text Placeholder 8"/>
          <p:cNvSpPr>
            <a:spLocks noGrp="1"/>
          </p:cNvSpPr>
          <p:nvPr>
            <p:ph type="body" sz="quarter" idx="25" hasCustomPrompt="1"/>
          </p:nvPr>
        </p:nvSpPr>
        <p:spPr>
          <a:xfrm>
            <a:off x="409719" y="2491770"/>
            <a:ext cx="3844781" cy="1418850"/>
          </a:xfrm>
          <a:prstGeom prst="rect">
            <a:avLst/>
          </a:prstGeom>
        </p:spPr>
        <p:txBody>
          <a:bodyPr vert="horz" wrap="square" lIns="0" tIns="0" rIns="0" bIns="0">
            <a:spAutoFit/>
          </a:bodyPr>
          <a:lstStyle>
            <a:lvl1pPr marL="111125" indent="0">
              <a:lnSpc>
                <a:spcPct val="110000"/>
              </a:lnSpc>
              <a:spcBef>
                <a:spcPts val="0"/>
              </a:spcBef>
              <a:spcAft>
                <a:spcPts val="300"/>
              </a:spcAft>
              <a:buClr>
                <a:schemeClr val="accent1"/>
              </a:buClr>
              <a:buFont typeface="Arial"/>
              <a:buNone/>
              <a:tabLst>
                <a:tab pos="115888" algn="l"/>
              </a:tabLst>
              <a:defRPr sz="1200" b="0" baseline="0">
                <a:solidFill>
                  <a:schemeClr val="accent1"/>
                </a:solidFill>
              </a:defRPr>
            </a:lvl1pPr>
          </a:lstStyle>
          <a:p>
            <a:pPr>
              <a:lnSpc>
                <a:spcPct val="110000"/>
              </a:lnSpc>
            </a:pPr>
            <a:r>
              <a:rPr lang="en-US" sz="1200" dirty="0" smtClean="0">
                <a:solidFill>
                  <a:schemeClr val="accent1"/>
                </a:solidFill>
              </a:rPr>
              <a:t>Customer quote goes here. The following copy is an example. We call the application we built using </a:t>
            </a:r>
            <a:r>
              <a:rPr lang="en-US" sz="1200" dirty="0" err="1" smtClean="0">
                <a:solidFill>
                  <a:schemeClr val="accent1"/>
                </a:solidFill>
              </a:rPr>
              <a:t>QlikView</a:t>
            </a:r>
            <a:r>
              <a:rPr lang="en-US" sz="1200" dirty="0" smtClean="0">
                <a:solidFill>
                  <a:schemeClr val="accent1"/>
                </a:solidFill>
              </a:rPr>
              <a:t> our ‘window’ because it lets us immediately see into over a billion data records to find the important stories locked inside the data. With this platform, we have been able to identify patterns and trends that our customers can leverage in order to achieve success…</a:t>
            </a:r>
            <a:endParaRPr lang="en-US" sz="1200" i="1" dirty="0">
              <a:solidFill>
                <a:schemeClr val="accent1"/>
              </a:solidFill>
            </a:endParaRPr>
          </a:p>
        </p:txBody>
      </p:sp>
      <p:sp>
        <p:nvSpPr>
          <p:cNvPr id="18" name="Text Placeholder 8"/>
          <p:cNvSpPr>
            <a:spLocks noGrp="1"/>
          </p:cNvSpPr>
          <p:nvPr>
            <p:ph type="body" sz="quarter" idx="26" hasCustomPrompt="1"/>
          </p:nvPr>
        </p:nvSpPr>
        <p:spPr>
          <a:xfrm>
            <a:off x="343185" y="2391407"/>
            <a:ext cx="182948" cy="533479"/>
          </a:xfrm>
          <a:prstGeom prst="rect">
            <a:avLst/>
          </a:prstGeom>
        </p:spPr>
        <p:txBody>
          <a:bodyPr vert="horz" wrap="square" lIns="0" tIns="0" rIns="0" bIns="0">
            <a:spAutoFit/>
          </a:bodyPr>
          <a:lstStyle>
            <a:lvl1pPr marL="0" indent="0">
              <a:lnSpc>
                <a:spcPct val="110000"/>
              </a:lnSpc>
              <a:spcAft>
                <a:spcPts val="300"/>
              </a:spcAft>
              <a:buClr>
                <a:schemeClr val="accent1"/>
              </a:buClr>
              <a:buFont typeface="Arial"/>
              <a:buNone/>
              <a:tabLst>
                <a:tab pos="115888" algn="l"/>
              </a:tabLst>
              <a:defRPr sz="3200" b="0" baseline="0">
                <a:solidFill>
                  <a:schemeClr val="accent3"/>
                </a:solidFill>
              </a:defRPr>
            </a:lvl1pPr>
          </a:lstStyle>
          <a:p>
            <a:pPr marL="0" indent="0">
              <a:buNone/>
            </a:pPr>
            <a:r>
              <a:rPr lang="en-US" dirty="0" smtClean="0">
                <a:solidFill>
                  <a:schemeClr val="accent3"/>
                </a:solidFill>
              </a:rPr>
              <a:t>“</a:t>
            </a:r>
            <a:endParaRPr lang="en-US" dirty="0">
              <a:solidFill>
                <a:schemeClr val="accent3"/>
              </a:solidFill>
            </a:endParaRPr>
          </a:p>
        </p:txBody>
      </p:sp>
      <p:sp>
        <p:nvSpPr>
          <p:cNvPr id="19" name="Text Placeholder 8"/>
          <p:cNvSpPr>
            <a:spLocks noGrp="1"/>
          </p:cNvSpPr>
          <p:nvPr>
            <p:ph type="body" sz="quarter" idx="27" hasCustomPrompt="1"/>
          </p:nvPr>
        </p:nvSpPr>
        <p:spPr>
          <a:xfrm rot="10800000">
            <a:off x="4155970" y="3484329"/>
            <a:ext cx="182948" cy="533479"/>
          </a:xfrm>
          <a:prstGeom prst="rect">
            <a:avLst/>
          </a:prstGeom>
        </p:spPr>
        <p:txBody>
          <a:bodyPr vert="horz" wrap="square" lIns="0" tIns="0" rIns="0" bIns="0">
            <a:spAutoFit/>
          </a:bodyPr>
          <a:lstStyle>
            <a:lvl1pPr marL="0" indent="0">
              <a:lnSpc>
                <a:spcPct val="110000"/>
              </a:lnSpc>
              <a:spcAft>
                <a:spcPts val="300"/>
              </a:spcAft>
              <a:buClr>
                <a:schemeClr val="accent1"/>
              </a:buClr>
              <a:buFont typeface="Arial"/>
              <a:buNone/>
              <a:tabLst>
                <a:tab pos="115888" algn="l"/>
              </a:tabLst>
              <a:defRPr sz="3200" b="0" baseline="0">
                <a:solidFill>
                  <a:srgbClr val="8C8C8C"/>
                </a:solidFill>
              </a:defRPr>
            </a:lvl1pPr>
          </a:lstStyle>
          <a:p>
            <a:pPr marL="0" indent="0">
              <a:buNone/>
            </a:pPr>
            <a:r>
              <a:rPr lang="en-US" dirty="0" smtClean="0">
                <a:solidFill>
                  <a:schemeClr val="accent3"/>
                </a:solidFill>
              </a:rPr>
              <a:t>“</a:t>
            </a:r>
            <a:endParaRPr lang="en-US" dirty="0">
              <a:solidFill>
                <a:schemeClr val="accent3"/>
              </a:solidFill>
            </a:endParaRPr>
          </a:p>
        </p:txBody>
      </p:sp>
      <p:sp>
        <p:nvSpPr>
          <p:cNvPr id="20" name="Text Placeholder 8"/>
          <p:cNvSpPr>
            <a:spLocks noGrp="1"/>
          </p:cNvSpPr>
          <p:nvPr>
            <p:ph type="body" sz="quarter" idx="28" hasCustomPrompt="1"/>
          </p:nvPr>
        </p:nvSpPr>
        <p:spPr>
          <a:xfrm>
            <a:off x="409719" y="4048031"/>
            <a:ext cx="3844781" cy="200055"/>
          </a:xfrm>
          <a:prstGeom prst="rect">
            <a:avLst/>
          </a:prstGeom>
        </p:spPr>
        <p:txBody>
          <a:bodyPr vert="horz" wrap="square" lIns="0" tIns="0" rIns="0" bIns="0">
            <a:spAutoFit/>
          </a:bodyPr>
          <a:lstStyle>
            <a:lvl1pPr marL="111125" indent="0">
              <a:lnSpc>
                <a:spcPct val="110000"/>
              </a:lnSpc>
              <a:spcAft>
                <a:spcPts val="300"/>
              </a:spcAft>
              <a:buClr>
                <a:schemeClr val="accent1"/>
              </a:buClr>
              <a:buFont typeface="Arial"/>
              <a:buNone/>
              <a:tabLst>
                <a:tab pos="115888" algn="l"/>
              </a:tabLst>
              <a:defRPr sz="1200" b="0" baseline="0">
                <a:solidFill>
                  <a:srgbClr val="696969"/>
                </a:solidFill>
              </a:defRPr>
            </a:lvl1pPr>
          </a:lstStyle>
          <a:p>
            <a:pPr marL="177800" indent="-177800"/>
            <a:r>
              <a:rPr lang="en-US" sz="1200" dirty="0" smtClean="0">
                <a:solidFill>
                  <a:schemeClr val="bg2"/>
                </a:solidFill>
              </a:rPr>
              <a:t>– John Smith</a:t>
            </a:r>
            <a:r>
              <a:rPr lang="en-US" sz="1100" dirty="0" smtClean="0">
                <a:solidFill>
                  <a:schemeClr val="bg2"/>
                </a:solidFill>
              </a:rPr>
              <a:t>, </a:t>
            </a:r>
            <a:r>
              <a:rPr lang="en-US" sz="1100" i="1" dirty="0" smtClean="0">
                <a:solidFill>
                  <a:schemeClr val="bg2"/>
                </a:solidFill>
              </a:rPr>
              <a:t>Vice President</a:t>
            </a:r>
            <a:endParaRPr lang="en-US" sz="1100" i="1" dirty="0">
              <a:solidFill>
                <a:schemeClr val="bg2"/>
              </a:solidFill>
            </a:endParaRPr>
          </a:p>
        </p:txBody>
      </p:sp>
      <p:sp>
        <p:nvSpPr>
          <p:cNvPr id="21" name="Text Placeholder 8"/>
          <p:cNvSpPr>
            <a:spLocks noGrp="1"/>
          </p:cNvSpPr>
          <p:nvPr>
            <p:ph type="body" sz="quarter" idx="29" hasCustomPrompt="1"/>
          </p:nvPr>
        </p:nvSpPr>
        <p:spPr>
          <a:xfrm>
            <a:off x="409719" y="4757568"/>
            <a:ext cx="3844781" cy="233397"/>
          </a:xfrm>
          <a:prstGeom prst="rect">
            <a:avLst/>
          </a:prstGeom>
        </p:spPr>
        <p:txBody>
          <a:bodyPr vert="horz" wrap="square" lIns="0" tIns="0" rIns="0" bIns="0">
            <a:spAutoFit/>
          </a:bodyPr>
          <a:lstStyle>
            <a:lvl1pPr marL="0" indent="0">
              <a:lnSpc>
                <a:spcPct val="110000"/>
              </a:lnSpc>
              <a:buNone/>
              <a:defRPr sz="1400" b="1" baseline="0">
                <a:solidFill>
                  <a:srgbClr val="8C8C8C"/>
                </a:solidFill>
              </a:defRPr>
            </a:lvl1pPr>
          </a:lstStyle>
          <a:p>
            <a:pPr lvl="0"/>
            <a:r>
              <a:rPr lang="en-US" dirty="0" smtClean="0"/>
              <a:t>About [Company Name Here]</a:t>
            </a:r>
            <a:endParaRPr lang="en-US" dirty="0"/>
          </a:p>
        </p:txBody>
      </p:sp>
      <p:sp>
        <p:nvSpPr>
          <p:cNvPr id="22" name="Text Placeholder 8"/>
          <p:cNvSpPr>
            <a:spLocks noGrp="1"/>
          </p:cNvSpPr>
          <p:nvPr>
            <p:ph type="body" sz="quarter" idx="30" hasCustomPrompt="1"/>
          </p:nvPr>
        </p:nvSpPr>
        <p:spPr>
          <a:xfrm>
            <a:off x="409719" y="5065224"/>
            <a:ext cx="3844781" cy="1128001"/>
          </a:xfrm>
          <a:prstGeom prst="rect">
            <a:avLst/>
          </a:prstGeom>
        </p:spPr>
        <p:txBody>
          <a:bodyPr vert="horz" wrap="square" lIns="0" tIns="0" rIns="0" bIns="0">
            <a:spAutoFit/>
          </a:bodyPr>
          <a:lstStyle>
            <a:lvl1pPr marL="233363" indent="-122238">
              <a:lnSpc>
                <a:spcPct val="110000"/>
              </a:lnSpc>
              <a:spcBef>
                <a:spcPts val="0"/>
              </a:spcBef>
              <a:spcAft>
                <a:spcPts val="500"/>
              </a:spcAft>
              <a:buClr>
                <a:schemeClr val="accent1"/>
              </a:buClr>
              <a:buFont typeface="Arial"/>
              <a:buChar char="•"/>
              <a:defRPr sz="1200" b="0" baseline="0">
                <a:solidFill>
                  <a:srgbClr val="696969"/>
                </a:solidFill>
              </a:defRPr>
            </a:lvl1pPr>
          </a:lstStyle>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a:t>
            </a:r>
          </a:p>
          <a:p>
            <a:pPr marL="233363" indent="-122238">
              <a:lnSpc>
                <a:spcPct val="110000"/>
              </a:lnSpc>
              <a:spcAft>
                <a:spcPts val="300"/>
              </a:spcAft>
              <a:buClr>
                <a:schemeClr val="accent1"/>
              </a:buClr>
              <a:buFont typeface="Arial"/>
              <a:buChar char="•"/>
              <a:defRPr/>
            </a:pPr>
            <a:r>
              <a:rPr lang="en-US" sz="1200" dirty="0" smtClean="0">
                <a:solidFill>
                  <a:srgbClr val="696969"/>
                </a:solidFill>
              </a:rPr>
              <a:t>Insert customer content here. Insert customer content here. Insert customer content here</a:t>
            </a:r>
            <a:endParaRPr lang="en-US" sz="1200" dirty="0">
              <a:solidFill>
                <a:srgbClr val="696969"/>
              </a:solidFill>
            </a:endParaRPr>
          </a:p>
        </p:txBody>
      </p:sp>
    </p:spTree>
    <p:extLst>
      <p:ext uri="{BB962C8B-B14F-4D97-AF65-F5344CB8AC3E}">
        <p14:creationId xmlns:p14="http://schemas.microsoft.com/office/powerpoint/2010/main" val="3577645462"/>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4" name="Text Placeholder 15"/>
          <p:cNvSpPr>
            <a:spLocks noGrp="1"/>
          </p:cNvSpPr>
          <p:nvPr>
            <p:ph type="body" sz="quarter" idx="17" hasCustomPrompt="1"/>
          </p:nvPr>
        </p:nvSpPr>
        <p:spPr>
          <a:xfrm>
            <a:off x="777163" y="5835973"/>
            <a:ext cx="7589675" cy="138499"/>
          </a:xfrm>
          <a:prstGeom prst="rect">
            <a:avLst/>
          </a:prstGeom>
        </p:spPr>
        <p:txBody>
          <a:bodyPr vert="horz" wrap="square" lIns="0" tIns="0" rIns="0" bIns="0">
            <a:spAutoFit/>
          </a:bodyPr>
          <a:lstStyle>
            <a:lvl1pPr marL="0" indent="0">
              <a:buNone/>
              <a:defRPr sz="900" baseline="0">
                <a:solidFill>
                  <a:schemeClr val="bg2"/>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Title of Publication and Date where quote was pulled</a:t>
            </a:r>
            <a:endParaRPr lang="en-US" dirty="0"/>
          </a:p>
        </p:txBody>
      </p:sp>
      <p:sp>
        <p:nvSpPr>
          <p:cNvPr id="5" name="Text Placeholder 15"/>
          <p:cNvSpPr>
            <a:spLocks noGrp="1"/>
          </p:cNvSpPr>
          <p:nvPr>
            <p:ph type="body" sz="quarter" idx="18" hasCustomPrompt="1"/>
          </p:nvPr>
        </p:nvSpPr>
        <p:spPr>
          <a:xfrm>
            <a:off x="777163" y="6071529"/>
            <a:ext cx="7589675" cy="369332"/>
          </a:xfrm>
          <a:prstGeom prst="rect">
            <a:avLst/>
          </a:prstGeom>
        </p:spPr>
        <p:txBody>
          <a:bodyPr vert="horz" wrap="square" lIns="0" tIns="0" rIns="0" bIns="0">
            <a:spAutoFit/>
          </a:bodyPr>
          <a:lstStyle>
            <a:lvl1pPr marL="0" indent="0">
              <a:buNone/>
              <a:defRPr sz="800" baseline="0">
                <a:solidFill>
                  <a:srgbClr val="696969"/>
                </a:solidFill>
              </a:defRPr>
            </a:lvl1pPr>
            <a:lvl2pPr marL="457200" indent="0">
              <a:buNone/>
              <a:defRPr sz="800">
                <a:solidFill>
                  <a:srgbClr val="8C8C8C"/>
                </a:solidFill>
              </a:defRPr>
            </a:lvl2pPr>
            <a:lvl3pPr marL="914400" indent="0">
              <a:buNone/>
              <a:defRPr sz="800">
                <a:solidFill>
                  <a:srgbClr val="8C8C8C"/>
                </a:solidFill>
              </a:defRPr>
            </a:lvl3pPr>
            <a:lvl4pPr marL="1371600" indent="0">
              <a:buNone/>
              <a:defRPr sz="800">
                <a:solidFill>
                  <a:srgbClr val="8C8C8C"/>
                </a:solidFill>
              </a:defRPr>
            </a:lvl4pPr>
            <a:lvl5pPr marL="1828800" indent="0">
              <a:buNone/>
              <a:defRPr sz="800">
                <a:solidFill>
                  <a:srgbClr val="8C8C8C"/>
                </a:solidFill>
              </a:defRPr>
            </a:lvl5pPr>
          </a:lstStyle>
          <a:p>
            <a:pPr lvl="0"/>
            <a:r>
              <a:rPr lang="en-US" dirty="0" smtClean="0"/>
              <a:t>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Disclaimer information about publication and information. </a:t>
            </a:r>
            <a:endParaRPr lang="en-US" dirty="0"/>
          </a:p>
        </p:txBody>
      </p:sp>
      <p:sp>
        <p:nvSpPr>
          <p:cNvPr id="10" name="Text Placeholder 9"/>
          <p:cNvSpPr>
            <a:spLocks noGrp="1"/>
          </p:cNvSpPr>
          <p:nvPr>
            <p:ph type="body" sz="quarter" idx="21" hasCustomPrompt="1"/>
          </p:nvPr>
        </p:nvSpPr>
        <p:spPr>
          <a:xfrm>
            <a:off x="1509713" y="1895475"/>
            <a:ext cx="6124575" cy="1477328"/>
          </a:xfrm>
          <a:prstGeom prst="rect">
            <a:avLst/>
          </a:prstGeom>
        </p:spPr>
        <p:txBody>
          <a:bodyPr vert="horz" lIns="0" tIns="0" rIns="0" bIns="0">
            <a:spAutoFit/>
          </a:bodyPr>
          <a:lstStyle>
            <a:lvl1pPr marL="0" indent="0" algn="ctr">
              <a:buNone/>
              <a:defRPr b="1" baseline="0">
                <a:solidFill>
                  <a:schemeClr val="accent1"/>
                </a:solidFill>
              </a:defRPr>
            </a:lvl1pPr>
            <a:lvl2pPr marL="457200" indent="0">
              <a:buNone/>
              <a:defRPr b="1">
                <a:solidFill>
                  <a:schemeClr val="accent1"/>
                </a:solidFill>
              </a:defRPr>
            </a:lvl2pPr>
            <a:lvl3pPr marL="914400" indent="0">
              <a:buNone/>
              <a:defRPr b="1">
                <a:solidFill>
                  <a:schemeClr val="accent1"/>
                </a:solidFill>
              </a:defRPr>
            </a:lvl3pPr>
            <a:lvl4pPr marL="1371600" indent="0">
              <a:buNone/>
              <a:defRPr b="1">
                <a:solidFill>
                  <a:schemeClr val="accent1"/>
                </a:solidFill>
              </a:defRPr>
            </a:lvl4pPr>
            <a:lvl5pPr marL="1828800" indent="0">
              <a:buNone/>
              <a:defRPr b="1">
                <a:solidFill>
                  <a:schemeClr val="accent1"/>
                </a:solidFill>
              </a:defRPr>
            </a:lvl5pPr>
          </a:lstStyle>
          <a:p>
            <a:pPr lvl="0"/>
            <a:r>
              <a:rPr lang="en-US" dirty="0" smtClean="0"/>
              <a:t>Insert quote here and adjust the quotation marks to suit your quote length.</a:t>
            </a:r>
            <a:endParaRPr lang="en-US" dirty="0"/>
          </a:p>
        </p:txBody>
      </p:sp>
      <p:sp>
        <p:nvSpPr>
          <p:cNvPr id="12" name="Text Placeholder 11"/>
          <p:cNvSpPr>
            <a:spLocks noGrp="1"/>
          </p:cNvSpPr>
          <p:nvPr>
            <p:ph type="body" sz="quarter" idx="22" hasCustomPrompt="1"/>
          </p:nvPr>
        </p:nvSpPr>
        <p:spPr>
          <a:xfrm>
            <a:off x="1079957" y="1403633"/>
            <a:ext cx="849829" cy="1156772"/>
          </a:xfrm>
          <a:prstGeom prst="rect">
            <a:avLst/>
          </a:prstGeom>
        </p:spPr>
        <p:txBody>
          <a:bodyPr vert="horz" wrap="none" lIns="0" tIns="0" rIns="0" bIns="0">
            <a:noAutofit/>
          </a:bodyPr>
          <a:lstStyle>
            <a:lvl1pPr marL="0" indent="0" algn="ctr">
              <a:buNone/>
              <a:defRPr sz="13800">
                <a:solidFill>
                  <a:schemeClr val="accent3"/>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a:t>
            </a:r>
            <a:endParaRPr lang="en-US" dirty="0"/>
          </a:p>
        </p:txBody>
      </p:sp>
      <p:sp>
        <p:nvSpPr>
          <p:cNvPr id="13" name="Text Placeholder 11"/>
          <p:cNvSpPr>
            <a:spLocks noGrp="1"/>
          </p:cNvSpPr>
          <p:nvPr>
            <p:ph type="body" sz="quarter" idx="23" hasCustomPrompt="1"/>
          </p:nvPr>
        </p:nvSpPr>
        <p:spPr>
          <a:xfrm rot="10800000">
            <a:off x="6252416" y="2673564"/>
            <a:ext cx="849829" cy="1156772"/>
          </a:xfrm>
          <a:prstGeom prst="rect">
            <a:avLst/>
          </a:prstGeom>
        </p:spPr>
        <p:txBody>
          <a:bodyPr vert="horz" wrap="none" lIns="0" tIns="0" rIns="0" bIns="0">
            <a:noAutofit/>
          </a:bodyPr>
          <a:lstStyle>
            <a:lvl1pPr marL="0" indent="0" algn="ctr">
              <a:buNone/>
              <a:defRPr sz="13800">
                <a:solidFill>
                  <a:srgbClr val="8C8C8C"/>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a:t>
            </a:r>
            <a:endParaRPr lang="en-US" dirty="0"/>
          </a:p>
        </p:txBody>
      </p:sp>
      <p:sp>
        <p:nvSpPr>
          <p:cNvPr id="8"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25977051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IN TEXT_D">
    <p:spTree>
      <p:nvGrpSpPr>
        <p:cNvPr id="1" name=""/>
        <p:cNvGrpSpPr/>
        <p:nvPr/>
      </p:nvGrpSpPr>
      <p:grpSpPr>
        <a:xfrm>
          <a:off x="0" y="0"/>
          <a:ext cx="0" cy="0"/>
          <a:chOff x="0" y="0"/>
          <a:chExt cx="0" cy="0"/>
        </a:xfrm>
      </p:grpSpPr>
      <p:pic>
        <p:nvPicPr>
          <p:cNvPr id="5" name="Picture 4" descr="Circles_Bottom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1533" y="5698460"/>
            <a:ext cx="1542776" cy="1168359"/>
          </a:xfrm>
          <a:prstGeom prst="rect">
            <a:avLst/>
          </a:prstGeom>
        </p:spPr>
      </p:pic>
      <p:sp>
        <p:nvSpPr>
          <p:cNvPr id="8" name="TextBox 7"/>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9"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1" name="Picture 10"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
        <p:nvSpPr>
          <p:cNvPr id="10" name="Text Placeholder 4"/>
          <p:cNvSpPr>
            <a:spLocks noGrp="1"/>
          </p:cNvSpPr>
          <p:nvPr>
            <p:ph type="body" sz="quarter" idx="11" hasCustomPrompt="1"/>
          </p:nvPr>
        </p:nvSpPr>
        <p:spPr>
          <a:xfrm>
            <a:off x="763202" y="1660800"/>
            <a:ext cx="7711201" cy="2332946"/>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1"/>
            <a:r>
              <a:rPr lang="en-US" dirty="0" smtClean="0"/>
              <a:t>Bullet #2 replace text and insert your own here and insert your own </a:t>
            </a:r>
          </a:p>
          <a:p>
            <a:pPr lvl="2"/>
            <a:r>
              <a:rPr lang="en-US" dirty="0" smtClean="0"/>
              <a:t>Sub bullet #1 style insert your own text here</a:t>
            </a:r>
          </a:p>
          <a:p>
            <a:pPr lvl="2"/>
            <a:r>
              <a:rPr lang="en-US" dirty="0" smtClean="0"/>
              <a:t>Sub bullet #2 style insert your own text here insert your own text here</a:t>
            </a:r>
          </a:p>
          <a:p>
            <a:pPr lvl="3"/>
            <a:r>
              <a:rPr lang="en-US" dirty="0" smtClean="0"/>
              <a:t>List bullet #1 style insert your own text here insert your own text here</a:t>
            </a:r>
          </a:p>
          <a:p>
            <a:pPr lvl="3"/>
            <a:r>
              <a:rPr lang="en-US" dirty="0" smtClean="0"/>
              <a:t>List bullet #2 style insert your own text here</a:t>
            </a:r>
          </a:p>
        </p:txBody>
      </p:sp>
    </p:spTree>
    <p:extLst>
      <p:ext uri="{BB962C8B-B14F-4D97-AF65-F5344CB8AC3E}">
        <p14:creationId xmlns:p14="http://schemas.microsoft.com/office/powerpoint/2010/main" val="1464461079"/>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 02">
    <p:spTree>
      <p:nvGrpSpPr>
        <p:cNvPr id="1" name=""/>
        <p:cNvGrpSpPr/>
        <p:nvPr/>
      </p:nvGrpSpPr>
      <p:grpSpPr>
        <a:xfrm>
          <a:off x="0" y="0"/>
          <a:ext cx="0" cy="0"/>
          <a:chOff x="0" y="0"/>
          <a:chExt cx="0" cy="0"/>
        </a:xfrm>
      </p:grpSpPr>
      <p:sp>
        <p:nvSpPr>
          <p:cNvPr id="10" name="Text Placeholder 7"/>
          <p:cNvSpPr>
            <a:spLocks noGrp="1"/>
          </p:cNvSpPr>
          <p:nvPr>
            <p:ph type="body" sz="quarter" idx="28" hasCustomPrompt="1"/>
          </p:nvPr>
        </p:nvSpPr>
        <p:spPr>
          <a:xfrm>
            <a:off x="6020308" y="1671513"/>
            <a:ext cx="2626275" cy="768415"/>
          </a:xfrm>
          <a:prstGeom prst="rect">
            <a:avLst/>
          </a:prstGeom>
        </p:spPr>
        <p:txBody>
          <a:bodyPr wrap="square" lIns="0" tIns="0" rIns="0" bIns="0">
            <a:spAutoFit/>
          </a:bodyPr>
          <a:lstStyle>
            <a:lvl1pPr marL="0" indent="0">
              <a:lnSpc>
                <a:spcPct val="120000"/>
              </a:lnSpc>
              <a:buClr>
                <a:schemeClr val="accent1"/>
              </a:buClr>
              <a:buNone/>
              <a:defRPr sz="1400" baseline="0">
                <a:solidFill>
                  <a:schemeClr val="accent1"/>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Quote copy size and formatting to be used on a PowerPoint slide with a large amount of copy.</a:t>
            </a:r>
          </a:p>
        </p:txBody>
      </p:sp>
      <p:sp>
        <p:nvSpPr>
          <p:cNvPr id="3" name="Text Placeholder 4"/>
          <p:cNvSpPr>
            <a:spLocks noGrp="1"/>
          </p:cNvSpPr>
          <p:nvPr>
            <p:ph type="body" sz="quarter" idx="10" hasCustomPrompt="1"/>
          </p:nvPr>
        </p:nvSpPr>
        <p:spPr>
          <a:xfrm>
            <a:off x="492125" y="1208088"/>
            <a:ext cx="4926543" cy="333425"/>
          </a:xfrm>
          <a:prstGeom prst="rect">
            <a:avLst/>
          </a:prstGeom>
        </p:spPr>
        <p:txBody>
          <a:bodyPr wrap="square" lIns="0" tIns="0" rIns="0" bIns="0">
            <a:spAutoFit/>
          </a:bodyPr>
          <a:lstStyle>
            <a:lvl1pPr marL="0" indent="0">
              <a:lnSpc>
                <a:spcPct val="110000"/>
              </a:lnSpc>
              <a:buNone/>
              <a:defRPr sz="2000" b="1" baseline="0">
                <a:solidFill>
                  <a:srgbClr val="8C8C8C"/>
                </a:solidFill>
              </a:defRPr>
            </a:lvl1pPr>
            <a:lvl2pPr marL="457200" indent="0">
              <a:buNone/>
              <a:defRPr sz="2000" b="1">
                <a:solidFill>
                  <a:srgbClr val="8C8C8C"/>
                </a:solidFill>
              </a:defRPr>
            </a:lvl2pPr>
            <a:lvl3pPr marL="914400" indent="0">
              <a:buNone/>
              <a:defRPr sz="2000" b="1">
                <a:solidFill>
                  <a:srgbClr val="8C8C8C"/>
                </a:solidFill>
              </a:defRPr>
            </a:lvl3pPr>
            <a:lvl4pPr marL="1371600" indent="0">
              <a:buNone/>
              <a:defRPr sz="2000" b="1">
                <a:solidFill>
                  <a:srgbClr val="8C8C8C"/>
                </a:solidFill>
              </a:defRPr>
            </a:lvl4pPr>
            <a:lvl5pPr marL="1828800" indent="0">
              <a:buNone/>
              <a:defRPr sz="2000" b="1">
                <a:solidFill>
                  <a:srgbClr val="8C8C8C"/>
                </a:solidFill>
              </a:defRPr>
            </a:lvl5pPr>
          </a:lstStyle>
          <a:p>
            <a:pPr lvl="0"/>
            <a:r>
              <a:rPr lang="en-US" dirty="0" smtClean="0"/>
              <a:t>Title for bulleted list</a:t>
            </a:r>
          </a:p>
        </p:txBody>
      </p:sp>
      <p:sp>
        <p:nvSpPr>
          <p:cNvPr id="4" name="Text Placeholder 7"/>
          <p:cNvSpPr>
            <a:spLocks noGrp="1"/>
          </p:cNvSpPr>
          <p:nvPr>
            <p:ph type="body" sz="quarter" idx="11" hasCustomPrompt="1"/>
          </p:nvPr>
        </p:nvSpPr>
        <p:spPr>
          <a:xfrm>
            <a:off x="492124" y="1639068"/>
            <a:ext cx="4926543" cy="1486561"/>
          </a:xfrm>
          <a:prstGeom prst="rect">
            <a:avLst/>
          </a:prstGeom>
        </p:spPr>
        <p:txBody>
          <a:bodyPr wrap="square" lIns="0" tIns="0" rIns="0" bIns="0">
            <a:spAutoFit/>
          </a:bodyPr>
          <a:lstStyle>
            <a:lvl1pPr marL="169863" indent="-169863">
              <a:lnSpc>
                <a:spcPct val="120000"/>
              </a:lnSpc>
              <a:buClr>
                <a:schemeClr val="accent1"/>
              </a:buClr>
              <a:defRPr sz="1800" baseline="0">
                <a:solidFill>
                  <a:srgbClr val="696969"/>
                </a:solidFill>
              </a:defRPr>
            </a:lvl1pPr>
            <a:lvl2pPr marL="455613" indent="-230188">
              <a:lnSpc>
                <a:spcPct val="120000"/>
              </a:lnSpc>
              <a:buClr>
                <a:schemeClr val="accent1"/>
              </a:buClr>
              <a:defRPr sz="1800" baseline="0">
                <a:solidFill>
                  <a:srgbClr val="696969"/>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Bullet #1 replace text and insert your own here</a:t>
            </a:r>
          </a:p>
          <a:p>
            <a:pPr lvl="0"/>
            <a:r>
              <a:rPr lang="en-US" dirty="0" smtClean="0"/>
              <a:t>Bullet #2 replace text and insert your own here </a:t>
            </a:r>
          </a:p>
          <a:p>
            <a:pPr lvl="1"/>
            <a:r>
              <a:rPr lang="en-US" dirty="0" smtClean="0"/>
              <a:t>Sub bullet style insert your own text here</a:t>
            </a:r>
          </a:p>
          <a:p>
            <a:pPr lvl="1"/>
            <a:r>
              <a:rPr lang="en-US" dirty="0" smtClean="0"/>
              <a:t>Sub bullet style insert your own text here</a:t>
            </a:r>
          </a:p>
        </p:txBody>
      </p:sp>
      <p:sp>
        <p:nvSpPr>
          <p:cNvPr id="5" name="Text Placeholder 7"/>
          <p:cNvSpPr>
            <a:spLocks noGrp="1"/>
          </p:cNvSpPr>
          <p:nvPr>
            <p:ph type="body" sz="quarter" idx="12" hasCustomPrompt="1"/>
          </p:nvPr>
        </p:nvSpPr>
        <p:spPr>
          <a:xfrm>
            <a:off x="492124" y="3728361"/>
            <a:ext cx="4926543" cy="1652760"/>
          </a:xfrm>
          <a:prstGeom prst="rect">
            <a:avLst/>
          </a:prstGeom>
        </p:spPr>
        <p:txBody>
          <a:bodyPr wrap="square" lIns="0" tIns="0" rIns="0" bIns="0">
            <a:spAutoFit/>
          </a:bodyPr>
          <a:lstStyle>
            <a:lvl1pPr marL="0" indent="0">
              <a:lnSpc>
                <a:spcPct val="120000"/>
              </a:lnSpc>
              <a:buClr>
                <a:schemeClr val="accent1"/>
              </a:buClr>
              <a:buNone/>
              <a:defRPr sz="1800" baseline="0">
                <a:solidFill>
                  <a:srgbClr val="696969"/>
                </a:solidFill>
              </a:defRPr>
            </a:lvl1pPr>
            <a:lvl2pPr marL="225425" indent="0">
              <a:lnSpc>
                <a:spcPct val="120000"/>
              </a:lnSpc>
              <a:buClr>
                <a:schemeClr val="accent1"/>
              </a:buClr>
              <a:buNone/>
              <a:defRPr sz="1600" baseline="0">
                <a:solidFill>
                  <a:srgbClr val="8C8C8C"/>
                </a:solidFill>
              </a:defRPr>
            </a:lvl2pPr>
            <a:lvl3pPr>
              <a:lnSpc>
                <a:spcPct val="120000"/>
              </a:lnSpc>
              <a:defRPr sz="1600">
                <a:solidFill>
                  <a:srgbClr val="8C8C8C"/>
                </a:solidFill>
              </a:defRPr>
            </a:lvl3pPr>
            <a:lvl4pPr>
              <a:lnSpc>
                <a:spcPct val="120000"/>
              </a:lnSpc>
              <a:defRPr sz="1600">
                <a:solidFill>
                  <a:srgbClr val="8C8C8C"/>
                </a:solidFill>
              </a:defRPr>
            </a:lvl4pPr>
            <a:lvl5pPr>
              <a:lnSpc>
                <a:spcPct val="120000"/>
              </a:lnSpc>
              <a:defRPr sz="1600">
                <a:solidFill>
                  <a:srgbClr val="8C8C8C"/>
                </a:solidFill>
              </a:defRPr>
            </a:lvl5pPr>
          </a:lstStyle>
          <a:p>
            <a:pPr lvl="0"/>
            <a:r>
              <a:rPr lang="en-US" dirty="0" smtClean="0"/>
              <a:t>Replace this basic body copy and insert your own here. This is a section of dummy copy for color and format reference. Please insert your own copy with the same color and formatting shown here.</a:t>
            </a:r>
          </a:p>
        </p:txBody>
      </p:sp>
      <p:sp>
        <p:nvSpPr>
          <p:cNvPr id="6"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
        <p:nvSpPr>
          <p:cNvPr id="8" name="Text Placeholder 8"/>
          <p:cNvSpPr>
            <a:spLocks noGrp="1"/>
          </p:cNvSpPr>
          <p:nvPr>
            <p:ph type="body" sz="quarter" idx="26" hasCustomPrompt="1"/>
          </p:nvPr>
        </p:nvSpPr>
        <p:spPr>
          <a:xfrm>
            <a:off x="5816194" y="1585740"/>
            <a:ext cx="182948" cy="600164"/>
          </a:xfrm>
          <a:prstGeom prst="rect">
            <a:avLst/>
          </a:prstGeom>
        </p:spPr>
        <p:txBody>
          <a:bodyPr vert="horz" wrap="square" lIns="0" tIns="0" rIns="0" bIns="0">
            <a:spAutoFit/>
          </a:bodyPr>
          <a:lstStyle>
            <a:lvl1pPr marL="0" indent="0">
              <a:lnSpc>
                <a:spcPct val="110000"/>
              </a:lnSpc>
              <a:spcAft>
                <a:spcPts val="300"/>
              </a:spcAft>
              <a:buClr>
                <a:schemeClr val="accent1"/>
              </a:buClr>
              <a:buFont typeface="Arial"/>
              <a:buNone/>
              <a:tabLst>
                <a:tab pos="115888" algn="l"/>
              </a:tabLst>
              <a:defRPr sz="3600" b="0" baseline="0">
                <a:solidFill>
                  <a:schemeClr val="accent3"/>
                </a:solidFill>
              </a:defRPr>
            </a:lvl1pPr>
          </a:lstStyle>
          <a:p>
            <a:pPr marL="0" indent="0">
              <a:buNone/>
            </a:pPr>
            <a:r>
              <a:rPr lang="en-US" dirty="0" smtClean="0">
                <a:solidFill>
                  <a:schemeClr val="accent3"/>
                </a:solidFill>
              </a:rPr>
              <a:t>“</a:t>
            </a:r>
            <a:endParaRPr lang="en-US" dirty="0">
              <a:solidFill>
                <a:schemeClr val="accent3"/>
              </a:solidFill>
            </a:endParaRPr>
          </a:p>
        </p:txBody>
      </p:sp>
      <p:sp>
        <p:nvSpPr>
          <p:cNvPr id="9" name="Text Placeholder 8"/>
          <p:cNvSpPr>
            <a:spLocks noGrp="1"/>
          </p:cNvSpPr>
          <p:nvPr>
            <p:ph type="body" sz="quarter" idx="27" hasCustomPrompt="1"/>
          </p:nvPr>
        </p:nvSpPr>
        <p:spPr>
          <a:xfrm rot="10800000">
            <a:off x="8242567" y="1966296"/>
            <a:ext cx="182948" cy="600164"/>
          </a:xfrm>
          <a:prstGeom prst="rect">
            <a:avLst/>
          </a:prstGeom>
        </p:spPr>
        <p:txBody>
          <a:bodyPr vert="horz" wrap="square" lIns="0" tIns="0" rIns="0" bIns="0">
            <a:spAutoFit/>
          </a:bodyPr>
          <a:lstStyle>
            <a:lvl1pPr marL="0" indent="0">
              <a:lnSpc>
                <a:spcPct val="110000"/>
              </a:lnSpc>
              <a:spcAft>
                <a:spcPts val="300"/>
              </a:spcAft>
              <a:buClr>
                <a:schemeClr val="accent1"/>
              </a:buClr>
              <a:buFont typeface="Arial"/>
              <a:buNone/>
              <a:tabLst>
                <a:tab pos="115888" algn="l"/>
              </a:tabLst>
              <a:defRPr sz="3600" b="0" baseline="0">
                <a:solidFill>
                  <a:srgbClr val="8C8C8C"/>
                </a:solidFill>
              </a:defRPr>
            </a:lvl1pPr>
          </a:lstStyle>
          <a:p>
            <a:pPr marL="0" indent="0">
              <a:buNone/>
            </a:pPr>
            <a:r>
              <a:rPr lang="en-US" dirty="0" smtClean="0">
                <a:solidFill>
                  <a:schemeClr val="accent3"/>
                </a:solidFill>
              </a:rPr>
              <a:t>“</a:t>
            </a:r>
            <a:endParaRPr lang="en-US" dirty="0">
              <a:solidFill>
                <a:schemeClr val="accent3"/>
              </a:solidFill>
            </a:endParaRPr>
          </a:p>
        </p:txBody>
      </p:sp>
    </p:spTree>
    <p:extLst>
      <p:ext uri="{BB962C8B-B14F-4D97-AF65-F5344CB8AC3E}">
        <p14:creationId xmlns:p14="http://schemas.microsoft.com/office/powerpoint/2010/main" val="206080408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Plain Title Slide">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2586623"/>
            <a:ext cx="9144000" cy="861774"/>
          </a:xfrm>
          <a:prstGeom prst="rect">
            <a:avLst/>
          </a:prstGeom>
        </p:spPr>
        <p:txBody>
          <a:bodyPr lIns="0" tIns="0" rIns="0" bIns="0" anchor="t" anchorCtr="0">
            <a:spAutoFit/>
          </a:bodyPr>
          <a:lstStyle>
            <a:lvl1pPr>
              <a:defRPr sz="2800" b="1" baseline="0">
                <a:solidFill>
                  <a:srgbClr val="8C8C8C"/>
                </a:solidFill>
              </a:defRPr>
            </a:lvl1pPr>
          </a:lstStyle>
          <a:p>
            <a:r>
              <a:rPr lang="en-US" dirty="0" smtClean="0"/>
              <a:t>Plain title slide with</a:t>
            </a:r>
            <a:br>
              <a:rPr lang="en-US" dirty="0" smtClean="0"/>
            </a:br>
            <a:r>
              <a:rPr lang="en-US" dirty="0" smtClean="0"/>
              <a:t>a simple heading</a:t>
            </a:r>
            <a:endParaRPr lang="en-US" dirty="0"/>
          </a:p>
        </p:txBody>
      </p:sp>
    </p:spTree>
    <p:extLst>
      <p:ext uri="{BB962C8B-B14F-4D97-AF65-F5344CB8AC3E}">
        <p14:creationId xmlns:p14="http://schemas.microsoft.com/office/powerpoint/2010/main" val="378860197"/>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5" name="Table Placeholder 4"/>
          <p:cNvSpPr>
            <a:spLocks noGrp="1"/>
          </p:cNvSpPr>
          <p:nvPr>
            <p:ph type="tbl" sz="quarter" idx="10" hasCustomPrompt="1"/>
          </p:nvPr>
        </p:nvSpPr>
        <p:spPr>
          <a:xfrm>
            <a:off x="741363" y="1106488"/>
            <a:ext cx="7661275" cy="5294312"/>
          </a:xfrm>
          <a:prstGeom prst="rect">
            <a:avLst/>
          </a:prstGeom>
        </p:spPr>
        <p:txBody>
          <a:bodyPr vert="horz"/>
          <a:lstStyle>
            <a:lvl1pPr marL="0" indent="0" algn="ctr">
              <a:buNone/>
              <a:defRPr sz="1400">
                <a:solidFill>
                  <a:srgbClr val="696969"/>
                </a:solidFill>
              </a:defRPr>
            </a:lvl1pPr>
          </a:lstStyle>
          <a:p>
            <a:r>
              <a:rPr lang="en-US" smtClean="0"/>
              <a:t>Table</a:t>
            </a:r>
            <a:endParaRPr lang="en-US"/>
          </a:p>
        </p:txBody>
      </p:sp>
      <p:sp>
        <p:nvSpPr>
          <p:cNvPr id="4" name="Title 1"/>
          <p:cNvSpPr>
            <a:spLocks noGrp="1"/>
          </p:cNvSpPr>
          <p:nvPr>
            <p:ph type="title" hasCustomPrompt="1"/>
          </p:nvPr>
        </p:nvSpPr>
        <p:spPr>
          <a:xfrm>
            <a:off x="0" y="376486"/>
            <a:ext cx="9144000" cy="430887"/>
          </a:xfrm>
          <a:prstGeom prst="rect">
            <a:avLst/>
          </a:prstGeom>
        </p:spPr>
        <p:txBody>
          <a:bodyPr lIns="0" tIns="0" rIns="0" bIns="0" anchor="t" anchorCtr="0">
            <a:spAutoFit/>
          </a:bodyPr>
          <a:lstStyle>
            <a:lvl1pPr>
              <a:defRPr sz="2800" b="1">
                <a:solidFill>
                  <a:srgbClr val="8C8C8C"/>
                </a:solidFill>
              </a:defRPr>
            </a:lvl1pPr>
          </a:lstStyle>
          <a:p>
            <a:r>
              <a:rPr lang="en-US" dirty="0" smtClean="0"/>
              <a:t>Main headline here</a:t>
            </a:r>
            <a:endParaRPr lang="en-US" dirty="0"/>
          </a:p>
        </p:txBody>
      </p:sp>
    </p:spTree>
    <p:extLst>
      <p:ext uri="{BB962C8B-B14F-4D97-AF65-F5344CB8AC3E}">
        <p14:creationId xmlns:p14="http://schemas.microsoft.com/office/powerpoint/2010/main" val="1951752215"/>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reaker 1">
    <p:spTree>
      <p:nvGrpSpPr>
        <p:cNvPr id="1" name=""/>
        <p:cNvGrpSpPr/>
        <p:nvPr/>
      </p:nvGrpSpPr>
      <p:grpSpPr>
        <a:xfrm>
          <a:off x="0" y="0"/>
          <a:ext cx="0" cy="0"/>
          <a:chOff x="0" y="0"/>
          <a:chExt cx="0" cy="0"/>
        </a:xfrm>
      </p:grpSpPr>
      <p:pic>
        <p:nvPicPr>
          <p:cNvPr id="3" name="Picture 2" descr="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hasCustomPrompt="1"/>
          </p:nvPr>
        </p:nvSpPr>
        <p:spPr>
          <a:xfrm>
            <a:off x="0" y="2422739"/>
            <a:ext cx="9144000" cy="984885"/>
          </a:xfrm>
          <a:prstGeom prst="rect">
            <a:avLst/>
          </a:prstGeom>
        </p:spPr>
        <p:txBody>
          <a:bodyPr lIns="0" tIns="0" rIns="0" bIns="0" anchor="t" anchorCtr="0">
            <a:spAutoFit/>
          </a:bodyPr>
          <a:lstStyle>
            <a:lvl1pPr>
              <a:defRPr sz="3200" b="1" baseline="0">
                <a:solidFill>
                  <a:schemeClr val="bg1"/>
                </a:solidFill>
              </a:defRPr>
            </a:lvl1pPr>
          </a:lstStyle>
          <a:p>
            <a:r>
              <a:rPr lang="en-US" dirty="0" smtClean="0"/>
              <a:t>Breaker slide 1</a:t>
            </a:r>
            <a:br>
              <a:rPr lang="en-US" dirty="0" smtClean="0"/>
            </a:br>
            <a:r>
              <a:rPr lang="en-US" dirty="0" smtClean="0"/>
              <a:t>replace title here</a:t>
            </a:r>
            <a:endParaRPr lang="en-US" dirty="0"/>
          </a:p>
        </p:txBody>
      </p:sp>
    </p:spTree>
    <p:extLst>
      <p:ext uri="{BB962C8B-B14F-4D97-AF65-F5344CB8AC3E}">
        <p14:creationId xmlns:p14="http://schemas.microsoft.com/office/powerpoint/2010/main" val="2704310795"/>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reaker 2">
    <p:spTree>
      <p:nvGrpSpPr>
        <p:cNvPr id="1" name=""/>
        <p:cNvGrpSpPr/>
        <p:nvPr/>
      </p:nvGrpSpPr>
      <p:grpSpPr>
        <a:xfrm>
          <a:off x="0" y="0"/>
          <a:ext cx="0" cy="0"/>
          <a:chOff x="0" y="0"/>
          <a:chExt cx="0" cy="0"/>
        </a:xfrm>
      </p:grpSpPr>
      <p:pic>
        <p:nvPicPr>
          <p:cNvPr id="3" name="Picture 2" descr="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hasCustomPrompt="1"/>
          </p:nvPr>
        </p:nvSpPr>
        <p:spPr>
          <a:xfrm>
            <a:off x="0" y="2422739"/>
            <a:ext cx="9144000" cy="984885"/>
          </a:xfrm>
          <a:prstGeom prst="rect">
            <a:avLst/>
          </a:prstGeom>
        </p:spPr>
        <p:txBody>
          <a:bodyPr lIns="0" tIns="0" rIns="0" bIns="0" anchor="t" anchorCtr="0">
            <a:spAutoFit/>
          </a:bodyPr>
          <a:lstStyle>
            <a:lvl1pPr>
              <a:defRPr sz="3200" b="1" baseline="0">
                <a:solidFill>
                  <a:schemeClr val="bg1"/>
                </a:solidFill>
              </a:defRPr>
            </a:lvl1pPr>
          </a:lstStyle>
          <a:p>
            <a:r>
              <a:rPr lang="en-US" dirty="0" smtClean="0"/>
              <a:t>Breaker slide 2</a:t>
            </a:r>
            <a:br>
              <a:rPr lang="en-US" dirty="0" smtClean="0"/>
            </a:br>
            <a:r>
              <a:rPr lang="en-US" dirty="0" smtClean="0"/>
              <a:t>replace title here</a:t>
            </a:r>
            <a:endParaRPr lang="en-US" dirty="0"/>
          </a:p>
        </p:txBody>
      </p:sp>
    </p:spTree>
    <p:extLst>
      <p:ext uri="{BB962C8B-B14F-4D97-AF65-F5344CB8AC3E}">
        <p14:creationId xmlns:p14="http://schemas.microsoft.com/office/powerpoint/2010/main" val="329834357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reaker 3">
    <p:spTree>
      <p:nvGrpSpPr>
        <p:cNvPr id="1" name=""/>
        <p:cNvGrpSpPr/>
        <p:nvPr/>
      </p:nvGrpSpPr>
      <p:grpSpPr>
        <a:xfrm>
          <a:off x="0" y="0"/>
          <a:ext cx="0" cy="0"/>
          <a:chOff x="0" y="0"/>
          <a:chExt cx="0" cy="0"/>
        </a:xfrm>
      </p:grpSpPr>
      <p:pic>
        <p:nvPicPr>
          <p:cNvPr id="3" name="Picture 2" descr="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hasCustomPrompt="1"/>
          </p:nvPr>
        </p:nvSpPr>
        <p:spPr>
          <a:xfrm>
            <a:off x="0" y="2422739"/>
            <a:ext cx="9144000" cy="984885"/>
          </a:xfrm>
          <a:prstGeom prst="rect">
            <a:avLst/>
          </a:prstGeom>
        </p:spPr>
        <p:txBody>
          <a:bodyPr lIns="0" tIns="0" rIns="0" bIns="0" anchor="t" anchorCtr="0">
            <a:spAutoFit/>
          </a:bodyPr>
          <a:lstStyle>
            <a:lvl1pPr>
              <a:defRPr sz="3200" b="1" baseline="0">
                <a:solidFill>
                  <a:schemeClr val="bg1"/>
                </a:solidFill>
              </a:defRPr>
            </a:lvl1pPr>
          </a:lstStyle>
          <a:p>
            <a:r>
              <a:rPr lang="en-US" dirty="0" smtClean="0"/>
              <a:t>Breaker slide 3</a:t>
            </a:r>
            <a:br>
              <a:rPr lang="en-US" dirty="0" smtClean="0"/>
            </a:br>
            <a:r>
              <a:rPr lang="en-US" dirty="0" smtClean="0"/>
              <a:t>replace title here</a:t>
            </a:r>
            <a:endParaRPr lang="en-US" dirty="0"/>
          </a:p>
        </p:txBody>
      </p:sp>
    </p:spTree>
    <p:extLst>
      <p:ext uri="{BB962C8B-B14F-4D97-AF65-F5344CB8AC3E}">
        <p14:creationId xmlns:p14="http://schemas.microsoft.com/office/powerpoint/2010/main" val="1176660034"/>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pic>
        <p:nvPicPr>
          <p:cNvPr id="2" name="Picture 1" descr="T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hasCustomPrompt="1"/>
          </p:nvPr>
        </p:nvSpPr>
        <p:spPr>
          <a:xfrm>
            <a:off x="0" y="2514917"/>
            <a:ext cx="9144000" cy="492443"/>
          </a:xfrm>
          <a:prstGeom prst="rect">
            <a:avLst/>
          </a:prstGeom>
        </p:spPr>
        <p:txBody>
          <a:bodyPr lIns="0" tIns="0" rIns="0" bIns="0" anchor="t" anchorCtr="0">
            <a:spAutoFit/>
          </a:bodyPr>
          <a:lstStyle>
            <a:lvl1pPr>
              <a:defRPr sz="3200" b="1" baseline="0">
                <a:solidFill>
                  <a:srgbClr val="8C8C8C"/>
                </a:solidFill>
              </a:defRPr>
            </a:lvl1pPr>
          </a:lstStyle>
          <a:p>
            <a:r>
              <a:rPr lang="en-US" dirty="0" smtClean="0"/>
              <a:t>Thank You</a:t>
            </a:r>
            <a:endParaRPr lang="en-US" dirty="0"/>
          </a:p>
        </p:txBody>
      </p:sp>
      <p:pic>
        <p:nvPicPr>
          <p:cNvPr id="6" name="Picture 5" descr="QlikLogo-RGB-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5144" y="398768"/>
            <a:ext cx="2172614" cy="701030"/>
          </a:xfrm>
          <a:prstGeom prst="rect">
            <a:avLst/>
          </a:prstGeom>
        </p:spPr>
      </p:pic>
    </p:spTree>
    <p:extLst>
      <p:ext uri="{BB962C8B-B14F-4D97-AF65-F5344CB8AC3E}">
        <p14:creationId xmlns:p14="http://schemas.microsoft.com/office/powerpoint/2010/main" val="4186265250"/>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532634"/>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HEADLINE ONLY">
    <p:spTree>
      <p:nvGrpSpPr>
        <p:cNvPr id="1" name=""/>
        <p:cNvGrpSpPr/>
        <p:nvPr/>
      </p:nvGrpSpPr>
      <p:grpSpPr>
        <a:xfrm>
          <a:off x="0" y="0"/>
          <a:ext cx="0" cy="0"/>
          <a:chOff x="0" y="0"/>
          <a:chExt cx="0" cy="0"/>
        </a:xfrm>
      </p:grpSpPr>
      <p:pic>
        <p:nvPicPr>
          <p:cNvPr id="10" name="Picture 9" descr="Qlik_L01_PPT_-06.jpg"/>
          <p:cNvPicPr>
            <a:picLocks noChangeAspect="1"/>
          </p:cNvPicPr>
          <p:nvPr userDrawn="1"/>
        </p:nvPicPr>
        <p:blipFill rotWithShape="1">
          <a:blip r:embed="rId2" cstate="screen">
            <a:extLst>
              <a:ext uri="{28A0092B-C50C-407E-A947-70E740481C1C}">
                <a14:useLocalDpi xmlns:a14="http://schemas.microsoft.com/office/drawing/2010/main"/>
              </a:ext>
            </a:extLst>
          </a:blip>
          <a:srcRect l="-4079" t="14647" r="4079" b="-4845"/>
          <a:stretch/>
        </p:blipFill>
        <p:spPr>
          <a:xfrm>
            <a:off x="7543800" y="1"/>
            <a:ext cx="1600200" cy="1576352"/>
          </a:xfrm>
          <a:prstGeom prst="rect">
            <a:avLst/>
          </a:prstGeom>
        </p:spPr>
      </p:pic>
      <p:pic>
        <p:nvPicPr>
          <p:cNvPr id="11" name="Picture 10" descr="Circles_LeftandRight.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790699" cy="1420938"/>
          </a:xfrm>
          <a:prstGeom prst="rect">
            <a:avLst/>
          </a:prstGeom>
        </p:spPr>
      </p:pic>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6" name="Picture 5"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533356612"/>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CHART ONLY">
    <p:spTree>
      <p:nvGrpSpPr>
        <p:cNvPr id="1" name=""/>
        <p:cNvGrpSpPr/>
        <p:nvPr/>
      </p:nvGrpSpPr>
      <p:grpSpPr>
        <a:xfrm>
          <a:off x="0" y="0"/>
          <a:ext cx="0" cy="0"/>
          <a:chOff x="0" y="0"/>
          <a:chExt cx="0" cy="0"/>
        </a:xfrm>
      </p:grpSpPr>
      <p:pic>
        <p:nvPicPr>
          <p:cNvPr id="10" name="Picture 9"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919884" cy="1126086"/>
          </a:xfrm>
          <a:prstGeom prst="rect">
            <a:avLst/>
          </a:prstGeom>
        </p:spPr>
      </p:pic>
      <p:pic>
        <p:nvPicPr>
          <p:cNvPr id="13" name="Picture 12" descr="Qlik_L01_PPT_-06.jpg"/>
          <p:cNvPicPr>
            <a:picLocks noChangeAspect="1"/>
          </p:cNvPicPr>
          <p:nvPr userDrawn="1"/>
        </p:nvPicPr>
        <p:blipFill rotWithShape="1">
          <a:blip r:embed="rId3" cstate="screen">
            <a:extLst>
              <a:ext uri="{28A0092B-C50C-407E-A947-70E740481C1C}">
                <a14:useLocalDpi xmlns:a14="http://schemas.microsoft.com/office/drawing/2010/main"/>
              </a:ext>
            </a:extLst>
          </a:blip>
          <a:srcRect l="-4079" t="14647" r="4079" b="-4845"/>
          <a:stretch/>
        </p:blipFill>
        <p:spPr>
          <a:xfrm>
            <a:off x="7759700" y="1"/>
            <a:ext cx="1384300" cy="1363670"/>
          </a:xfrm>
          <a:prstGeom prst="rect">
            <a:avLst/>
          </a:prstGeom>
        </p:spPr>
      </p:pic>
      <p:sp>
        <p:nvSpPr>
          <p:cNvPr id="5" name="Table Placeholder 4"/>
          <p:cNvSpPr>
            <a:spLocks noGrp="1"/>
          </p:cNvSpPr>
          <p:nvPr>
            <p:ph type="tbl" sz="quarter" idx="10" hasCustomPrompt="1"/>
          </p:nvPr>
        </p:nvSpPr>
        <p:spPr>
          <a:xfrm>
            <a:off x="763201" y="1660802"/>
            <a:ext cx="7711201" cy="4739999"/>
          </a:xfrm>
          <a:prstGeom prst="rect">
            <a:avLst/>
          </a:prstGeom>
        </p:spPr>
        <p:txBody>
          <a:bodyPr vert="horz" anchor="ctr" anchorCtr="0"/>
          <a:lstStyle>
            <a:lvl1pPr marL="0" indent="0" algn="ctr">
              <a:buNone/>
              <a:defRPr sz="1200" i="1">
                <a:solidFill>
                  <a:schemeClr val="tx2"/>
                </a:solidFill>
              </a:defRPr>
            </a:lvl1pPr>
          </a:lstStyle>
          <a:p>
            <a:r>
              <a:rPr lang="en-US" smtClean="0"/>
              <a:t>Insert Table</a:t>
            </a:r>
            <a:endParaRPr lang="en-US"/>
          </a:p>
        </p:txBody>
      </p:sp>
      <p:sp>
        <p:nvSpPr>
          <p:cNvPr id="11" name="TextBox 10"/>
          <p:cNvSpPr txBox="1"/>
          <p:nvPr userDrawn="1"/>
        </p:nvSpPr>
        <p:spPr>
          <a:xfrm>
            <a:off x="8619067" y="6452619"/>
            <a:ext cx="436110" cy="223138"/>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8FE2E68-F185-5D47-B25F-652B0924F704}" type="slidenum">
              <a:rPr kumimoji="0" lang="en-US" sz="850" b="0" i="0" u="none" strike="noStrike" kern="1200" cap="none" spc="0" normalizeH="0" baseline="0" noProof="0" smtClean="0">
                <a:ln>
                  <a:noFill/>
                </a:ln>
                <a:solidFill>
                  <a:srgbClr val="363636">
                    <a:lumMod val="60000"/>
                    <a:lumOff val="40000"/>
                  </a:srgbClr>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a:ln>
                <a:noFill/>
              </a:ln>
              <a:solidFill>
                <a:srgbClr val="363636">
                  <a:lumMod val="60000"/>
                  <a:lumOff val="40000"/>
                </a:srgbClr>
              </a:solidFill>
              <a:effectLst/>
              <a:uLnTx/>
              <a:uFillTx/>
              <a:latin typeface="Arial"/>
              <a:ea typeface="+mn-ea"/>
              <a:cs typeface="+mn-cs"/>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9" name="Picture 8" descr="QlikLogo-RGB-PP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17008933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TEXT_A">
    <p:spTree>
      <p:nvGrpSpPr>
        <p:cNvPr id="1" name=""/>
        <p:cNvGrpSpPr/>
        <p:nvPr/>
      </p:nvGrpSpPr>
      <p:grpSpPr>
        <a:xfrm>
          <a:off x="0" y="0"/>
          <a:ext cx="0" cy="0"/>
          <a:chOff x="0" y="0"/>
          <a:chExt cx="0" cy="0"/>
        </a:xfrm>
      </p:grpSpPr>
      <p:sp>
        <p:nvSpPr>
          <p:cNvPr id="10" name="Text Placeholder 4"/>
          <p:cNvSpPr>
            <a:spLocks noGrp="1"/>
          </p:cNvSpPr>
          <p:nvPr>
            <p:ph type="body" sz="quarter" idx="11" hasCustomPrompt="1"/>
          </p:nvPr>
        </p:nvSpPr>
        <p:spPr>
          <a:xfrm>
            <a:off x="763202" y="1660800"/>
            <a:ext cx="3679201" cy="2412968"/>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sp>
        <p:nvSpPr>
          <p:cNvPr id="12" name="Text Placeholder 4"/>
          <p:cNvSpPr>
            <a:spLocks noGrp="1"/>
          </p:cNvSpPr>
          <p:nvPr>
            <p:ph type="body" sz="quarter" idx="16" hasCustomPrompt="1"/>
          </p:nvPr>
        </p:nvSpPr>
        <p:spPr>
          <a:xfrm>
            <a:off x="4788002" y="1660800"/>
            <a:ext cx="3686401" cy="2412968"/>
          </a:xfrm>
          <a:prstGeom prst="rect">
            <a:avLst/>
          </a:prstGeom>
        </p:spPr>
        <p:txBody>
          <a:bodyPr wrap="square" lIns="0" tIns="0" rIns="0" bIns="0">
            <a:spAutoFit/>
          </a:bodyPr>
          <a:lstStyle>
            <a:lvl1pPr marL="182880" indent="-182880">
              <a:lnSpc>
                <a:spcPct val="110000"/>
              </a:lnSpc>
              <a:buClr>
                <a:schemeClr val="accent1"/>
              </a:buClr>
              <a:buFont typeface="Arial" panose="020B0604020202020204" pitchFamily="34" charset="0"/>
              <a:buChar char="•"/>
              <a:defRPr sz="2000" b="0" baseline="0">
                <a:solidFill>
                  <a:schemeClr val="tx2"/>
                </a:solidFill>
              </a:defRPr>
            </a:lvl1pPr>
            <a:lvl2pPr marL="182880" indent="-182880">
              <a:buClr>
                <a:schemeClr val="accent1"/>
              </a:buClr>
              <a:buFont typeface="Arial" panose="020B0604020202020204" pitchFamily="34" charset="0"/>
              <a:buChar char="•"/>
              <a:defRPr sz="2000" b="0">
                <a:solidFill>
                  <a:schemeClr val="tx2"/>
                </a:solidFill>
              </a:defRPr>
            </a:lvl2pPr>
            <a:lvl3pPr marL="457200" indent="-274320">
              <a:buClr>
                <a:schemeClr val="accent1"/>
              </a:buClr>
              <a:buSzPct val="80000"/>
              <a:buFont typeface="Arial" panose="020B0604020202020204" pitchFamily="34" charset="0"/>
              <a:buChar char="─"/>
              <a:defRPr sz="1800" b="0" baseline="0">
                <a:solidFill>
                  <a:schemeClr val="tx2"/>
                </a:solidFill>
              </a:defRPr>
            </a:lvl3pPr>
            <a:lvl4pPr marL="640080" marR="0" indent="-182880" algn="l" defTabSz="457200" rtl="0" eaLnBrk="1" fontAlgn="auto" latinLnBrk="0" hangingPunct="1">
              <a:lnSpc>
                <a:spcPct val="100000"/>
              </a:lnSpc>
              <a:spcBef>
                <a:spcPct val="20000"/>
              </a:spcBef>
              <a:spcAft>
                <a:spcPts val="0"/>
              </a:spcAft>
              <a:buClr>
                <a:schemeClr val="accent1"/>
              </a:buClr>
              <a:buSzPct val="75000"/>
              <a:buFont typeface="Arial" panose="020B0604020202020204" pitchFamily="34" charset="0"/>
              <a:buChar char="•"/>
              <a:tabLst/>
              <a:defRPr sz="1600" b="0" baseline="0">
                <a:solidFill>
                  <a:schemeClr val="tx2"/>
                </a:solidFill>
              </a:defRPr>
            </a:lvl4pPr>
            <a:lvl5pPr marL="1828800" indent="0">
              <a:buNone/>
              <a:defRPr sz="2000" b="1">
                <a:solidFill>
                  <a:srgbClr val="8C8C8C"/>
                </a:solidFill>
              </a:defRPr>
            </a:lvl5pPr>
          </a:lstStyle>
          <a:p>
            <a:pPr lvl="0"/>
            <a:r>
              <a:rPr lang="en-US" dirty="0" smtClean="0"/>
              <a:t>Title for bulleted list</a:t>
            </a:r>
          </a:p>
          <a:p>
            <a:pPr lvl="1"/>
            <a:r>
              <a:rPr lang="en-US" dirty="0" smtClean="0"/>
              <a:t>Bullet #1 replace text and insert your own here</a:t>
            </a:r>
          </a:p>
          <a:p>
            <a:pPr lvl="2"/>
            <a:r>
              <a:rPr lang="en-US" dirty="0" smtClean="0"/>
              <a:t>Sub bullet #1 style insert your own text here</a:t>
            </a:r>
          </a:p>
          <a:p>
            <a:pPr lvl="3"/>
            <a:r>
              <a:rPr lang="en-US" dirty="0" smtClean="0"/>
              <a:t>List bullet #1 style insert your own text here insert your own text here</a:t>
            </a:r>
          </a:p>
        </p:txBody>
      </p:sp>
      <p:pic>
        <p:nvPicPr>
          <p:cNvPr id="14" name="Picture 13" descr="Circles_LeftandRight.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446581" cy="1147877"/>
          </a:xfrm>
          <a:prstGeom prst="rect">
            <a:avLst/>
          </a:prstGeom>
        </p:spPr>
      </p:pic>
      <p:sp>
        <p:nvSpPr>
          <p:cNvPr id="9" name="TextBox 8"/>
          <p:cNvSpPr txBox="1"/>
          <p:nvPr userDrawn="1"/>
        </p:nvSpPr>
        <p:spPr>
          <a:xfrm>
            <a:off x="8619067" y="6452619"/>
            <a:ext cx="436110" cy="223138"/>
          </a:xfrm>
          <a:prstGeom prst="rect">
            <a:avLst/>
          </a:prstGeom>
          <a:noFill/>
        </p:spPr>
        <p:txBody>
          <a:bodyPr wrap="square" rtlCol="0">
            <a:spAutoFit/>
          </a:bodyPr>
          <a:lstStyle/>
          <a:p>
            <a:pPr algn="r"/>
            <a:fld id="{E8FE2E68-F185-5D47-B25F-652B0924F704}" type="slidenum">
              <a:rPr lang="en-US" sz="850" smtClean="0">
                <a:solidFill>
                  <a:srgbClr val="797979">
                    <a:lumMod val="60000"/>
                    <a:lumOff val="40000"/>
                  </a:srgbClr>
                </a:solidFill>
              </a:rPr>
              <a:pPr algn="r"/>
              <a:t>‹#›</a:t>
            </a:fld>
            <a:endParaRPr lang="en-US" sz="850" dirty="0">
              <a:solidFill>
                <a:srgbClr val="797979">
                  <a:lumMod val="60000"/>
                  <a:lumOff val="40000"/>
                </a:srgbClr>
              </a:solidFill>
            </a:endParaRPr>
          </a:p>
        </p:txBody>
      </p:sp>
      <p:sp>
        <p:nvSpPr>
          <p:cNvPr id="8" name="Title 1"/>
          <p:cNvSpPr>
            <a:spLocks noGrp="1"/>
          </p:cNvSpPr>
          <p:nvPr>
            <p:ph type="title" hasCustomPrompt="1"/>
          </p:nvPr>
        </p:nvSpPr>
        <p:spPr>
          <a:xfrm>
            <a:off x="0" y="442045"/>
            <a:ext cx="9144000" cy="492443"/>
          </a:xfrm>
          <a:prstGeom prst="rect">
            <a:avLst/>
          </a:prstGeom>
        </p:spPr>
        <p:txBody>
          <a:bodyPr lIns="0" tIns="0" rIns="0" bIns="0" anchor="t" anchorCtr="0">
            <a:spAutoFit/>
          </a:bodyPr>
          <a:lstStyle>
            <a:lvl1pPr>
              <a:defRPr sz="3200" b="0">
                <a:solidFill>
                  <a:srgbClr val="565656"/>
                </a:solidFill>
              </a:defRPr>
            </a:lvl1pPr>
          </a:lstStyle>
          <a:p>
            <a:r>
              <a:rPr lang="en-US" dirty="0" smtClean="0"/>
              <a:t>Main headline here</a:t>
            </a:r>
            <a:endParaRPr lang="en-US" dirty="0"/>
          </a:p>
        </p:txBody>
      </p:sp>
      <p:pic>
        <p:nvPicPr>
          <p:cNvPr id="11" name="Picture 10" descr="QlikLogo-RGB-PP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667" y="6527137"/>
            <a:ext cx="460600" cy="148620"/>
          </a:xfrm>
          <a:prstGeom prst="rect">
            <a:avLst/>
          </a:prstGeom>
        </p:spPr>
      </p:pic>
    </p:spTree>
    <p:extLst>
      <p:ext uri="{BB962C8B-B14F-4D97-AF65-F5344CB8AC3E}">
        <p14:creationId xmlns:p14="http://schemas.microsoft.com/office/powerpoint/2010/main" val="8272160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21.jpeg"/><Relationship Id="rId2" Type="http://schemas.openxmlformats.org/officeDocument/2006/relationships/slideLayout" Target="../slideLayouts/slideLayout52.xml"/><Relationship Id="rId16" Type="http://schemas.openxmlformats.org/officeDocument/2006/relationships/image" Target="../media/image20.png"/><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theme" Target="../theme/theme2.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theme" Target="../theme/theme3.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image" Target="../media/image25.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093448"/>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 id="2147483758" r:id="rId28"/>
    <p:sldLayoutId id="2147483759" r:id="rId29"/>
    <p:sldLayoutId id="2147483760" r:id="rId30"/>
    <p:sldLayoutId id="2147483761" r:id="rId31"/>
    <p:sldLayoutId id="2147483763" r:id="rId32"/>
    <p:sldLayoutId id="2147483764" r:id="rId33"/>
    <p:sldLayoutId id="2147483765" r:id="rId34"/>
    <p:sldLayoutId id="2147483766" r:id="rId35"/>
    <p:sldLayoutId id="2147483767" r:id="rId36"/>
    <p:sldLayoutId id="2147483768" r:id="rId37"/>
    <p:sldLayoutId id="2147483772" r:id="rId38"/>
    <p:sldLayoutId id="2147483773" r:id="rId39"/>
    <p:sldLayoutId id="2147483717" r:id="rId40"/>
    <p:sldLayoutId id="2147483725" r:id="rId41"/>
    <p:sldLayoutId id="2147483726" r:id="rId42"/>
    <p:sldLayoutId id="2147483727" r:id="rId43"/>
    <p:sldLayoutId id="2147483729" r:id="rId44"/>
    <p:sldLayoutId id="2147483791" r:id="rId45"/>
    <p:sldLayoutId id="2147483818" r:id="rId46"/>
    <p:sldLayoutId id="2147483819" r:id="rId47"/>
    <p:sldLayoutId id="2147483820" r:id="rId48"/>
    <p:sldLayoutId id="2147483821" r:id="rId49"/>
    <p:sldLayoutId id="2147483822" r:id="rId50"/>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2648" y="387336"/>
            <a:ext cx="7918704" cy="633995"/>
          </a:xfrm>
          <a:prstGeom prst="rect">
            <a:avLst/>
          </a:prstGeom>
        </p:spPr>
        <p:txBody>
          <a:bodyPr vert="horz" lIns="0" tIns="45720" rIns="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2648" y="1438076"/>
            <a:ext cx="7918704" cy="4525963"/>
          </a:xfrm>
          <a:prstGeom prst="rect">
            <a:avLst/>
          </a:prstGeom>
        </p:spPr>
        <p:txBody>
          <a:bodyPr vert="horz" lIns="0" tIns="45720" rIns="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pic>
        <p:nvPicPr>
          <p:cNvPr id="8" name="Bildobjekt 6" descr="QV_3-D icon_small_cmyk 2.tif"/>
          <p:cNvPicPr>
            <a:picLocks noChangeAspect="1"/>
          </p:cNvPicPr>
          <p:nvPr/>
        </p:nvPicPr>
        <p:blipFill>
          <a:blip r:embed="rId16"/>
          <a:srcRect b="14423"/>
          <a:stretch>
            <a:fillRect/>
          </a:stretch>
        </p:blipFill>
        <p:spPr bwMode="auto">
          <a:xfrm>
            <a:off x="8559800" y="6248400"/>
            <a:ext cx="485775" cy="609600"/>
          </a:xfrm>
          <a:prstGeom prst="rect">
            <a:avLst/>
          </a:prstGeom>
          <a:noFill/>
          <a:ln w="9525">
            <a:noFill/>
            <a:miter lim="800000"/>
            <a:headEnd/>
            <a:tailEnd/>
          </a:ln>
        </p:spPr>
      </p:pic>
      <p:pic>
        <p:nvPicPr>
          <p:cNvPr id="10" name="Picture 9" descr="White_swirls.jpg"/>
          <p:cNvPicPr>
            <a:picLocks noChangeAspect="1"/>
          </p:cNvPicPr>
          <p:nvPr/>
        </p:nvPicPr>
        <p:blipFill>
          <a:blip r:embed="rId17"/>
          <a:stretch>
            <a:fillRect/>
          </a:stretch>
        </p:blipFill>
        <p:spPr>
          <a:xfrm>
            <a:off x="5664201" y="1"/>
            <a:ext cx="3479800" cy="1374400"/>
          </a:xfrm>
          <a:prstGeom prst="rect">
            <a:avLst/>
          </a:prstGeom>
        </p:spPr>
      </p:pic>
    </p:spTree>
    <p:extLst>
      <p:ext uri="{BB962C8B-B14F-4D97-AF65-F5344CB8AC3E}">
        <p14:creationId xmlns:p14="http://schemas.microsoft.com/office/powerpoint/2010/main" val="1075413374"/>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Lst>
  <p:txStyles>
    <p:titleStyle>
      <a:lvl1pPr algn="l" defTabSz="342900" rtl="0" eaLnBrk="1" latinLnBrk="0" hangingPunct="1">
        <a:spcBef>
          <a:spcPct val="0"/>
        </a:spcBef>
        <a:buNone/>
        <a:defRPr sz="1800" kern="1200">
          <a:solidFill>
            <a:schemeClr val="tx1"/>
          </a:solidFill>
          <a:latin typeface="Arial"/>
          <a:ea typeface="+mj-ea"/>
          <a:cs typeface="+mj-cs"/>
        </a:defRPr>
      </a:lvl1pPr>
    </p:titleStyle>
    <p:bodyStyle>
      <a:lvl1pPr marL="171450" indent="-171450" algn="l" defTabSz="342900" rtl="0" eaLnBrk="1" latinLnBrk="0" hangingPunct="1">
        <a:spcBef>
          <a:spcPts val="0"/>
        </a:spcBef>
        <a:spcAft>
          <a:spcPts val="975"/>
        </a:spcAft>
        <a:buClr>
          <a:srgbClr val="2D7F1D"/>
        </a:buClr>
        <a:buFont typeface="Arial"/>
        <a:buChar char="•"/>
        <a:defRPr sz="1500" kern="1200">
          <a:solidFill>
            <a:schemeClr val="tx1"/>
          </a:solidFill>
          <a:latin typeface="Arial"/>
          <a:ea typeface="+mn-ea"/>
          <a:cs typeface="+mn-cs"/>
        </a:defRPr>
      </a:lvl1pPr>
      <a:lvl2pPr marL="557213" indent="-214313" algn="l" defTabSz="342900" rtl="0" eaLnBrk="1" latinLnBrk="0" hangingPunct="1">
        <a:spcBef>
          <a:spcPts val="0"/>
        </a:spcBef>
        <a:spcAft>
          <a:spcPts val="975"/>
        </a:spcAft>
        <a:buClr>
          <a:srgbClr val="2D7F1D"/>
        </a:buClr>
        <a:buFont typeface="Arial"/>
        <a:buChar char="–"/>
        <a:defRPr sz="1350" kern="1200">
          <a:solidFill>
            <a:schemeClr val="tx1"/>
          </a:solidFill>
          <a:latin typeface="Arial"/>
          <a:ea typeface="+mn-ea"/>
          <a:cs typeface="+mn-cs"/>
        </a:defRPr>
      </a:lvl2pPr>
      <a:lvl3pPr marL="857250" indent="-171450" algn="l" defTabSz="342900" rtl="0" eaLnBrk="1" latinLnBrk="0" hangingPunct="1">
        <a:spcBef>
          <a:spcPts val="0"/>
        </a:spcBef>
        <a:spcAft>
          <a:spcPts val="975"/>
        </a:spcAft>
        <a:buClr>
          <a:srgbClr val="2D7F1D"/>
        </a:buClr>
        <a:buFont typeface="Wingdings" charset="2"/>
        <a:buChar char="ü"/>
        <a:defRPr sz="1200" kern="1200">
          <a:solidFill>
            <a:schemeClr val="tx1"/>
          </a:solidFill>
          <a:latin typeface="Arial"/>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Arial"/>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Arial"/>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Grad.jpg"/>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0" y="6176424"/>
            <a:ext cx="9144000" cy="694944"/>
          </a:xfrm>
          <a:prstGeom prst="rect">
            <a:avLst/>
          </a:prstGeom>
        </p:spPr>
      </p:pic>
    </p:spTree>
    <p:extLst>
      <p:ext uri="{BB962C8B-B14F-4D97-AF65-F5344CB8AC3E}">
        <p14:creationId xmlns:p14="http://schemas.microsoft.com/office/powerpoint/2010/main" val="80185253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10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5.xml"/><Relationship Id="rId1" Type="http://schemas.openxmlformats.org/officeDocument/2006/relationships/slideLayout" Target="../slideLayouts/slideLayout37.xml"/></Relationships>
</file>

<file path=ppt/slides/_rels/slide10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6.xml"/><Relationship Id="rId1" Type="http://schemas.openxmlformats.org/officeDocument/2006/relationships/slideLayout" Target="../slideLayouts/slideLayout3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4.xml"/></Relationships>
</file>

<file path=ppt/slides/_rels/slide10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8.xml"/><Relationship Id="rId1" Type="http://schemas.openxmlformats.org/officeDocument/2006/relationships/slideLayout" Target="../slideLayouts/slideLayout34.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10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34.xml"/></Relationships>
</file>

<file path=ppt/slides/_rels/slide10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34.xml"/></Relationships>
</file>

<file path=ppt/slides/_rels/slide10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3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4.xml"/></Relationships>
</file>

<file path=ppt/slides/_rels/slide112.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60.xml"/><Relationship Id="rId1" Type="http://schemas.openxmlformats.org/officeDocument/2006/relationships/slideLayout" Target="../slideLayouts/slideLayout34.xml"/><Relationship Id="rId5" Type="http://schemas.openxmlformats.org/officeDocument/2006/relationships/image" Target="../media/image129.JPG"/><Relationship Id="rId4" Type="http://schemas.openxmlformats.org/officeDocument/2006/relationships/image" Target="../media/image128.JP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4.xml"/></Relationships>
</file>

<file path=ppt/slides/_rels/slide11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34.xml"/></Relationships>
</file>

<file path=ppt/slides/_rels/slide11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34.xml"/></Relationships>
</file>

<file path=ppt/slides/_rels/slide11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3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4.xml"/></Relationships>
</file>

<file path=ppt/slides/_rels/slide11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34.xml"/></Relationships>
</file>

<file path=ppt/slides/_rels/slide119.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image" Target="../media/image135.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36.xml"/></Relationships>
</file>

<file path=ppt/slides/_rels/slide12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34.xml"/></Relationships>
</file>

<file path=ppt/slides/_rels/slide12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3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4.xml"/></Relationships>
</file>

<file path=ppt/slides/_rels/slide1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4.xml"/></Relationships>
</file>

<file path=ppt/slides/_rels/slide12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34.xml"/></Relationships>
</file>

<file path=ppt/slides/_rels/slide128.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34.xml"/></Relationships>
</file>

<file path=ppt/slides/_rels/slide12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4.xml"/></Relationships>
</file>

<file path=ppt/slides/_rels/slide1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4.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34.xml"/></Relationships>
</file>

<file path=ppt/slides/_rels/slide135.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34.xml"/></Relationships>
</file>

<file path=ppt/slides/_rels/slide136.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3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34.xml"/></Relationships>
</file>

<file path=ppt/slides/_rels/slide13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39.JPG"/><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3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3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4.xml"/></Relationships>
</file>

<file path=ppt/slides/_rels/slide1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0.xml"/><Relationship Id="rId1" Type="http://schemas.openxmlformats.org/officeDocument/2006/relationships/slideLayout" Target="../slideLayouts/slideLayout2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9.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7.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7.xml"/></Relationships>
</file>

<file path=ppt/slides/_rels/slide158.xml.rels><?xml version="1.0" encoding="UTF-8" standalone="yes"?>
<Relationships xmlns="http://schemas.openxmlformats.org/package/2006/relationships"><Relationship Id="rId3" Type="http://schemas.openxmlformats.org/officeDocument/2006/relationships/image" Target="../media/image153.tiff"/><Relationship Id="rId2" Type="http://schemas.openxmlformats.org/officeDocument/2006/relationships/notesSlide" Target="../notesSlides/notesSlide79.xml"/><Relationship Id="rId1" Type="http://schemas.openxmlformats.org/officeDocument/2006/relationships/slideLayout" Target="../slideLayouts/slideLayout49.xml"/><Relationship Id="rId6" Type="http://schemas.openxmlformats.org/officeDocument/2006/relationships/image" Target="../media/image156.tiff"/><Relationship Id="rId5" Type="http://schemas.openxmlformats.org/officeDocument/2006/relationships/image" Target="../media/image155.tiff"/><Relationship Id="rId4" Type="http://schemas.openxmlformats.org/officeDocument/2006/relationships/image" Target="../media/image154.tiff"/></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4.xml"/></Relationships>
</file>

<file path=ppt/slides/_rels/slide161.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82.xml"/><Relationship Id="rId1" Type="http://schemas.openxmlformats.org/officeDocument/2006/relationships/slideLayout" Target="../slideLayouts/slideLayout50.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0.xml"/></Relationships>
</file>

<file path=ppt/slides/_rels/slide16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4.xml"/><Relationship Id="rId1" Type="http://schemas.openxmlformats.org/officeDocument/2006/relationships/slideLayout" Target="../slideLayouts/slideLayout3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4.xml"/></Relationships>
</file>

<file path=ppt/slides/_rels/slide1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6.xml"/><Relationship Id="rId1" Type="http://schemas.openxmlformats.org/officeDocument/2006/relationships/slideLayout" Target="../slideLayouts/slideLayout24.xml"/></Relationships>
</file>

<file path=ppt/slides/_rels/slide166.xml.rels><?xml version="1.0" encoding="UTF-8" standalone="yes"?>
<Relationships xmlns="http://schemas.openxmlformats.org/package/2006/relationships"><Relationship Id="rId3" Type="http://schemas.openxmlformats.org/officeDocument/2006/relationships/hyperlink" Target="https://community.qlik.com/welcome" TargetMode="External"/><Relationship Id="rId2" Type="http://schemas.openxmlformats.org/officeDocument/2006/relationships/hyperlink" Target="http://qbar.intuit.com/index.html" TargetMode="Externa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2.xml"/><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34.xml"/><Relationship Id="rId5" Type="http://schemas.openxmlformats.org/officeDocument/2006/relationships/image" Target="../media/image57.jpeg"/><Relationship Id="rId4" Type="http://schemas.openxmlformats.org/officeDocument/2006/relationships/image" Target="../media/image56.jpeg"/></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34.xml"/><Relationship Id="rId5" Type="http://schemas.openxmlformats.org/officeDocument/2006/relationships/image" Target="../media/image60.png"/><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7.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87.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4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3" Type="http://schemas.openxmlformats.org/officeDocument/2006/relationships/image" Target="../media/image69.tif"/><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3" Type="http://schemas.openxmlformats.org/officeDocument/2006/relationships/image" Target="../media/image70.tif"/><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35.xml"/><Relationship Id="rId1" Type="http://schemas.openxmlformats.org/officeDocument/2006/relationships/slideLayout" Target="../slideLayouts/slideLayout34.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6.xml"/><Relationship Id="rId1" Type="http://schemas.openxmlformats.org/officeDocument/2006/relationships/slideLayout" Target="../slideLayouts/slideLayout4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6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6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9.xml"/><Relationship Id="rId1" Type="http://schemas.openxmlformats.org/officeDocument/2006/relationships/slideLayout" Target="../slideLayouts/slideLayout34.xml"/><Relationship Id="rId4" Type="http://schemas.openxmlformats.org/officeDocument/2006/relationships/image" Target="../media/image86.png"/></Relationships>
</file>

<file path=ppt/slides/_rels/slide6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0.xml"/><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2.xml"/><Relationship Id="rId1" Type="http://schemas.openxmlformats.org/officeDocument/2006/relationships/slideLayout" Target="../slideLayouts/slideLayout3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3.xml"/><Relationship Id="rId1" Type="http://schemas.openxmlformats.org/officeDocument/2006/relationships/slideLayout" Target="../slideLayouts/slideLayout34.xml"/></Relationships>
</file>

<file path=ppt/slides/_rels/slide7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4.xml"/><Relationship Id="rId1" Type="http://schemas.openxmlformats.org/officeDocument/2006/relationships/slideLayout" Target="../slideLayouts/slideLayout34.xml"/><Relationship Id="rId5" Type="http://schemas.openxmlformats.org/officeDocument/2006/relationships/image" Target="../media/image96.png"/><Relationship Id="rId4" Type="http://schemas.openxmlformats.org/officeDocument/2006/relationships/image" Target="../media/image95.png"/></Relationships>
</file>

<file path=ppt/slides/_rels/slide7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34.xml"/><Relationship Id="rId4" Type="http://schemas.openxmlformats.org/officeDocument/2006/relationships/image" Target="../media/image99.png"/></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45.xml"/><Relationship Id="rId1" Type="http://schemas.openxmlformats.org/officeDocument/2006/relationships/slideLayout" Target="../slideLayouts/slideLayout3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7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6.xml"/><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7.xml"/><Relationship Id="rId1" Type="http://schemas.openxmlformats.org/officeDocument/2006/relationships/slideLayout" Target="../slideLayouts/slideLayout34.xml"/></Relationships>
</file>

<file path=ppt/slides/_rels/slide7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8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0.xml"/><Relationship Id="rId1" Type="http://schemas.openxmlformats.org/officeDocument/2006/relationships/slideLayout" Target="../slideLayouts/slideLayout34.xml"/><Relationship Id="rId5" Type="http://schemas.openxmlformats.org/officeDocument/2006/relationships/image" Target="../media/image109.png"/><Relationship Id="rId4" Type="http://schemas.openxmlformats.org/officeDocument/2006/relationships/image" Target="../media/image108.png"/></Relationships>
</file>

<file path=ppt/slides/_rels/slide83.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34.xml"/></Relationships>
</file>

<file path=ppt/slides/_rels/slide84.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3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4.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34.xml"/></Relationships>
</file>

<file path=ppt/slides/_rels/slide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97.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221" y="5231776"/>
            <a:ext cx="2240592" cy="1235675"/>
          </a:xfrm>
          <a:prstGeom prst="rect">
            <a:avLst/>
          </a:prstGeom>
        </p:spPr>
      </p:pic>
      <p:sp>
        <p:nvSpPr>
          <p:cNvPr id="22" name="TextBox 21"/>
          <p:cNvSpPr txBox="1"/>
          <p:nvPr/>
        </p:nvSpPr>
        <p:spPr>
          <a:xfrm>
            <a:off x="4815542" y="1274204"/>
            <a:ext cx="4024213" cy="2123658"/>
          </a:xfrm>
          <a:prstGeom prst="rect">
            <a:avLst/>
          </a:prstGeom>
          <a:noFill/>
        </p:spPr>
        <p:txBody>
          <a:bodyPr wrap="square" rtlCol="0">
            <a:spAutoFit/>
          </a:bodyPr>
          <a:lstStyle/>
          <a:p>
            <a:pPr algn="ctr"/>
            <a:r>
              <a:rPr lang="en-US" sz="4400" dirty="0" smtClean="0">
                <a:ln w="0"/>
                <a:solidFill>
                  <a:srgbClr val="000000"/>
                </a:solidFill>
                <a:effectLst>
                  <a:outerShdw blurRad="38100" dist="19050" dir="2700000" algn="tl" rotWithShape="0">
                    <a:schemeClr val="dk1">
                      <a:alpha val="40000"/>
                    </a:schemeClr>
                  </a:outerShdw>
                </a:effectLst>
              </a:rPr>
              <a:t>QuickBooks Advanced Reporting</a:t>
            </a:r>
            <a:endParaRPr lang="en-US" sz="4400" dirty="0">
              <a:ln w="0"/>
              <a:solidFill>
                <a:srgbClr val="000000"/>
              </a:solidFill>
              <a:effectLst>
                <a:outerShdw blurRad="38100" dist="19050" dir="2700000" algn="tl" rotWithShape="0">
                  <a:schemeClr val="dk1">
                    <a:alpha val="40000"/>
                  </a:schemeClr>
                </a:outerShdw>
              </a:effectLst>
            </a:endParaRPr>
          </a:p>
        </p:txBody>
      </p:sp>
      <p:sp>
        <p:nvSpPr>
          <p:cNvPr id="23" name="Text Placeholder 22"/>
          <p:cNvSpPr>
            <a:spLocks noGrp="1"/>
          </p:cNvSpPr>
          <p:nvPr>
            <p:ph type="body" sz="quarter" idx="15"/>
          </p:nvPr>
        </p:nvSpPr>
        <p:spPr>
          <a:xfrm>
            <a:off x="4910328" y="3610264"/>
            <a:ext cx="3834642" cy="636405"/>
          </a:xfrm>
        </p:spPr>
        <p:txBody>
          <a:bodyPr/>
          <a:lstStyle/>
          <a:p>
            <a:pPr algn="ctr"/>
            <a:r>
              <a:rPr lang="en-US" dirty="0" smtClean="0"/>
              <a:t>Presented by </a:t>
            </a:r>
          </a:p>
          <a:p>
            <a:pPr algn="ctr"/>
            <a:r>
              <a:rPr lang="en-US" dirty="0" err="1" smtClean="0"/>
              <a:t>Gargi</a:t>
            </a:r>
            <a:r>
              <a:rPr lang="en-US" dirty="0" smtClean="0"/>
              <a:t> </a:t>
            </a:r>
            <a:r>
              <a:rPr lang="en-US" dirty="0" err="1" smtClean="0"/>
              <a:t>Seshadri</a:t>
            </a:r>
            <a:endParaRPr lang="en-US" dirty="0"/>
          </a:p>
        </p:txBody>
      </p:sp>
    </p:spTree>
    <p:extLst>
      <p:ext uri="{BB962C8B-B14F-4D97-AF65-F5344CB8AC3E}">
        <p14:creationId xmlns:p14="http://schemas.microsoft.com/office/powerpoint/2010/main" val="33364557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smtClean="0"/>
              <a:t>QlikView®</a:t>
            </a:r>
            <a:endParaRPr lang="en-US" sz="3600" b="1" dirty="0"/>
          </a:p>
        </p:txBody>
      </p:sp>
      <p:sp>
        <p:nvSpPr>
          <p:cNvPr id="3" name="Text Placeholder 2"/>
          <p:cNvSpPr>
            <a:spLocks noGrp="1"/>
          </p:cNvSpPr>
          <p:nvPr>
            <p:ph type="body" sz="quarter" idx="10"/>
          </p:nvPr>
        </p:nvSpPr>
        <p:spPr>
          <a:xfrm>
            <a:off x="697623" y="1152033"/>
            <a:ext cx="8267701" cy="4891415"/>
          </a:xfrm>
          <a:ln w="28575">
            <a:solidFill>
              <a:schemeClr val="accent2"/>
            </a:solidFill>
          </a:ln>
        </p:spPr>
        <p:txBody>
          <a:bodyPr>
            <a:normAutofit/>
          </a:bodyPr>
          <a:lstStyle/>
          <a:p>
            <a:pPr marL="342900" indent="-342900">
              <a:buFont typeface="Arial" panose="020B0604020202020204" pitchFamily="34" charset="0"/>
              <a:buChar char="•"/>
            </a:pPr>
            <a:endParaRPr lang="en-US" smtClean="0"/>
          </a:p>
          <a:p>
            <a:pPr marL="342900" indent="-342900">
              <a:buFont typeface="Arial" panose="020B0604020202020204" pitchFamily="34" charset="0"/>
              <a:buChar char="•"/>
            </a:pPr>
            <a:r>
              <a:rPr lang="en-US" smtClean="0"/>
              <a:t>What is </a:t>
            </a:r>
            <a:r>
              <a:rPr lang="en-US" b="1" smtClean="0"/>
              <a:t>QlikView®</a:t>
            </a:r>
            <a:r>
              <a:rPr lang="en-US" smtClean="0"/>
              <a:t>?</a:t>
            </a:r>
            <a:endParaRPr lang="en-US" dirty="0" smtClean="0"/>
          </a:p>
          <a:p>
            <a:pPr marL="342900" indent="-342900">
              <a:buFont typeface="Arial" panose="020B0604020202020204" pitchFamily="34" charset="0"/>
              <a:buChar char="•"/>
            </a:pPr>
            <a:r>
              <a:rPr lang="en-US" dirty="0" smtClean="0"/>
              <a:t>How </a:t>
            </a:r>
            <a:r>
              <a:rPr lang="en-US" smtClean="0"/>
              <a:t>does </a:t>
            </a:r>
            <a:r>
              <a:rPr lang="en-US" b="1"/>
              <a:t>QlikView®</a:t>
            </a:r>
            <a:r>
              <a:rPr lang="en-US" smtClean="0"/>
              <a:t> </a:t>
            </a:r>
            <a:r>
              <a:rPr lang="en-US" dirty="0" smtClean="0"/>
              <a:t>work with </a:t>
            </a:r>
            <a:r>
              <a:rPr lang="en-US" i="1" dirty="0" smtClean="0"/>
              <a:t>Advanced Reporting</a:t>
            </a:r>
            <a:r>
              <a:rPr lang="en-US" dirty="0" smtClean="0"/>
              <a:t>?</a:t>
            </a:r>
          </a:p>
          <a:p>
            <a:pPr marL="342900" indent="-342900">
              <a:buFont typeface="Arial" panose="020B0604020202020204" pitchFamily="34" charset="0"/>
              <a:buChar char="•"/>
            </a:pPr>
            <a:r>
              <a:rPr lang="en-US" dirty="0" smtClean="0"/>
              <a:t>If I already </a:t>
            </a:r>
            <a:r>
              <a:rPr lang="en-US" smtClean="0"/>
              <a:t>have </a:t>
            </a:r>
            <a:r>
              <a:rPr lang="en-US" b="1"/>
              <a:t>QlikView®</a:t>
            </a:r>
            <a:r>
              <a:rPr lang="en-US" smtClean="0"/>
              <a:t> </a:t>
            </a:r>
            <a:r>
              <a:rPr lang="en-US" dirty="0" smtClean="0"/>
              <a:t>on my system will this conflict with using </a:t>
            </a:r>
            <a:r>
              <a:rPr lang="en-US" i="1" dirty="0" smtClean="0"/>
              <a:t>Advanced Reporting </a:t>
            </a:r>
            <a:r>
              <a:rPr lang="en-US" smtClean="0"/>
              <a:t>tool?</a:t>
            </a:r>
          </a:p>
          <a:p>
            <a:pPr marL="342900" indent="-342900">
              <a:buFont typeface="Arial" panose="020B0604020202020204" pitchFamily="34" charset="0"/>
              <a:buChar char="•"/>
            </a:pPr>
            <a:r>
              <a:rPr lang="en-US" smtClean="0"/>
              <a:t>How does </a:t>
            </a:r>
            <a:r>
              <a:rPr lang="en-US" b="1"/>
              <a:t>QlikView</a:t>
            </a:r>
            <a:r>
              <a:rPr lang="en-US" b="1" smtClean="0"/>
              <a:t>® </a:t>
            </a:r>
            <a:r>
              <a:rPr lang="en-US" smtClean="0"/>
              <a:t>work with Advanced Reporting?</a:t>
            </a:r>
          </a:p>
          <a:p>
            <a:pPr marL="342900" indent="-342900">
              <a:buFont typeface="Arial" panose="020B0604020202020204" pitchFamily="34" charset="0"/>
              <a:buChar char="•"/>
            </a:pPr>
            <a:r>
              <a:rPr lang="en-US" smtClean="0"/>
              <a:t>Further information on </a:t>
            </a:r>
            <a:r>
              <a:rPr lang="en-US" b="1"/>
              <a:t>QlikView® </a:t>
            </a:r>
            <a:r>
              <a:rPr lang="en-US"/>
              <a:t>functions </a:t>
            </a:r>
            <a:r>
              <a:rPr lang="en-US" smtClean="0"/>
              <a:t>and more information about the software may be found at:</a:t>
            </a:r>
            <a:r>
              <a:rPr lang="en-US" b="1"/>
              <a:t>	</a:t>
            </a:r>
            <a:r>
              <a:rPr lang="en-US" b="1" i="1" smtClean="0">
                <a:solidFill>
                  <a:schemeClr val="accent1"/>
                </a:solidFill>
              </a:rPr>
              <a:t>										https</a:t>
            </a:r>
            <a:r>
              <a:rPr lang="en-US" b="1" i="1">
                <a:solidFill>
                  <a:schemeClr val="accent1"/>
                </a:solidFill>
              </a:rPr>
              <a:t>://community.qlik.com/welcome</a:t>
            </a:r>
            <a:endParaRPr lang="en-US" i="1">
              <a:solidFill>
                <a:schemeClr val="accent1"/>
              </a:solidFill>
            </a:endParaRPr>
          </a:p>
          <a:p>
            <a:pPr marL="342900" indent="-342900">
              <a:buFont typeface="Arial" panose="020B0604020202020204" pitchFamily="34" charset="0"/>
              <a:buChar char="•"/>
            </a:pPr>
            <a:endParaRPr lang="en-US"/>
          </a:p>
        </p:txBody>
      </p:sp>
    </p:spTree>
    <p:extLst>
      <p:ext uri="{BB962C8B-B14F-4D97-AF65-F5344CB8AC3E}">
        <p14:creationId xmlns:p14="http://schemas.microsoft.com/office/powerpoint/2010/main" val="156730527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smtClean="0">
                <a:solidFill>
                  <a:schemeClr val="tx2"/>
                </a:solidFill>
              </a:rPr>
              <a:t>Measures</a:t>
            </a:r>
            <a:endParaRPr lang="en-US" b="1" dirty="0">
              <a:solidFill>
                <a:schemeClr val="tx2"/>
              </a:solidFill>
            </a:endParaRPr>
          </a:p>
        </p:txBody>
      </p:sp>
      <p:sp>
        <p:nvSpPr>
          <p:cNvPr id="3" name="Content Placeholder 2"/>
          <p:cNvSpPr>
            <a:spLocks noGrp="1"/>
          </p:cNvSpPr>
          <p:nvPr>
            <p:ph idx="1"/>
          </p:nvPr>
        </p:nvSpPr>
        <p:spPr>
          <a:xfrm>
            <a:off x="546410" y="1281957"/>
            <a:ext cx="7918704" cy="4089269"/>
          </a:xfrm>
        </p:spPr>
        <p:txBody>
          <a:bodyPr>
            <a:normAutofit fontScale="92500" lnSpcReduction="10000"/>
          </a:bodyPr>
          <a:lstStyle/>
          <a:p>
            <a:r>
              <a:rPr lang="en-US" b="1" dirty="0" smtClean="0">
                <a:solidFill>
                  <a:schemeClr val="accent1"/>
                </a:solidFill>
              </a:rPr>
              <a:t>Expressions</a:t>
            </a:r>
            <a:r>
              <a:rPr lang="en-US" dirty="0" smtClean="0"/>
              <a:t> can </a:t>
            </a:r>
            <a:r>
              <a:rPr lang="en-US" dirty="0"/>
              <a:t>be used almost anywhere </a:t>
            </a:r>
            <a:r>
              <a:rPr lang="en-US"/>
              <a:t>in </a:t>
            </a:r>
            <a:r>
              <a:rPr lang="en-US" smtClean="0"/>
              <a:t>Advanced Reporting where you see the … (ellipses symbol). </a:t>
            </a:r>
            <a:r>
              <a:rPr lang="en-US" dirty="0"/>
              <a:t>In charts, in text boxes, as </a:t>
            </a:r>
            <a:r>
              <a:rPr lang="en-US" dirty="0" smtClean="0"/>
              <a:t>labels </a:t>
            </a:r>
            <a:r>
              <a:rPr lang="en-US" dirty="0"/>
              <a:t>for objects, in </a:t>
            </a:r>
            <a:r>
              <a:rPr lang="en-US" dirty="0" smtClean="0"/>
              <a:t>gauges, and so on. </a:t>
            </a:r>
          </a:p>
          <a:p>
            <a:endParaRPr lang="en-US" dirty="0" smtClean="0"/>
          </a:p>
          <a:p>
            <a:endParaRPr lang="en-US" dirty="0" smtClean="0"/>
          </a:p>
          <a:p>
            <a:pPr marL="0" indent="0">
              <a:buNone/>
            </a:pPr>
            <a:endParaRPr lang="en-US" dirty="0" smtClean="0"/>
          </a:p>
          <a:p>
            <a:r>
              <a:rPr lang="en-US" b="1">
                <a:solidFill>
                  <a:schemeClr val="accent1"/>
                </a:solidFill>
              </a:rPr>
              <a:t>M</a:t>
            </a:r>
            <a:r>
              <a:rPr lang="en-US" b="1" smtClean="0">
                <a:solidFill>
                  <a:schemeClr val="accent1"/>
                </a:solidFill>
              </a:rPr>
              <a:t>easures</a:t>
            </a:r>
            <a:r>
              <a:rPr lang="en-US" smtClean="0"/>
              <a:t> are the labels for </a:t>
            </a:r>
            <a:r>
              <a:rPr lang="en-US" b="1" smtClean="0">
                <a:solidFill>
                  <a:schemeClr val="accent1"/>
                </a:solidFill>
              </a:rPr>
              <a:t>expressions</a:t>
            </a:r>
            <a:r>
              <a:rPr lang="en-US" smtClean="0"/>
              <a:t>. For instance we may have an expression that defines </a:t>
            </a:r>
            <a:r>
              <a:rPr lang="en-US" b="1" i="1" smtClean="0"/>
              <a:t>Sales</a:t>
            </a:r>
            <a:r>
              <a:rPr lang="en-US" smtClean="0"/>
              <a:t>, but the </a:t>
            </a:r>
            <a:r>
              <a:rPr lang="en-US" b="1" smtClean="0">
                <a:solidFill>
                  <a:schemeClr val="accent1"/>
                </a:solidFill>
              </a:rPr>
              <a:t>measure</a:t>
            </a:r>
            <a:r>
              <a:rPr lang="en-US" smtClean="0"/>
              <a:t> is referred to as </a:t>
            </a:r>
            <a:r>
              <a:rPr lang="en-US" b="1" i="1" smtClean="0"/>
              <a:t>Sales.</a:t>
            </a:r>
          </a:p>
          <a:p>
            <a:r>
              <a:rPr lang="en-US" smtClean="0"/>
              <a:t>Other </a:t>
            </a:r>
            <a:r>
              <a:rPr lang="en-US" b="1" smtClean="0">
                <a:solidFill>
                  <a:schemeClr val="accent1"/>
                </a:solidFill>
              </a:rPr>
              <a:t>measures</a:t>
            </a:r>
            <a:r>
              <a:rPr lang="en-US"/>
              <a:t> </a:t>
            </a:r>
            <a:r>
              <a:rPr lang="en-US" smtClean="0"/>
              <a:t>may be revenue, margin percentage, </a:t>
            </a:r>
            <a:r>
              <a:rPr lang="en-US" dirty="0" smtClean="0"/>
              <a:t>performance</a:t>
            </a:r>
            <a:r>
              <a:rPr lang="en-US" dirty="0"/>
              <a:t>, </a:t>
            </a:r>
            <a:r>
              <a:rPr lang="en-US" dirty="0" smtClean="0"/>
              <a:t>cost</a:t>
            </a:r>
            <a:r>
              <a:rPr lang="en-US" dirty="0"/>
              <a:t>, </a:t>
            </a:r>
            <a:r>
              <a:rPr lang="en-US" dirty="0" smtClean="0"/>
              <a:t>quantity</a:t>
            </a:r>
            <a:r>
              <a:rPr lang="en-US" dirty="0"/>
              <a:t>, </a:t>
            </a:r>
            <a:r>
              <a:rPr lang="en-US" smtClean="0"/>
              <a:t>gross margin, number of orders </a:t>
            </a: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6969" y="2253768"/>
            <a:ext cx="2647950" cy="1314450"/>
          </a:xfrm>
          <a:prstGeom prst="rect">
            <a:avLst/>
          </a:prstGeom>
          <a:noFill/>
          <a:ln w="285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485512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Dimensions</a:t>
            </a:r>
          </a:p>
        </p:txBody>
      </p:sp>
      <p:sp>
        <p:nvSpPr>
          <p:cNvPr id="3" name="Content Placeholder 2"/>
          <p:cNvSpPr>
            <a:spLocks noGrp="1"/>
          </p:cNvSpPr>
          <p:nvPr>
            <p:ph idx="1"/>
          </p:nvPr>
        </p:nvSpPr>
        <p:spPr>
          <a:xfrm>
            <a:off x="612648" y="1438074"/>
            <a:ext cx="7918704" cy="4089269"/>
          </a:xfrm>
        </p:spPr>
        <p:txBody>
          <a:bodyPr>
            <a:normAutofit/>
          </a:bodyPr>
          <a:lstStyle/>
          <a:p>
            <a:r>
              <a:rPr lang="en-US" b="1" dirty="0" smtClean="0"/>
              <a:t>Dimensions</a:t>
            </a:r>
            <a:r>
              <a:rPr lang="en-US" dirty="0" smtClean="0"/>
              <a:t> </a:t>
            </a:r>
            <a:r>
              <a:rPr lang="en-US" dirty="0"/>
              <a:t>are descriptive attributes – </a:t>
            </a:r>
            <a:r>
              <a:rPr lang="en-US" dirty="0" smtClean="0"/>
              <a:t>typically, </a:t>
            </a:r>
            <a:r>
              <a:rPr lang="en-US" dirty="0"/>
              <a:t>textual fields or discrete numbers. </a:t>
            </a:r>
            <a:endParaRPr lang="en-US" dirty="0" smtClean="0"/>
          </a:p>
          <a:p>
            <a:r>
              <a:rPr lang="en-US" dirty="0" smtClean="0"/>
              <a:t>A </a:t>
            </a:r>
            <a:r>
              <a:rPr lang="en-US" b="1" dirty="0"/>
              <a:t>dimension</a:t>
            </a:r>
            <a:r>
              <a:rPr lang="en-US" dirty="0"/>
              <a:t> is always an array of distinct values and the measure </a:t>
            </a:r>
            <a:r>
              <a:rPr lang="en-US" dirty="0" smtClean="0"/>
              <a:t>is calculated </a:t>
            </a:r>
            <a:r>
              <a:rPr lang="en-US" dirty="0"/>
              <a:t>once per element in the array.</a:t>
            </a:r>
          </a:p>
          <a:p>
            <a:r>
              <a:rPr lang="en-US" b="1" dirty="0" smtClean="0"/>
              <a:t>Example</a:t>
            </a:r>
          </a:p>
          <a:p>
            <a:pPr lvl="1"/>
            <a:r>
              <a:rPr lang="en-US" dirty="0" smtClean="0"/>
              <a:t>The </a:t>
            </a:r>
            <a:r>
              <a:rPr lang="en-US" b="1" dirty="0">
                <a:solidFill>
                  <a:schemeClr val="accent1"/>
                </a:solidFill>
              </a:rPr>
              <a:t>Customer</a:t>
            </a:r>
            <a:r>
              <a:rPr lang="en-US" dirty="0"/>
              <a:t> field is used as </a:t>
            </a:r>
            <a:r>
              <a:rPr lang="en-US" b="1" dirty="0">
                <a:solidFill>
                  <a:schemeClr val="accent1"/>
                </a:solidFill>
              </a:rPr>
              <a:t>dimension</a:t>
            </a:r>
            <a:r>
              <a:rPr lang="en-US" dirty="0"/>
              <a:t>. The individual customers </a:t>
            </a:r>
            <a:r>
              <a:rPr lang="en-US" dirty="0" smtClean="0"/>
              <a:t>are then </a:t>
            </a:r>
            <a:r>
              <a:rPr lang="en-US" dirty="0"/>
              <a:t>listed and the </a:t>
            </a:r>
            <a:r>
              <a:rPr lang="en-US" b="1" dirty="0">
                <a:solidFill>
                  <a:schemeClr val="accent1"/>
                </a:solidFill>
              </a:rPr>
              <a:t>measure</a:t>
            </a:r>
            <a:r>
              <a:rPr lang="en-US" dirty="0"/>
              <a:t> will be calculated once per customer.</a:t>
            </a:r>
          </a:p>
          <a:p>
            <a:pPr lvl="1"/>
            <a:r>
              <a:rPr lang="en-US" dirty="0"/>
              <a:t>Typical </a:t>
            </a:r>
            <a:r>
              <a:rPr lang="en-US" b="1" dirty="0">
                <a:solidFill>
                  <a:schemeClr val="accent1"/>
                </a:solidFill>
              </a:rPr>
              <a:t>dimensions</a:t>
            </a:r>
            <a:r>
              <a:rPr lang="en-US" dirty="0"/>
              <a:t> are </a:t>
            </a:r>
            <a:r>
              <a:rPr lang="en-US" dirty="0" smtClean="0"/>
              <a:t>customer</a:t>
            </a:r>
            <a:r>
              <a:rPr lang="en-US"/>
              <a:t>, </a:t>
            </a:r>
            <a:r>
              <a:rPr lang="en-US" smtClean="0"/>
              <a:t>item type, </a:t>
            </a:r>
            <a:r>
              <a:rPr lang="en-US" dirty="0" smtClean="0"/>
              <a:t>location</a:t>
            </a:r>
            <a:r>
              <a:rPr lang="en-US"/>
              <a:t>, </a:t>
            </a:r>
            <a:r>
              <a:rPr lang="en-US" smtClean="0"/>
              <a:t>item, transaction type</a:t>
            </a:r>
            <a:endParaRPr lang="en-US" dirty="0"/>
          </a:p>
        </p:txBody>
      </p:sp>
    </p:spTree>
    <p:extLst>
      <p:ext uri="{BB962C8B-B14F-4D97-AF65-F5344CB8AC3E}">
        <p14:creationId xmlns:p14="http://schemas.microsoft.com/office/powerpoint/2010/main" val="189724978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985" t="1548" r="1748" b="3096"/>
          <a:stretch/>
        </p:blipFill>
        <p:spPr>
          <a:xfrm>
            <a:off x="-51507" y="-69456"/>
            <a:ext cx="9195507" cy="692745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07" y="-57424"/>
            <a:ext cx="1301261" cy="717640"/>
          </a:xfrm>
          <a:prstGeom prst="rect">
            <a:avLst/>
          </a:prstGeom>
        </p:spPr>
      </p:pic>
    </p:spTree>
    <p:extLst>
      <p:ext uri="{BB962C8B-B14F-4D97-AF65-F5344CB8AC3E}">
        <p14:creationId xmlns:p14="http://schemas.microsoft.com/office/powerpoint/2010/main" val="183614653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0482" name="Picture 4" descr="Anscombe-table"/>
          <p:cNvPicPr>
            <a:picLocks noChangeAspect="1" noChangeArrowheads="1"/>
          </p:cNvPicPr>
          <p:nvPr/>
        </p:nvPicPr>
        <p:blipFill>
          <a:blip r:embed="rId3" cstate="print"/>
          <a:srcRect/>
          <a:stretch>
            <a:fillRect/>
          </a:stretch>
        </p:blipFill>
        <p:spPr bwMode="auto">
          <a:xfrm>
            <a:off x="329063" y="1934119"/>
            <a:ext cx="2747343" cy="3345124"/>
          </a:xfrm>
          <a:prstGeom prst="rect">
            <a:avLst/>
          </a:prstGeom>
          <a:noFill/>
          <a:ln w="9525">
            <a:noFill/>
            <a:miter lim="800000"/>
            <a:headEnd/>
            <a:tailEnd/>
          </a:ln>
        </p:spPr>
      </p:pic>
      <p:graphicFrame>
        <p:nvGraphicFramePr>
          <p:cNvPr id="2" name="Table 1"/>
          <p:cNvGraphicFramePr>
            <a:graphicFrameLocks noGrp="1"/>
          </p:cNvGraphicFramePr>
          <p:nvPr>
            <p:extLst>
              <p:ext uri="{D42A27DB-BD31-4B8C-83A1-F6EECF244321}">
                <p14:modId xmlns:p14="http://schemas.microsoft.com/office/powerpoint/2010/main" val="2172115186"/>
              </p:ext>
            </p:extLst>
          </p:nvPr>
        </p:nvGraphicFramePr>
        <p:xfrm>
          <a:off x="3260442" y="1934119"/>
          <a:ext cx="5474126" cy="3104608"/>
        </p:xfrm>
        <a:graphic>
          <a:graphicData uri="http://schemas.openxmlformats.org/drawingml/2006/table">
            <a:tbl>
              <a:tblPr/>
              <a:tblGrid>
                <a:gridCol w="2737063">
                  <a:extLst>
                    <a:ext uri="{9D8B030D-6E8A-4147-A177-3AD203B41FA5}">
                      <a16:colId xmlns:a16="http://schemas.microsoft.com/office/drawing/2014/main" val="20000"/>
                    </a:ext>
                  </a:extLst>
                </a:gridCol>
                <a:gridCol w="2737063">
                  <a:extLst>
                    <a:ext uri="{9D8B030D-6E8A-4147-A177-3AD203B41FA5}">
                      <a16:colId xmlns:a16="http://schemas.microsoft.com/office/drawing/2014/main" val="20001"/>
                    </a:ext>
                  </a:extLst>
                </a:gridCol>
              </a:tblGrid>
              <a:tr h="352057">
                <a:tc>
                  <a:txBody>
                    <a:bodyPr/>
                    <a:lstStyle/>
                    <a:p>
                      <a:pPr algn="ctr"/>
                      <a:r>
                        <a:rPr lang="sv-SE" sz="1300" dirty="0">
                          <a:effectLst/>
                        </a:rPr>
                        <a:t>Property</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sv-SE" sz="1300">
                          <a:effectLst/>
                        </a:rPr>
                        <a:t>Value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52057">
                <a:tc>
                  <a:txBody>
                    <a:bodyPr/>
                    <a:lstStyle/>
                    <a:p>
                      <a:r>
                        <a:rPr lang="en-US" sz="1300" u="none" kern="1200" dirty="0">
                          <a:solidFill>
                            <a:schemeClr val="tx1"/>
                          </a:solidFill>
                          <a:effectLst/>
                          <a:latin typeface="+mn-lt"/>
                          <a:ea typeface="+mn-ea"/>
                          <a:cs typeface="+mn-cs"/>
                        </a:rPr>
                        <a:t>Mean</a:t>
                      </a:r>
                      <a:r>
                        <a:rPr lang="en-US" sz="1300" u="none" dirty="0">
                          <a:effectLst/>
                        </a:rPr>
                        <a:t> of </a:t>
                      </a:r>
                      <a:r>
                        <a:rPr lang="en-US" sz="1300" i="1" u="none" dirty="0">
                          <a:effectLst/>
                        </a:rPr>
                        <a:t>x</a:t>
                      </a:r>
                      <a:r>
                        <a:rPr lang="en-US" sz="1300" u="none" dirty="0">
                          <a:effectLst/>
                        </a:rPr>
                        <a:t>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sv-SE" sz="1300">
                          <a:effectLst/>
                        </a:rPr>
                        <a:t>9 (exact)</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1"/>
                  </a:ext>
                </a:extLst>
              </a:tr>
              <a:tr h="352057">
                <a:tc>
                  <a:txBody>
                    <a:bodyPr/>
                    <a:lstStyle/>
                    <a:p>
                      <a:r>
                        <a:rPr lang="en-US" sz="1300" u="none" kern="1200" dirty="0">
                          <a:solidFill>
                            <a:schemeClr val="tx1"/>
                          </a:solidFill>
                          <a:effectLst/>
                          <a:latin typeface="+mn-lt"/>
                          <a:ea typeface="+mn-ea"/>
                          <a:cs typeface="+mn-cs"/>
                        </a:rPr>
                        <a:t>Variance</a:t>
                      </a:r>
                      <a:r>
                        <a:rPr lang="en-US" sz="1300" u="none" dirty="0">
                          <a:effectLst/>
                        </a:rPr>
                        <a:t> of </a:t>
                      </a:r>
                      <a:r>
                        <a:rPr lang="en-US" sz="1300" i="1" u="none" dirty="0">
                          <a:effectLst/>
                        </a:rPr>
                        <a:t>x</a:t>
                      </a:r>
                      <a:r>
                        <a:rPr lang="en-US" sz="1300" u="none" dirty="0">
                          <a:effectLst/>
                        </a:rPr>
                        <a:t>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sv-SE" sz="1300">
                          <a:effectLst/>
                        </a:rPr>
                        <a:t>11 (exact)</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2"/>
                  </a:ext>
                </a:extLst>
              </a:tr>
              <a:tr h="352057">
                <a:tc>
                  <a:txBody>
                    <a:bodyPr/>
                    <a:lstStyle/>
                    <a:p>
                      <a:r>
                        <a:rPr lang="en-US" sz="1300" u="none" kern="1200" dirty="0">
                          <a:solidFill>
                            <a:schemeClr val="tx1"/>
                          </a:solidFill>
                          <a:effectLst/>
                          <a:latin typeface="+mn-lt"/>
                          <a:ea typeface="+mn-ea"/>
                          <a:cs typeface="+mn-cs"/>
                        </a:rPr>
                        <a:t>Mean</a:t>
                      </a:r>
                      <a:r>
                        <a:rPr lang="en-US" sz="1300" u="none" dirty="0">
                          <a:effectLst/>
                        </a:rPr>
                        <a:t> of </a:t>
                      </a:r>
                      <a:r>
                        <a:rPr lang="en-US" sz="1300" i="1" u="none" dirty="0">
                          <a:effectLst/>
                        </a:rPr>
                        <a:t>y</a:t>
                      </a:r>
                      <a:r>
                        <a:rPr lang="en-US" sz="1300" u="none" dirty="0">
                          <a:effectLst/>
                        </a:rPr>
                        <a:t>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sv-SE" sz="1300" dirty="0">
                          <a:effectLst/>
                        </a:rPr>
                        <a:t>7.50 (to 2 decimal places)</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3"/>
                  </a:ext>
                </a:extLst>
              </a:tr>
              <a:tr h="352057">
                <a:tc>
                  <a:txBody>
                    <a:bodyPr/>
                    <a:lstStyle/>
                    <a:p>
                      <a:r>
                        <a:rPr lang="en-US" sz="1300" u="none" kern="1200" dirty="0">
                          <a:solidFill>
                            <a:schemeClr val="tx1"/>
                          </a:solidFill>
                          <a:effectLst/>
                          <a:latin typeface="+mn-lt"/>
                          <a:ea typeface="+mn-ea"/>
                          <a:cs typeface="+mn-cs"/>
                        </a:rPr>
                        <a:t>Variance</a:t>
                      </a:r>
                      <a:r>
                        <a:rPr lang="en-US" sz="1300" u="none" dirty="0">
                          <a:effectLst/>
                        </a:rPr>
                        <a:t> of </a:t>
                      </a:r>
                      <a:r>
                        <a:rPr lang="en-US" sz="1300" i="1" u="none" dirty="0">
                          <a:effectLst/>
                        </a:rPr>
                        <a:t>y</a:t>
                      </a:r>
                      <a:r>
                        <a:rPr lang="en-US" sz="1300" u="none" dirty="0">
                          <a:effectLst/>
                        </a:rPr>
                        <a:t>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1300" dirty="0">
                          <a:effectLst/>
                        </a:rPr>
                        <a:t>4.122 or 4.127 (to 3 decimal places)</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4"/>
                  </a:ext>
                </a:extLst>
              </a:tr>
              <a:tr h="616099">
                <a:tc>
                  <a:txBody>
                    <a:bodyPr/>
                    <a:lstStyle/>
                    <a:p>
                      <a:r>
                        <a:rPr lang="en-US" sz="1300" u="none" kern="1200" dirty="0">
                          <a:solidFill>
                            <a:schemeClr val="tx1"/>
                          </a:solidFill>
                          <a:effectLst/>
                          <a:latin typeface="+mn-lt"/>
                          <a:ea typeface="+mn-ea"/>
                          <a:cs typeface="+mn-cs"/>
                        </a:rPr>
                        <a:t>Correlation</a:t>
                      </a:r>
                      <a:r>
                        <a:rPr lang="en-US" sz="1300" u="none" dirty="0">
                          <a:effectLst/>
                        </a:rPr>
                        <a:t> between </a:t>
                      </a:r>
                      <a:r>
                        <a:rPr lang="en-US" sz="1300" i="1" u="none" dirty="0">
                          <a:effectLst/>
                        </a:rPr>
                        <a:t>x</a:t>
                      </a:r>
                      <a:r>
                        <a:rPr lang="en-US" sz="1300" u="none" dirty="0">
                          <a:effectLst/>
                        </a:rPr>
                        <a:t> and </a:t>
                      </a:r>
                      <a:r>
                        <a:rPr lang="en-US" sz="1300" i="1" u="none" dirty="0">
                          <a:effectLst/>
                        </a:rPr>
                        <a:t>y</a:t>
                      </a:r>
                      <a:r>
                        <a:rPr lang="en-US" sz="1300" u="none" dirty="0">
                          <a:effectLst/>
                        </a:rPr>
                        <a:t>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sv-SE" sz="1300">
                          <a:effectLst/>
                        </a:rPr>
                        <a:t>0.816 (to 3 decimal places)</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5"/>
                  </a:ext>
                </a:extLst>
              </a:tr>
              <a:tr h="616099">
                <a:tc>
                  <a:txBody>
                    <a:bodyPr/>
                    <a:lstStyle/>
                    <a:p>
                      <a:r>
                        <a:rPr lang="en-US" sz="1300" u="none" kern="1200" dirty="0">
                          <a:solidFill>
                            <a:schemeClr val="tx1"/>
                          </a:solidFill>
                          <a:effectLst/>
                          <a:latin typeface="+mn-lt"/>
                          <a:ea typeface="+mn-ea"/>
                          <a:cs typeface="+mn-cs"/>
                        </a:rPr>
                        <a:t>Linear</a:t>
                      </a:r>
                      <a:r>
                        <a:rPr lang="en-US" sz="1300" u="none" strike="noStrike" dirty="0">
                          <a:solidFill>
                            <a:srgbClr val="0B0080"/>
                          </a:solidFill>
                          <a:effectLst/>
                        </a:rPr>
                        <a:t> </a:t>
                      </a:r>
                      <a:r>
                        <a:rPr lang="en-US" sz="1300" u="none" kern="1200" dirty="0">
                          <a:solidFill>
                            <a:schemeClr val="tx1"/>
                          </a:solidFill>
                          <a:effectLst/>
                          <a:latin typeface="+mn-lt"/>
                          <a:ea typeface="+mn-ea"/>
                          <a:cs typeface="+mn-cs"/>
                        </a:rPr>
                        <a:t>regression</a:t>
                      </a:r>
                      <a:r>
                        <a:rPr lang="en-US" sz="1300" u="none" dirty="0">
                          <a:effectLst/>
                        </a:rPr>
                        <a:t> line in each case</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1300" i="1" dirty="0">
                          <a:effectLst/>
                        </a:rPr>
                        <a:t>y</a:t>
                      </a:r>
                      <a:r>
                        <a:rPr lang="en-US" sz="1300" dirty="0">
                          <a:effectLst/>
                        </a:rPr>
                        <a:t> = 3.00 + 0.500</a:t>
                      </a:r>
                      <a:r>
                        <a:rPr lang="en-US" sz="1300" i="1" dirty="0">
                          <a:effectLst/>
                        </a:rPr>
                        <a:t>x</a:t>
                      </a:r>
                      <a:r>
                        <a:rPr lang="en-US" sz="1300" dirty="0">
                          <a:effectLst/>
                        </a:rPr>
                        <a:t> (to 2 and 3 decimal places, respectively</a:t>
                      </a:r>
                    </a:p>
                  </a:txBody>
                  <a:tcPr marL="67942" marR="67942" marT="33971" marB="33971"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6"/>
                  </a:ext>
                </a:extLst>
              </a:tr>
            </a:tbl>
          </a:graphicData>
        </a:graphic>
      </p:graphicFrame>
      <p:sp>
        <p:nvSpPr>
          <p:cNvPr id="4" name="Title 1"/>
          <p:cNvSpPr txBox="1">
            <a:spLocks/>
          </p:cNvSpPr>
          <p:nvPr/>
        </p:nvSpPr>
        <p:spPr>
          <a:xfrm>
            <a:off x="0" y="387334"/>
            <a:ext cx="9144000" cy="633995"/>
          </a:xfrm>
          <a:prstGeom prst="rect">
            <a:avLst/>
          </a:prstGeom>
        </p:spPr>
        <p:txBody>
          <a:bodyPr/>
          <a:lstStyle>
            <a:lvl1pPr algn="ctr">
              <a:spcBef>
                <a:spcPct val="0"/>
              </a:spcBef>
              <a:buNone/>
              <a:defRPr sz="2400">
                <a:solidFill>
                  <a:schemeClr val="tx2"/>
                </a:solidFill>
                <a:latin typeface="+mj-lt"/>
                <a:ea typeface="+mj-ea"/>
                <a:cs typeface="+mj-cs"/>
              </a:defRPr>
            </a:lvl1pPr>
          </a:lstStyle>
          <a:p>
            <a:r>
              <a:rPr lang="sv-SE" dirty="0"/>
              <a:t>Anscombe’s quartet</a:t>
            </a:r>
            <a:endParaRPr lang="en-US" dirty="0"/>
          </a:p>
        </p:txBody>
      </p:sp>
    </p:spTree>
    <p:extLst>
      <p:ext uri="{BB962C8B-B14F-4D97-AF65-F5344CB8AC3E}">
        <p14:creationId xmlns:p14="http://schemas.microsoft.com/office/powerpoint/2010/main" val="2691347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406" y="1021329"/>
            <a:ext cx="7723187" cy="543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1"/>
          <p:cNvSpPr txBox="1">
            <a:spLocks/>
          </p:cNvSpPr>
          <p:nvPr/>
        </p:nvSpPr>
        <p:spPr>
          <a:xfrm>
            <a:off x="0" y="387334"/>
            <a:ext cx="9144000" cy="633995"/>
          </a:xfrm>
          <a:prstGeom prst="rect">
            <a:avLst/>
          </a:prstGeom>
        </p:spPr>
        <p:txBody>
          <a:bodyPr/>
          <a:lstStyle>
            <a:lvl1pPr algn="ctr">
              <a:spcBef>
                <a:spcPct val="0"/>
              </a:spcBef>
              <a:buNone/>
              <a:defRPr sz="2400">
                <a:solidFill>
                  <a:schemeClr val="tx2"/>
                </a:solidFill>
                <a:latin typeface="+mj-lt"/>
                <a:ea typeface="+mj-ea"/>
                <a:cs typeface="+mj-cs"/>
              </a:defRPr>
            </a:lvl1pPr>
          </a:lstStyle>
          <a:p>
            <a:r>
              <a:rPr lang="sv-SE" dirty="0"/>
              <a:t>Anscombe’s quartet</a:t>
            </a:r>
            <a:endParaRPr lang="en-US" dirty="0"/>
          </a:p>
        </p:txBody>
      </p:sp>
    </p:spTree>
    <p:extLst>
      <p:ext uri="{BB962C8B-B14F-4D97-AF65-F5344CB8AC3E}">
        <p14:creationId xmlns:p14="http://schemas.microsoft.com/office/powerpoint/2010/main" val="2031892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Pre-attentive attributes</a:t>
            </a:r>
          </a:p>
        </p:txBody>
      </p:sp>
      <p:graphicFrame>
        <p:nvGraphicFramePr>
          <p:cNvPr id="5" name="Table 4"/>
          <p:cNvGraphicFramePr>
            <a:graphicFrameLocks noGrp="1"/>
          </p:cNvGraphicFramePr>
          <p:nvPr>
            <p:extLst>
              <p:ext uri="{D42A27DB-BD31-4B8C-83A1-F6EECF244321}">
                <p14:modId xmlns:p14="http://schemas.microsoft.com/office/powerpoint/2010/main" val="1822140577"/>
              </p:ext>
            </p:extLst>
          </p:nvPr>
        </p:nvGraphicFramePr>
        <p:xfrm>
          <a:off x="1443789" y="1542197"/>
          <a:ext cx="6497053" cy="4298470"/>
        </p:xfrm>
        <a:graphic>
          <a:graphicData uri="http://schemas.openxmlformats.org/drawingml/2006/table">
            <a:tbl>
              <a:tblPr firstRow="1" bandRow="1">
                <a:tableStyleId>{2D5ABB26-0587-4C30-8999-92F81FD0307C}</a:tableStyleId>
              </a:tblPr>
              <a:tblGrid>
                <a:gridCol w="1308761">
                  <a:extLst>
                    <a:ext uri="{9D8B030D-6E8A-4147-A177-3AD203B41FA5}">
                      <a16:colId xmlns:a16="http://schemas.microsoft.com/office/drawing/2014/main" val="20000"/>
                    </a:ext>
                  </a:extLst>
                </a:gridCol>
                <a:gridCol w="5188292">
                  <a:extLst>
                    <a:ext uri="{9D8B030D-6E8A-4147-A177-3AD203B41FA5}">
                      <a16:colId xmlns:a16="http://schemas.microsoft.com/office/drawing/2014/main" val="20001"/>
                    </a:ext>
                  </a:extLst>
                </a:gridCol>
              </a:tblGrid>
              <a:tr h="1892114">
                <a:tc>
                  <a:txBody>
                    <a:bodyPr/>
                    <a:lstStyle/>
                    <a:p>
                      <a:r>
                        <a:rPr lang="en-US" dirty="0" smtClean="0"/>
                        <a:t>Size</a:t>
                      </a:r>
                      <a:endParaRPr lang="en-US" dirty="0"/>
                    </a:p>
                  </a:txBody>
                  <a:tcPr/>
                </a:tc>
                <a:tc>
                  <a:txBody>
                    <a:bodyPr/>
                    <a:lstStyle/>
                    <a:p>
                      <a:endParaRPr lang="en-US" dirty="0"/>
                    </a:p>
                  </a:txBody>
                  <a:tcPr/>
                </a:tc>
                <a:extLst>
                  <a:ext uri="{0D108BD9-81ED-4DB2-BD59-A6C34878D82A}">
                    <a16:rowId xmlns:a16="http://schemas.microsoft.com/office/drawing/2014/main" val="10000"/>
                  </a:ext>
                </a:extLst>
              </a:tr>
              <a:tr h="611826">
                <a:tc>
                  <a:txBody>
                    <a:bodyPr/>
                    <a:lstStyle/>
                    <a:p>
                      <a:r>
                        <a:rPr lang="en-US" dirty="0" smtClean="0"/>
                        <a:t>Contrast</a:t>
                      </a:r>
                      <a:endParaRPr lang="en-US" dirty="0"/>
                    </a:p>
                  </a:txBody>
                  <a:tcPr/>
                </a:tc>
                <a:tc>
                  <a:txBody>
                    <a:bodyPr/>
                    <a:lstStyle/>
                    <a:p>
                      <a:r>
                        <a:rPr lang="en-US" sz="2000" dirty="0" smtClean="0">
                          <a:solidFill>
                            <a:schemeClr val="bg1">
                              <a:lumMod val="65000"/>
                            </a:schemeClr>
                          </a:solidFill>
                        </a:rPr>
                        <a:t>12</a:t>
                      </a:r>
                      <a:r>
                        <a:rPr lang="en-US" sz="2000" dirty="0" smtClean="0">
                          <a:solidFill>
                            <a:schemeClr val="tx1">
                              <a:lumMod val="50000"/>
                            </a:schemeClr>
                          </a:solidFill>
                        </a:rPr>
                        <a:t>3</a:t>
                      </a:r>
                      <a:r>
                        <a:rPr lang="en-US" sz="2000" dirty="0" smtClean="0">
                          <a:solidFill>
                            <a:schemeClr val="bg1">
                              <a:lumMod val="65000"/>
                            </a:schemeClr>
                          </a:solidFill>
                        </a:rPr>
                        <a:t>45678912</a:t>
                      </a:r>
                      <a:r>
                        <a:rPr lang="en-US" sz="2000" dirty="0" smtClean="0">
                          <a:solidFill>
                            <a:schemeClr val="tx1">
                              <a:lumMod val="50000"/>
                            </a:schemeClr>
                          </a:solidFill>
                        </a:rPr>
                        <a:t>3</a:t>
                      </a:r>
                      <a:r>
                        <a:rPr lang="en-US" sz="2000" dirty="0" smtClean="0">
                          <a:solidFill>
                            <a:schemeClr val="bg1">
                              <a:lumMod val="65000"/>
                            </a:schemeClr>
                          </a:solidFill>
                        </a:rPr>
                        <a:t>456456</a:t>
                      </a:r>
                      <a:r>
                        <a:rPr lang="en-US" sz="2000" dirty="0" smtClean="0">
                          <a:solidFill>
                            <a:schemeClr val="tx1">
                              <a:lumMod val="50000"/>
                            </a:schemeClr>
                          </a:solidFill>
                        </a:rPr>
                        <a:t>3</a:t>
                      </a:r>
                      <a:r>
                        <a:rPr lang="en-US" sz="2000" dirty="0" smtClean="0">
                          <a:solidFill>
                            <a:schemeClr val="bg1">
                              <a:lumMod val="65000"/>
                            </a:schemeClr>
                          </a:solidFill>
                        </a:rPr>
                        <a:t>28</a:t>
                      </a:r>
                      <a:r>
                        <a:rPr lang="en-US" sz="2000" dirty="0" smtClean="0">
                          <a:solidFill>
                            <a:schemeClr val="tx1">
                              <a:lumMod val="50000"/>
                            </a:schemeClr>
                          </a:solidFill>
                        </a:rPr>
                        <a:t>3</a:t>
                      </a:r>
                      <a:r>
                        <a:rPr lang="en-US" sz="2000" dirty="0" smtClean="0">
                          <a:solidFill>
                            <a:schemeClr val="bg1">
                              <a:lumMod val="65000"/>
                            </a:schemeClr>
                          </a:solidFill>
                        </a:rPr>
                        <a:t>4</a:t>
                      </a:r>
                      <a:endParaRPr lang="en-US" sz="2000" dirty="0">
                        <a:solidFill>
                          <a:schemeClr val="bg1">
                            <a:lumMod val="65000"/>
                          </a:schemeClr>
                        </a:solidFill>
                      </a:endParaRPr>
                    </a:p>
                  </a:txBody>
                  <a:tcPr/>
                </a:tc>
                <a:extLst>
                  <a:ext uri="{0D108BD9-81ED-4DB2-BD59-A6C34878D82A}">
                    <a16:rowId xmlns:a16="http://schemas.microsoft.com/office/drawing/2014/main" val="10001"/>
                  </a:ext>
                </a:extLst>
              </a:tr>
              <a:tr h="897265">
                <a:tc>
                  <a:txBody>
                    <a:bodyPr/>
                    <a:lstStyle/>
                    <a:p>
                      <a:r>
                        <a:rPr lang="en-US" dirty="0" smtClean="0"/>
                        <a:t>Color</a:t>
                      </a:r>
                      <a:endParaRPr lang="en-US" dirty="0"/>
                    </a:p>
                  </a:txBody>
                  <a:tcPr/>
                </a:tc>
                <a:tc>
                  <a:txBody>
                    <a:bodyPr/>
                    <a:lstStyle/>
                    <a:p>
                      <a:endParaRPr lang="en-US" dirty="0"/>
                    </a:p>
                  </a:txBody>
                  <a:tcPr/>
                </a:tc>
                <a:extLst>
                  <a:ext uri="{0D108BD9-81ED-4DB2-BD59-A6C34878D82A}">
                    <a16:rowId xmlns:a16="http://schemas.microsoft.com/office/drawing/2014/main" val="10002"/>
                  </a:ext>
                </a:extLst>
              </a:tr>
              <a:tr h="897265">
                <a:tc>
                  <a:txBody>
                    <a:bodyPr/>
                    <a:lstStyle/>
                    <a:p>
                      <a:r>
                        <a:rPr lang="en-US" dirty="0" smtClean="0"/>
                        <a:t>Orientation</a:t>
                      </a:r>
                      <a:endParaRPr lang="en-US" dirty="0"/>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sp>
        <p:nvSpPr>
          <p:cNvPr id="7" name="Oval 6"/>
          <p:cNvSpPr/>
          <p:nvPr/>
        </p:nvSpPr>
        <p:spPr>
          <a:xfrm>
            <a:off x="3108419" y="4175831"/>
            <a:ext cx="344304" cy="39578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3617936" y="4175831"/>
            <a:ext cx="344304" cy="39578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p:cNvSpPr/>
          <p:nvPr/>
        </p:nvSpPr>
        <p:spPr>
          <a:xfrm>
            <a:off x="5146485" y="4175831"/>
            <a:ext cx="344304" cy="39578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4127453" y="4175831"/>
            <a:ext cx="344304" cy="395785"/>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4636970" y="4175831"/>
            <a:ext cx="344304" cy="39578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2979062" y="1687398"/>
            <a:ext cx="751911" cy="1610436"/>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4155026" y="2956640"/>
            <a:ext cx="751911" cy="341194"/>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2938118" y="5091945"/>
            <a:ext cx="751911" cy="170597"/>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rot="2184659">
            <a:off x="6054223" y="5043937"/>
            <a:ext cx="751911" cy="170597"/>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3954858" y="5091945"/>
            <a:ext cx="751911" cy="170597"/>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4989777" y="5091945"/>
            <a:ext cx="751911" cy="170597"/>
          </a:xfrm>
          <a:prstGeom prst="rect">
            <a:avLst/>
          </a:prstGeom>
          <a:solidFill>
            <a:schemeClr val="tx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5778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Best </a:t>
            </a:r>
            <a:r>
              <a:rPr lang="en-US" sz="3200" b="1">
                <a:solidFill>
                  <a:schemeClr val="tx2"/>
                </a:solidFill>
              </a:rPr>
              <a:t>Practice </a:t>
            </a:r>
            <a:r>
              <a:rPr lang="en-US" sz="3200" b="1" smtClean="0">
                <a:solidFill>
                  <a:schemeClr val="tx2"/>
                </a:solidFill>
              </a:rPr>
              <a:t>in Charts</a:t>
            </a:r>
            <a:endParaRPr lang="en-US" sz="3200" b="1" dirty="0">
              <a:solidFill>
                <a:schemeClr val="tx2"/>
              </a:solidFill>
            </a:endParaRPr>
          </a:p>
        </p:txBody>
      </p:sp>
      <p:pic>
        <p:nvPicPr>
          <p:cNvPr id="4" name="Picture 3"/>
          <p:cNvPicPr/>
          <p:nvPr/>
        </p:nvPicPr>
        <p:blipFill>
          <a:blip r:embed="rId3"/>
          <a:stretch>
            <a:fillRect/>
          </a:stretch>
        </p:blipFill>
        <p:spPr>
          <a:xfrm>
            <a:off x="612648" y="1237596"/>
            <a:ext cx="4078753" cy="1885614"/>
          </a:xfrm>
          <a:prstGeom prst="rect">
            <a:avLst/>
          </a:prstGeom>
        </p:spPr>
      </p:pic>
      <p:pic>
        <p:nvPicPr>
          <p:cNvPr id="5" name="Picture 4"/>
          <p:cNvPicPr/>
          <p:nvPr/>
        </p:nvPicPr>
        <p:blipFill>
          <a:blip r:embed="rId4"/>
          <a:stretch>
            <a:fillRect/>
          </a:stretch>
        </p:blipFill>
        <p:spPr>
          <a:xfrm>
            <a:off x="612648" y="3900786"/>
            <a:ext cx="3923726" cy="1826920"/>
          </a:xfrm>
          <a:prstGeom prst="rect">
            <a:avLst/>
          </a:prstGeom>
        </p:spPr>
      </p:pic>
      <p:pic>
        <p:nvPicPr>
          <p:cNvPr id="174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5756" y="3820052"/>
            <a:ext cx="4144076" cy="198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5756" y="1237596"/>
            <a:ext cx="4086307" cy="2010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1250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smtClean="0">
                <a:solidFill>
                  <a:schemeClr val="tx2"/>
                </a:solidFill>
              </a:rPr>
              <a:t>Combo Charts</a:t>
            </a:r>
            <a:endParaRPr lang="en-US" sz="2800" b="1" dirty="0">
              <a:solidFill>
                <a:schemeClr val="tx2"/>
              </a:solidFill>
            </a:endParaRPr>
          </a:p>
        </p:txBody>
      </p:sp>
      <p:sp>
        <p:nvSpPr>
          <p:cNvPr id="3" name="Content Placeholder 2"/>
          <p:cNvSpPr>
            <a:spLocks noGrp="1"/>
          </p:cNvSpPr>
          <p:nvPr>
            <p:ph idx="1"/>
          </p:nvPr>
        </p:nvSpPr>
        <p:spPr>
          <a:xfrm>
            <a:off x="612648" y="1173380"/>
            <a:ext cx="7918704" cy="1844960"/>
          </a:xfrm>
        </p:spPr>
        <p:txBody>
          <a:bodyPr/>
          <a:lstStyle/>
          <a:p>
            <a:r>
              <a:rPr lang="en-US" dirty="0"/>
              <a:t>It is very important to visually separate the </a:t>
            </a:r>
            <a:r>
              <a:rPr lang="en-US" dirty="0" smtClean="0"/>
              <a:t>measures </a:t>
            </a:r>
            <a:r>
              <a:rPr lang="en-US" dirty="0"/>
              <a:t>from each other. </a:t>
            </a:r>
          </a:p>
          <a:p>
            <a:r>
              <a:rPr lang="en-US" dirty="0" smtClean="0"/>
              <a:t>The </a:t>
            </a:r>
            <a:r>
              <a:rPr lang="en-US" dirty="0"/>
              <a:t>QlikView combo chart allows you to define a visualization style for each measure and you can use two axes with their own separate scale to plot the measurements against</a:t>
            </a:r>
            <a:r>
              <a:rPr lang="en-US" dirty="0" smtClean="0"/>
              <a:t>.</a:t>
            </a:r>
          </a:p>
          <a:p>
            <a:pPr marL="0" indent="0">
              <a:buNone/>
            </a:pP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353" y="3283033"/>
            <a:ext cx="6122293" cy="3022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3067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Sorting</a:t>
            </a:r>
          </a:p>
        </p:txBody>
      </p:sp>
      <p:sp>
        <p:nvSpPr>
          <p:cNvPr id="3" name="Content Placeholder 2"/>
          <p:cNvSpPr>
            <a:spLocks noGrp="1"/>
          </p:cNvSpPr>
          <p:nvPr>
            <p:ph idx="1"/>
          </p:nvPr>
        </p:nvSpPr>
        <p:spPr>
          <a:xfrm>
            <a:off x="612648" y="1137284"/>
            <a:ext cx="7918704" cy="2291715"/>
          </a:xfrm>
          <a:ln w="19050">
            <a:solidFill>
              <a:schemeClr val="accent2"/>
            </a:solidFill>
          </a:ln>
        </p:spPr>
        <p:txBody>
          <a:bodyPr/>
          <a:lstStyle/>
          <a:p>
            <a:r>
              <a:rPr lang="en-US" dirty="0" smtClean="0"/>
              <a:t>Sorting is </a:t>
            </a:r>
            <a:r>
              <a:rPr lang="en-US" dirty="0"/>
              <a:t>special type of comparison. </a:t>
            </a:r>
            <a:endParaRPr lang="en-US" dirty="0" smtClean="0"/>
          </a:p>
          <a:p>
            <a:r>
              <a:rPr lang="en-US" dirty="0" smtClean="0"/>
              <a:t>You </a:t>
            </a:r>
            <a:r>
              <a:rPr lang="en-US" dirty="0"/>
              <a:t>can choose to define the primary sort order in the chart properties. </a:t>
            </a:r>
            <a:endParaRPr lang="en-US" dirty="0" smtClean="0"/>
          </a:p>
          <a:p>
            <a:r>
              <a:rPr lang="en-US" dirty="0" smtClean="0"/>
              <a:t>QlikView </a:t>
            </a:r>
            <a:r>
              <a:rPr lang="en-US" dirty="0"/>
              <a:t>enables the business user to sort and order values in a table’s column in a very intuitive way.</a:t>
            </a:r>
          </a:p>
        </p:txBody>
      </p:sp>
      <p:pic>
        <p:nvPicPr>
          <p:cNvPr id="4" name="Picture 3"/>
          <p:cNvPicPr/>
          <p:nvPr/>
        </p:nvPicPr>
        <p:blipFill>
          <a:blip r:embed="rId2"/>
          <a:stretch>
            <a:fillRect/>
          </a:stretch>
        </p:blipFill>
        <p:spPr>
          <a:xfrm>
            <a:off x="2479851" y="3544954"/>
            <a:ext cx="4184297" cy="2944505"/>
          </a:xfrm>
          <a:prstGeom prst="rect">
            <a:avLst/>
          </a:prstGeom>
        </p:spPr>
      </p:pic>
    </p:spTree>
    <p:extLst>
      <p:ext uri="{BB962C8B-B14F-4D97-AF65-F5344CB8AC3E}">
        <p14:creationId xmlns:p14="http://schemas.microsoft.com/office/powerpoint/2010/main" val="1163861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Comparison</a:t>
            </a:r>
          </a:p>
        </p:txBody>
      </p:sp>
      <p:sp>
        <p:nvSpPr>
          <p:cNvPr id="4" name="Content Placeholder 3"/>
          <p:cNvSpPr>
            <a:spLocks noGrp="1"/>
          </p:cNvSpPr>
          <p:nvPr>
            <p:ph idx="1"/>
          </p:nvPr>
        </p:nvSpPr>
        <p:spPr/>
        <p:txBody>
          <a:bodyPr/>
          <a:lstStyle/>
          <a:p>
            <a:r>
              <a:rPr lang="en-US" dirty="0"/>
              <a:t>One of the most effective visualization you can choose for showing comparison is the bar chart. </a:t>
            </a:r>
            <a:endParaRPr lang="en-US" dirty="0" smtClean="0"/>
          </a:p>
          <a:p>
            <a:r>
              <a:rPr lang="en-US" dirty="0" smtClean="0"/>
              <a:t>The </a:t>
            </a:r>
            <a:r>
              <a:rPr lang="en-US" dirty="0"/>
              <a:t>length of lines is perceived pre-attentively and, therefore, it takes very </a:t>
            </a:r>
            <a:r>
              <a:rPr lang="en-US" dirty="0" smtClean="0"/>
              <a:t>little effort </a:t>
            </a:r>
            <a:r>
              <a:rPr lang="en-US" dirty="0"/>
              <a:t>to compare different sets of data. </a:t>
            </a:r>
            <a:endParaRPr lang="en-US" dirty="0" smtClean="0"/>
          </a:p>
          <a:p>
            <a:r>
              <a:rPr lang="en-US" dirty="0" smtClean="0"/>
              <a:t>When </a:t>
            </a:r>
            <a:r>
              <a:rPr lang="en-US" dirty="0"/>
              <a:t>comparing a set of items side by side to show the quantitative behaviors, utilize bar charts. </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282" y="3935185"/>
            <a:ext cx="440055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105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Performance</a:t>
            </a:r>
            <a:endParaRPr lang="en-US" sz="3200" b="1" dirty="0"/>
          </a:p>
        </p:txBody>
      </p:sp>
      <p:sp>
        <p:nvSpPr>
          <p:cNvPr id="3" name="Text Placeholder 2"/>
          <p:cNvSpPr>
            <a:spLocks noGrp="1"/>
          </p:cNvSpPr>
          <p:nvPr>
            <p:ph type="body" sz="quarter" idx="10"/>
          </p:nvPr>
        </p:nvSpPr>
        <p:spPr>
          <a:xfrm>
            <a:off x="910682" y="1188598"/>
            <a:ext cx="7539635" cy="4686685"/>
          </a:xfrm>
          <a:ln w="28575">
            <a:solidFill>
              <a:schemeClr val="accent1"/>
            </a:solidFill>
          </a:ln>
        </p:spPr>
        <p:txBody>
          <a:bodyPr>
            <a:normAutofit/>
          </a:bodyPr>
          <a:lstStyle/>
          <a:p>
            <a:r>
              <a:rPr lang="en-US" dirty="0"/>
              <a:t>In order to maintain optimum </a:t>
            </a:r>
            <a:r>
              <a:rPr lang="en-US" b="1" dirty="0"/>
              <a:t>performance</a:t>
            </a:r>
            <a:r>
              <a:rPr lang="en-US" dirty="0"/>
              <a:t> while using Advanced Reporting, follow a few simple rules:</a:t>
            </a:r>
          </a:p>
          <a:p>
            <a:pPr marL="342900" indent="-342900">
              <a:buFont typeface="Arial" panose="020B0604020202020204" pitchFamily="34" charset="0"/>
              <a:buChar char="•"/>
            </a:pPr>
            <a:r>
              <a:rPr lang="en-US" dirty="0"/>
              <a:t>Keep the </a:t>
            </a:r>
            <a:r>
              <a:rPr lang="en-US" b="1" dirty="0"/>
              <a:t>number of sheets </a:t>
            </a:r>
            <a:r>
              <a:rPr lang="en-US" dirty="0"/>
              <a:t>in a report to minimum</a:t>
            </a:r>
          </a:p>
          <a:p>
            <a:pPr marL="342900" indent="-342900">
              <a:buFont typeface="Arial" panose="020B0604020202020204" pitchFamily="34" charset="0"/>
              <a:buChar char="•"/>
            </a:pPr>
            <a:r>
              <a:rPr lang="en-US" dirty="0"/>
              <a:t>Eliminate any </a:t>
            </a:r>
            <a:r>
              <a:rPr lang="en-US" b="1" dirty="0"/>
              <a:t>variables</a:t>
            </a:r>
            <a:r>
              <a:rPr lang="en-US" dirty="0"/>
              <a:t> and </a:t>
            </a:r>
            <a:r>
              <a:rPr lang="en-US" b="1" dirty="0"/>
              <a:t>expressions</a:t>
            </a:r>
            <a:r>
              <a:rPr lang="en-US" dirty="0"/>
              <a:t> not being used</a:t>
            </a:r>
          </a:p>
          <a:p>
            <a:pPr marL="342900" indent="-342900">
              <a:buFont typeface="Arial" panose="020B0604020202020204" pitchFamily="34" charset="0"/>
              <a:buChar char="•"/>
            </a:pPr>
            <a:r>
              <a:rPr lang="en-US" dirty="0"/>
              <a:t>Reduce the number of</a:t>
            </a:r>
            <a:r>
              <a:rPr lang="en-US" b="1" dirty="0"/>
              <a:t> sheet objects</a:t>
            </a:r>
          </a:p>
          <a:p>
            <a:pPr marL="342900" indent="-342900">
              <a:buFont typeface="Arial" panose="020B0604020202020204" pitchFamily="34" charset="0"/>
              <a:buChar char="•"/>
            </a:pPr>
            <a:r>
              <a:rPr lang="en-US" dirty="0"/>
              <a:t>Reduce the number of </a:t>
            </a:r>
            <a:r>
              <a:rPr lang="en-US" b="1" dirty="0"/>
              <a:t>list boxes </a:t>
            </a:r>
            <a:r>
              <a:rPr lang="en-US" dirty="0"/>
              <a:t>(filters)</a:t>
            </a:r>
          </a:p>
          <a:p>
            <a:pPr marL="342900" indent="-342900">
              <a:buFont typeface="Arial" panose="020B0604020202020204" pitchFamily="34" charset="0"/>
              <a:buChar char="•"/>
            </a:pPr>
            <a:r>
              <a:rPr lang="en-US" dirty="0"/>
              <a:t>Optimize your </a:t>
            </a:r>
            <a:r>
              <a:rPr lang="en-US" b="1" dirty="0"/>
              <a:t>images</a:t>
            </a:r>
            <a:r>
              <a:rPr lang="en-US" dirty="0"/>
              <a:t> on the sheet</a:t>
            </a:r>
          </a:p>
          <a:p>
            <a:pPr marL="342900" indent="-342900">
              <a:buFont typeface="Arial" panose="020B0604020202020204" pitchFamily="34" charset="0"/>
              <a:buChar char="•"/>
            </a:pPr>
            <a:r>
              <a:rPr lang="en-US" dirty="0"/>
              <a:t>Keep any </a:t>
            </a:r>
            <a:r>
              <a:rPr lang="en-US" b="1" dirty="0"/>
              <a:t>expressions</a:t>
            </a:r>
            <a:r>
              <a:rPr lang="en-US" dirty="0"/>
              <a:t> concise</a:t>
            </a:r>
          </a:p>
          <a:p>
            <a:endParaRPr lang="en-US" dirty="0"/>
          </a:p>
        </p:txBody>
      </p:sp>
    </p:spTree>
    <p:extLst>
      <p:ext uri="{BB962C8B-B14F-4D97-AF65-F5344CB8AC3E}">
        <p14:creationId xmlns:p14="http://schemas.microsoft.com/office/powerpoint/2010/main" val="258653870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Dimension limits</a:t>
            </a:r>
          </a:p>
        </p:txBody>
      </p:sp>
      <p:sp>
        <p:nvSpPr>
          <p:cNvPr id="3" name="Content Placeholder 2"/>
          <p:cNvSpPr>
            <a:spLocks noGrp="1"/>
          </p:cNvSpPr>
          <p:nvPr>
            <p:ph idx="1"/>
          </p:nvPr>
        </p:nvSpPr>
        <p:spPr>
          <a:xfrm>
            <a:off x="852678" y="1438074"/>
            <a:ext cx="7918704" cy="4525963"/>
          </a:xfrm>
        </p:spPr>
        <p:txBody>
          <a:bodyPr/>
          <a:lstStyle/>
          <a:p>
            <a:pPr marL="0" indent="0">
              <a:buNone/>
            </a:pPr>
            <a:r>
              <a:rPr lang="en-US" dirty="0"/>
              <a:t>A</a:t>
            </a:r>
            <a:r>
              <a:rPr lang="en-US" dirty="0" smtClean="0"/>
              <a:t>llows </a:t>
            </a:r>
            <a:r>
              <a:rPr lang="en-US" dirty="0"/>
              <a:t>a chart to show total, other segments, and limits to top/bottom performing dimension values.</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878" y="2384662"/>
            <a:ext cx="6780213" cy="3276600"/>
          </a:xfrm>
          <a:prstGeom prst="rect">
            <a:avLst/>
          </a:prstGeom>
          <a:noFill/>
          <a:ln w="19050">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48313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smtClean="0">
                <a:solidFill>
                  <a:schemeClr val="accent1"/>
                </a:solidFill>
              </a:rPr>
              <a:t>Activity </a:t>
            </a:r>
            <a:endParaRPr lang="en-US" sz="4000" b="1" dirty="0">
              <a:solidFill>
                <a:schemeClr val="accent1"/>
              </a:solidFill>
            </a:endParaRPr>
          </a:p>
        </p:txBody>
      </p:sp>
      <p:sp>
        <p:nvSpPr>
          <p:cNvPr id="3" name="Content Placeholder 2"/>
          <p:cNvSpPr>
            <a:spLocks noGrp="1"/>
          </p:cNvSpPr>
          <p:nvPr>
            <p:ph idx="1"/>
          </p:nvPr>
        </p:nvSpPr>
        <p:spPr>
          <a:xfrm>
            <a:off x="847725" y="1813065"/>
            <a:ext cx="7918703" cy="2145617"/>
          </a:xfrm>
          <a:ln w="28575">
            <a:solidFill>
              <a:schemeClr val="accent4"/>
            </a:solidFill>
          </a:ln>
        </p:spPr>
        <p:txBody>
          <a:bodyPr/>
          <a:lstStyle/>
          <a:p>
            <a:pPr marL="0" indent="0">
              <a:buNone/>
            </a:pPr>
            <a:r>
              <a:rPr lang="en-GB" sz="1800" smtClean="0">
                <a:solidFill>
                  <a:schemeClr val="accent1"/>
                </a:solidFill>
              </a:rPr>
              <a:t>7.2</a:t>
            </a:r>
            <a:r>
              <a:rPr lang="en-GB" sz="1800" smtClean="0"/>
              <a:t> </a:t>
            </a:r>
            <a:r>
              <a:rPr lang="en-US" sz="1800"/>
              <a:t>Build your first chart</a:t>
            </a:r>
          </a:p>
          <a:p>
            <a:pPr marL="0" indent="0">
              <a:buNone/>
            </a:pPr>
            <a:r>
              <a:rPr lang="en-GB" sz="1800">
                <a:solidFill>
                  <a:schemeClr val="accent1"/>
                </a:solidFill>
              </a:rPr>
              <a:t>7.3</a:t>
            </a:r>
            <a:r>
              <a:rPr lang="en-GB" sz="1800"/>
              <a:t> </a:t>
            </a:r>
            <a:r>
              <a:rPr lang="en-US" sz="1800"/>
              <a:t>Selections in charts</a:t>
            </a:r>
          </a:p>
          <a:p>
            <a:pPr marL="0" indent="0">
              <a:buNone/>
            </a:pPr>
            <a:r>
              <a:rPr lang="en-GB" sz="1800">
                <a:solidFill>
                  <a:schemeClr val="accent1"/>
                </a:solidFill>
              </a:rPr>
              <a:t>7.5 </a:t>
            </a:r>
            <a:r>
              <a:rPr lang="en-GB" sz="1800"/>
              <a:t>Show Top and Bottom Selling Products</a:t>
            </a:r>
          </a:p>
          <a:p>
            <a:pPr marL="0" indent="0">
              <a:buNone/>
            </a:pPr>
            <a:r>
              <a:rPr lang="en-GB" sz="1800">
                <a:solidFill>
                  <a:schemeClr val="accent1"/>
                </a:solidFill>
              </a:rPr>
              <a:t>7.6</a:t>
            </a:r>
            <a:r>
              <a:rPr lang="en-GB" sz="1800"/>
              <a:t> Add a Second Dimension to a Chart</a:t>
            </a:r>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246315154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chemeClr val="accent1"/>
                </a:solidFill>
              </a:rPr>
              <a:t>Activities </a:t>
            </a:r>
            <a:r>
              <a:rPr lang="en-US" sz="3200" b="1" smtClean="0">
                <a:solidFill>
                  <a:schemeClr val="accent1"/>
                </a:solidFill>
              </a:rPr>
              <a:t>– Bar Charts</a:t>
            </a:r>
            <a:endParaRPr lang="en-US" sz="3200" b="1" dirty="0">
              <a:solidFill>
                <a:schemeClr val="accent1"/>
              </a:solidFill>
            </a:endParaRPr>
          </a:p>
        </p:txBody>
      </p:sp>
      <p:grpSp>
        <p:nvGrpSpPr>
          <p:cNvPr id="5" name="Group 4"/>
          <p:cNvGrpSpPr/>
          <p:nvPr/>
        </p:nvGrpSpPr>
        <p:grpSpPr>
          <a:xfrm>
            <a:off x="821566" y="1511983"/>
            <a:ext cx="7222866" cy="4690368"/>
            <a:chOff x="866392" y="1021329"/>
            <a:chExt cx="7222866" cy="4690368"/>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112" y="1021329"/>
              <a:ext cx="3703320" cy="2560320"/>
            </a:xfrm>
            <a:prstGeom prst="rect">
              <a:avLst/>
            </a:prstGeom>
            <a:ln w="28575">
              <a:solidFill>
                <a:schemeClr val="accent2"/>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392" y="1233006"/>
              <a:ext cx="3474720" cy="2446020"/>
            </a:xfrm>
            <a:prstGeom prst="rect">
              <a:avLst/>
            </a:prstGeom>
            <a:ln w="28575">
              <a:solidFill>
                <a:schemeClr val="accent1">
                  <a:lumMod val="60000"/>
                  <a:lumOff val="40000"/>
                </a:schemeClr>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3118" y="3288537"/>
              <a:ext cx="3406140" cy="2423160"/>
            </a:xfrm>
            <a:prstGeom prst="rect">
              <a:avLst/>
            </a:prstGeom>
            <a:ln w="28575">
              <a:solidFill>
                <a:schemeClr val="accent4">
                  <a:lumMod val="75000"/>
                </a:schemeClr>
              </a:solidFill>
            </a:ln>
          </p:spPr>
        </p:pic>
      </p:grpSp>
    </p:spTree>
    <p:extLst>
      <p:ext uri="{BB962C8B-B14F-4D97-AF65-F5344CB8AC3E}">
        <p14:creationId xmlns:p14="http://schemas.microsoft.com/office/powerpoint/2010/main" val="79120438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accent1"/>
                </a:solidFill>
              </a:rPr>
              <a:t>Line Chart</a:t>
            </a:r>
            <a:endParaRPr lang="en-US" dirty="0">
              <a:solidFill>
                <a:schemeClr val="accent1"/>
              </a:solidFill>
            </a:endParaRPr>
          </a:p>
        </p:txBody>
      </p:sp>
      <p:sp>
        <p:nvSpPr>
          <p:cNvPr id="3" name="Content Placeholder 2"/>
          <p:cNvSpPr>
            <a:spLocks noGrp="1"/>
          </p:cNvSpPr>
          <p:nvPr>
            <p:ph idx="1"/>
          </p:nvPr>
        </p:nvSpPr>
        <p:spPr>
          <a:xfrm>
            <a:off x="901302" y="1735776"/>
            <a:ext cx="7918703" cy="4911120"/>
          </a:xfrm>
          <a:ln w="28575">
            <a:noFill/>
          </a:ln>
        </p:spPr>
        <p:txBody>
          <a:bodyPr/>
          <a:lstStyle/>
          <a:p>
            <a:pPr marL="0" indent="0">
              <a:buNone/>
            </a:pPr>
            <a:r>
              <a:rPr lang="en-GB" sz="2400" smtClean="0">
                <a:solidFill>
                  <a:schemeClr val="accent1"/>
                </a:solidFill>
              </a:rPr>
              <a:t>In this activity we need to see the trend of Orders</a:t>
            </a:r>
          </a:p>
          <a:p>
            <a:pPr marL="0" indent="0">
              <a:buNone/>
            </a:pPr>
            <a:endParaRPr lang="en-GB" sz="2400">
              <a:solidFill>
                <a:schemeClr val="accent1"/>
              </a:solidFill>
            </a:endParaRPr>
          </a:p>
          <a:p>
            <a:pPr marL="0" indent="0">
              <a:buNone/>
            </a:pPr>
            <a:r>
              <a:rPr lang="en-GB" sz="2400" smtClean="0">
                <a:solidFill>
                  <a:schemeClr val="accent1"/>
                </a:solidFill>
              </a:rPr>
              <a:t>Activity 7.7 </a:t>
            </a:r>
            <a:r>
              <a:rPr lang="en-GB" sz="2400" dirty="0"/>
              <a:t>Build a chart to show the order </a:t>
            </a:r>
            <a:r>
              <a:rPr lang="en-GB" sz="2400" dirty="0" smtClean="0"/>
              <a:t>trend</a:t>
            </a:r>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133701098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smtClean="0">
                <a:solidFill>
                  <a:schemeClr val="tx2"/>
                </a:solidFill>
              </a:rPr>
              <a:t>Line Charts - Movements </a:t>
            </a:r>
            <a:r>
              <a:rPr lang="en-US" sz="3200" b="1" dirty="0">
                <a:solidFill>
                  <a:schemeClr val="tx2"/>
                </a:solidFill>
              </a:rPr>
              <a:t>and trends </a:t>
            </a:r>
          </a:p>
        </p:txBody>
      </p:sp>
      <p:sp>
        <p:nvSpPr>
          <p:cNvPr id="3" name="Content Placeholder 2"/>
          <p:cNvSpPr>
            <a:spLocks noGrp="1"/>
          </p:cNvSpPr>
          <p:nvPr>
            <p:ph idx="1"/>
          </p:nvPr>
        </p:nvSpPr>
        <p:spPr>
          <a:xfrm>
            <a:off x="612648" y="1438075"/>
            <a:ext cx="7918704" cy="1277830"/>
          </a:xfrm>
        </p:spPr>
        <p:txBody>
          <a:bodyPr>
            <a:normAutofit/>
          </a:bodyPr>
          <a:lstStyle/>
          <a:p>
            <a:r>
              <a:rPr lang="en-US" dirty="0"/>
              <a:t>In the majority of applications, you need to analyze your </a:t>
            </a:r>
            <a:r>
              <a:rPr lang="en-US" dirty="0" smtClean="0"/>
              <a:t>data over </a:t>
            </a:r>
            <a:r>
              <a:rPr lang="en-US" dirty="0"/>
              <a:t>some sort of time dimension. </a:t>
            </a:r>
            <a:endParaRPr lang="en-US" dirty="0" smtClean="0"/>
          </a:p>
          <a:p>
            <a:r>
              <a:rPr lang="en-US" dirty="0" smtClean="0"/>
              <a:t>Trends </a:t>
            </a:r>
            <a:r>
              <a:rPr lang="en-US" dirty="0"/>
              <a:t>can be displayed effectively in a line chart</a:t>
            </a:r>
            <a:r>
              <a:rPr lang="en-US" dirty="0" smtClean="0"/>
              <a:t>.</a:t>
            </a:r>
          </a:p>
        </p:txBody>
      </p:sp>
      <p:pic>
        <p:nvPicPr>
          <p:cNvPr id="4" name="Picture 3"/>
          <p:cNvPicPr/>
          <p:nvPr/>
        </p:nvPicPr>
        <p:blipFill>
          <a:blip r:embed="rId2"/>
          <a:stretch>
            <a:fillRect/>
          </a:stretch>
        </p:blipFill>
        <p:spPr>
          <a:xfrm>
            <a:off x="356260" y="2956538"/>
            <a:ext cx="4189439" cy="2069850"/>
          </a:xfrm>
          <a:prstGeom prst="rect">
            <a:avLst/>
          </a:prstGeom>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7233" y="3057243"/>
            <a:ext cx="3995349" cy="1654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1190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Movements and trends </a:t>
            </a:r>
          </a:p>
        </p:txBody>
      </p:sp>
      <p:sp>
        <p:nvSpPr>
          <p:cNvPr id="3" name="Content Placeholder 2"/>
          <p:cNvSpPr>
            <a:spLocks noGrp="1"/>
          </p:cNvSpPr>
          <p:nvPr>
            <p:ph idx="1"/>
          </p:nvPr>
        </p:nvSpPr>
        <p:spPr>
          <a:xfrm>
            <a:off x="875538" y="1335204"/>
            <a:ext cx="7918704" cy="922989"/>
          </a:xfrm>
        </p:spPr>
        <p:txBody>
          <a:bodyPr/>
          <a:lstStyle/>
          <a:p>
            <a:pPr marL="0" indent="0">
              <a:buNone/>
            </a:pPr>
            <a:r>
              <a:rPr lang="en-US" dirty="0"/>
              <a:t>Ensure when using a line chart that a relation between the dimensions values exists. </a:t>
            </a:r>
            <a:endParaRPr lang="sv-SE" dirty="0"/>
          </a:p>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627" y="2361063"/>
            <a:ext cx="6761163"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1643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smtClean="0">
                <a:solidFill>
                  <a:schemeClr val="tx2"/>
                </a:solidFill>
              </a:rPr>
              <a:t>Pie Chart - Share </a:t>
            </a:r>
            <a:r>
              <a:rPr lang="en-US" sz="3200" b="1">
                <a:solidFill>
                  <a:schemeClr val="tx2"/>
                </a:solidFill>
              </a:rPr>
              <a:t>and </a:t>
            </a:r>
            <a:r>
              <a:rPr lang="en-US" sz="3200" b="1" smtClean="0">
                <a:solidFill>
                  <a:schemeClr val="tx2"/>
                </a:solidFill>
              </a:rPr>
              <a:t>Distribution </a:t>
            </a:r>
            <a:endParaRPr lang="en-US" sz="3200" b="1" dirty="0">
              <a:solidFill>
                <a:schemeClr val="tx2"/>
              </a:solidFill>
            </a:endParaRPr>
          </a:p>
        </p:txBody>
      </p:sp>
      <p:sp>
        <p:nvSpPr>
          <p:cNvPr id="3" name="Content Placeholder 2"/>
          <p:cNvSpPr>
            <a:spLocks noGrp="1"/>
          </p:cNvSpPr>
          <p:nvPr>
            <p:ph idx="1"/>
          </p:nvPr>
        </p:nvSpPr>
        <p:spPr>
          <a:ln w="19050">
            <a:solidFill>
              <a:schemeClr val="accent1"/>
            </a:solidFill>
          </a:ln>
        </p:spPr>
        <p:txBody>
          <a:bodyPr/>
          <a:lstStyle/>
          <a:p>
            <a:r>
              <a:rPr lang="en-US" dirty="0"/>
              <a:t>Pie charts are popular visualizations for displaying visual distribution of measurements and are used very frequently. </a:t>
            </a:r>
            <a:endParaRPr lang="en-US" dirty="0" smtClean="0"/>
          </a:p>
          <a:p>
            <a:r>
              <a:rPr lang="en-US" dirty="0" smtClean="0"/>
              <a:t>Because </a:t>
            </a:r>
            <a:r>
              <a:rPr lang="en-US" dirty="0"/>
              <a:t>the human mind has difficulties to compare areas (in this </a:t>
            </a:r>
            <a:r>
              <a:rPr lang="en-US" dirty="0" smtClean="0"/>
              <a:t>case, </a:t>
            </a:r>
            <a:r>
              <a:rPr lang="en-US" dirty="0"/>
              <a:t>the size of the slices of the pie) it is not recommended </a:t>
            </a:r>
            <a:r>
              <a:rPr lang="en-US" dirty="0" smtClean="0"/>
              <a:t>that you show </a:t>
            </a:r>
            <a:r>
              <a:rPr lang="en-US" dirty="0"/>
              <a:t>a lot of data categories within the pie chart. </a:t>
            </a:r>
            <a:endParaRPr lang="en-US" dirty="0" smtClean="0"/>
          </a:p>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438" y="3429000"/>
            <a:ext cx="394335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132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4700" y="2207941"/>
            <a:ext cx="7918703" cy="1130856"/>
          </a:xfrm>
          <a:ln w="28575">
            <a:noFill/>
          </a:ln>
        </p:spPr>
        <p:txBody>
          <a:bodyPr/>
          <a:lstStyle/>
          <a:p>
            <a:pPr marL="0" indent="0" algn="r">
              <a:buNone/>
            </a:pPr>
            <a:r>
              <a:rPr lang="en-GB" sz="2800" b="1" smtClean="0">
                <a:solidFill>
                  <a:schemeClr val="accent1"/>
                </a:solidFill>
              </a:rPr>
              <a:t>Activity 7.4 </a:t>
            </a:r>
            <a:r>
              <a:rPr lang="en-GB" sz="2800" b="1" dirty="0"/>
              <a:t>Show the Ratio of Sales by City</a:t>
            </a:r>
          </a:p>
          <a:p>
            <a:pPr marL="0" indent="0">
              <a:buNone/>
            </a:pPr>
            <a:endParaRPr lang="en-GB" sz="1800" dirty="0"/>
          </a:p>
          <a:p>
            <a:pPr marL="0" indent="0">
              <a:buNone/>
            </a:pPr>
            <a:endParaRPr lang="en-GB" sz="1800" dirty="0"/>
          </a:p>
          <a:p>
            <a:pPr marL="0" indent="0">
              <a:buNone/>
            </a:pPr>
            <a:endParaRPr lang="en-US" dirty="0"/>
          </a:p>
        </p:txBody>
      </p:sp>
      <p:sp>
        <p:nvSpPr>
          <p:cNvPr id="5" name="TextBox 4"/>
          <p:cNvSpPr txBox="1"/>
          <p:nvPr/>
        </p:nvSpPr>
        <p:spPr>
          <a:xfrm>
            <a:off x="3612435" y="535478"/>
            <a:ext cx="2210862" cy="646331"/>
          </a:xfrm>
          <a:prstGeom prst="rect">
            <a:avLst/>
          </a:prstGeom>
          <a:noFill/>
        </p:spPr>
        <p:txBody>
          <a:bodyPr wrap="none" rtlCol="0">
            <a:spAutoFit/>
          </a:bodyPr>
          <a:lstStyle/>
          <a:p>
            <a:r>
              <a:rPr lang="en-US" sz="3600" b="1" smtClean="0"/>
              <a:t>Pie Chart</a:t>
            </a:r>
            <a:endParaRPr lang="en-US" sz="3600" b="1"/>
          </a:p>
        </p:txBody>
      </p:sp>
    </p:spTree>
    <p:extLst>
      <p:ext uri="{BB962C8B-B14F-4D97-AF65-F5344CB8AC3E}">
        <p14:creationId xmlns:p14="http://schemas.microsoft.com/office/powerpoint/2010/main" val="77265585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Correlation</a:t>
            </a:r>
          </a:p>
        </p:txBody>
      </p:sp>
      <p:sp>
        <p:nvSpPr>
          <p:cNvPr id="3" name="Content Placeholder 2"/>
          <p:cNvSpPr>
            <a:spLocks noGrp="1"/>
          </p:cNvSpPr>
          <p:nvPr>
            <p:ph idx="1"/>
          </p:nvPr>
        </p:nvSpPr>
        <p:spPr>
          <a:xfrm>
            <a:off x="612648" y="925831"/>
            <a:ext cx="7918704" cy="2204048"/>
          </a:xfrm>
        </p:spPr>
        <p:txBody>
          <a:bodyPr/>
          <a:lstStyle/>
          <a:p>
            <a:r>
              <a:rPr lang="en-US" dirty="0" smtClean="0"/>
              <a:t>What </a:t>
            </a:r>
            <a:r>
              <a:rPr lang="en-US" dirty="0"/>
              <a:t>impact does customer satisfaction have on Sales?</a:t>
            </a:r>
          </a:p>
          <a:p>
            <a:r>
              <a:rPr lang="en-US" dirty="0" smtClean="0"/>
              <a:t>Is </a:t>
            </a:r>
            <a:r>
              <a:rPr lang="en-US" dirty="0"/>
              <a:t>there a </a:t>
            </a:r>
            <a:r>
              <a:rPr lang="en-US" b="1" dirty="0">
                <a:solidFill>
                  <a:schemeClr val="accent1"/>
                </a:solidFill>
              </a:rPr>
              <a:t>correlation</a:t>
            </a:r>
            <a:r>
              <a:rPr lang="en-US" dirty="0"/>
              <a:t> between number of sick-leave days and number of overtime hours among your staff?  </a:t>
            </a:r>
          </a:p>
          <a:p>
            <a:r>
              <a:rPr lang="en-US" dirty="0"/>
              <a:t>The </a:t>
            </a:r>
            <a:r>
              <a:rPr lang="en-US" b="1" dirty="0">
                <a:solidFill>
                  <a:schemeClr val="accent1"/>
                </a:solidFill>
              </a:rPr>
              <a:t>scatter chart </a:t>
            </a:r>
            <a:r>
              <a:rPr lang="en-US" dirty="0"/>
              <a:t>is the perfect visualization if you want to display </a:t>
            </a:r>
            <a:r>
              <a:rPr lang="en-US" b="1" dirty="0" smtClean="0">
                <a:solidFill>
                  <a:schemeClr val="accent1"/>
                </a:solidFill>
              </a:rPr>
              <a:t>correlation</a:t>
            </a:r>
            <a:r>
              <a:rPr lang="en-US" dirty="0" smtClean="0"/>
              <a:t>.</a:t>
            </a:r>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6426" y="3316368"/>
            <a:ext cx="5667161" cy="3228273"/>
          </a:xfrm>
          <a:prstGeom prst="rect">
            <a:avLst/>
          </a:prstGeom>
          <a:noFill/>
          <a:ln w="2857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71386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Gauge chart</a:t>
            </a:r>
          </a:p>
        </p:txBody>
      </p:sp>
      <p:sp>
        <p:nvSpPr>
          <p:cNvPr id="3" name="Content Placeholder 2"/>
          <p:cNvSpPr>
            <a:spLocks noGrp="1"/>
          </p:cNvSpPr>
          <p:nvPr>
            <p:ph idx="1"/>
          </p:nvPr>
        </p:nvSpPr>
        <p:spPr>
          <a:ln w="19050">
            <a:solidFill>
              <a:schemeClr val="accent1"/>
            </a:solidFill>
          </a:ln>
        </p:spPr>
        <p:txBody>
          <a:bodyPr/>
          <a:lstStyle/>
          <a:p>
            <a:r>
              <a:rPr lang="en-US" dirty="0"/>
              <a:t> A gauge chart was first used to determine the approximate volume of liquid inside a </a:t>
            </a:r>
            <a:r>
              <a:rPr lang="en-US" dirty="0" smtClean="0"/>
              <a:t>tank.</a:t>
            </a:r>
          </a:p>
          <a:p>
            <a:r>
              <a:rPr lang="en-US" dirty="0"/>
              <a:t>A gauge chart </a:t>
            </a:r>
            <a:r>
              <a:rPr lang="en-US" dirty="0" smtClean="0"/>
              <a:t>is used to determine </a:t>
            </a:r>
            <a:r>
              <a:rPr lang="en-US" dirty="0"/>
              <a:t>the range </a:t>
            </a:r>
            <a:r>
              <a:rPr lang="en-US" dirty="0" smtClean="0"/>
              <a:t>of </a:t>
            </a:r>
            <a:r>
              <a:rPr lang="en-US" dirty="0"/>
              <a:t>a given </a:t>
            </a:r>
            <a:r>
              <a:rPr lang="en-US" dirty="0" smtClean="0"/>
              <a:t>value of a single expression without dimensions.</a:t>
            </a:r>
          </a:p>
          <a:p>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8527" y="3146281"/>
            <a:ext cx="477202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43559" y="3263128"/>
            <a:ext cx="2577589" cy="1783880"/>
          </a:xfrm>
          <a:prstGeom prst="rect">
            <a:avLst/>
          </a:prstGeom>
          <a:noFill/>
          <a:ln>
            <a:noFill/>
          </a:ln>
        </p:spPr>
      </p:pic>
      <p:sp>
        <p:nvSpPr>
          <p:cNvPr id="4" name="TextBox 3"/>
          <p:cNvSpPr txBox="1"/>
          <p:nvPr/>
        </p:nvSpPr>
        <p:spPr>
          <a:xfrm>
            <a:off x="919717" y="5194155"/>
            <a:ext cx="2225272" cy="307777"/>
          </a:xfrm>
          <a:prstGeom prst="rect">
            <a:avLst/>
          </a:prstGeom>
          <a:noFill/>
        </p:spPr>
        <p:txBody>
          <a:bodyPr wrap="square" rtlCol="0">
            <a:spAutoFit/>
          </a:bodyPr>
          <a:lstStyle/>
          <a:p>
            <a:pPr algn="ctr"/>
            <a:r>
              <a:rPr lang="en-US" sz="1400" dirty="0" smtClean="0"/>
              <a:t>Heavy chart decoration</a:t>
            </a:r>
            <a:endParaRPr lang="en-US" sz="1400" dirty="0"/>
          </a:p>
        </p:txBody>
      </p:sp>
      <p:sp>
        <p:nvSpPr>
          <p:cNvPr id="8" name="TextBox 7"/>
          <p:cNvSpPr txBox="1"/>
          <p:nvPr/>
        </p:nvSpPr>
        <p:spPr>
          <a:xfrm>
            <a:off x="3658527" y="5194155"/>
            <a:ext cx="4666076" cy="307777"/>
          </a:xfrm>
          <a:prstGeom prst="rect">
            <a:avLst/>
          </a:prstGeom>
          <a:noFill/>
        </p:spPr>
        <p:txBody>
          <a:bodyPr wrap="square" rtlCol="0">
            <a:spAutoFit/>
          </a:bodyPr>
          <a:lstStyle/>
          <a:p>
            <a:r>
              <a:rPr lang="en-US" sz="1400" dirty="0" smtClean="0"/>
              <a:t>Linear gauge: Uncluttered and intuitive </a:t>
            </a:r>
            <a:endParaRPr lang="en-US" sz="1400" dirty="0"/>
          </a:p>
        </p:txBody>
      </p:sp>
    </p:spTree>
    <p:extLst>
      <p:ext uri="{BB962C8B-B14F-4D97-AF65-F5344CB8AC3E}">
        <p14:creationId xmlns:p14="http://schemas.microsoft.com/office/powerpoint/2010/main" val="652715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Advanced Reporting Start Page</a:t>
            </a:r>
            <a:endParaRPr lang="en-US" sz="3200" b="1"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35619" y="1313280"/>
            <a:ext cx="5158012" cy="3760524"/>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880624" y="3646448"/>
            <a:ext cx="4618789" cy="2105279"/>
          </a:xfrm>
          <a:prstGeom prst="rect">
            <a:avLst/>
          </a:prstGeom>
          <a:ln w="28575">
            <a:solidFill>
              <a:srgbClr val="C00000"/>
            </a:solidFill>
          </a:ln>
        </p:spPr>
      </p:pic>
    </p:spTree>
    <p:extLst>
      <p:ext uri="{BB962C8B-B14F-4D97-AF65-F5344CB8AC3E}">
        <p14:creationId xmlns:p14="http://schemas.microsoft.com/office/powerpoint/2010/main" val="319057819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Fast Type Change</a:t>
            </a:r>
          </a:p>
        </p:txBody>
      </p:sp>
      <p:pic>
        <p:nvPicPr>
          <p:cNvPr id="1024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7585"/>
          <a:stretch/>
        </p:blipFill>
        <p:spPr bwMode="auto">
          <a:xfrm>
            <a:off x="5929385" y="1280113"/>
            <a:ext cx="2278104"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descr="C:\Users\bsr\AppData\Local\Temp\SNAGHTML9c25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48" y="1123703"/>
            <a:ext cx="5053608" cy="445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428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Dimension </a:t>
            </a:r>
            <a:r>
              <a:rPr lang="en-US" sz="3200" b="1" smtClean="0">
                <a:solidFill>
                  <a:schemeClr val="tx2"/>
                </a:solidFill>
              </a:rPr>
              <a:t>Groups</a:t>
            </a:r>
            <a:endParaRPr lang="en-US" sz="3200" b="1" dirty="0">
              <a:solidFill>
                <a:schemeClr val="tx2"/>
              </a:solidFill>
            </a:endParaRPr>
          </a:p>
        </p:txBody>
      </p:sp>
      <p:sp>
        <p:nvSpPr>
          <p:cNvPr id="3" name="Content Placeholder 2"/>
          <p:cNvSpPr>
            <a:spLocks noGrp="1"/>
          </p:cNvSpPr>
          <p:nvPr>
            <p:ph idx="1"/>
          </p:nvPr>
        </p:nvSpPr>
        <p:spPr>
          <a:xfrm>
            <a:off x="641006" y="3673089"/>
            <a:ext cx="3911851" cy="2781450"/>
          </a:xfrm>
          <a:ln w="19050">
            <a:solidFill>
              <a:schemeClr val="accent2"/>
            </a:solidFill>
          </a:ln>
        </p:spPr>
        <p:txBody>
          <a:bodyPr>
            <a:normAutofit/>
          </a:bodyPr>
          <a:lstStyle/>
          <a:p>
            <a:pPr marL="0" indent="0">
              <a:buNone/>
            </a:pPr>
            <a:r>
              <a:rPr lang="en-US" sz="2800" b="1" dirty="0" smtClean="0">
                <a:solidFill>
                  <a:schemeClr val="accent1"/>
                </a:solidFill>
              </a:rPr>
              <a:t>Drill-down groups</a:t>
            </a:r>
          </a:p>
          <a:p>
            <a:pPr marL="0" indent="0">
              <a:buNone/>
            </a:pPr>
            <a:r>
              <a:rPr lang="en-US" dirty="0"/>
              <a:t>S</a:t>
            </a:r>
            <a:r>
              <a:rPr lang="en-US" dirty="0" smtClean="0"/>
              <a:t>everal </a:t>
            </a:r>
            <a:r>
              <a:rPr lang="en-US" dirty="0"/>
              <a:t>fields form a </a:t>
            </a:r>
            <a:r>
              <a:rPr lang="en-US"/>
              <a:t>natural </a:t>
            </a:r>
            <a:r>
              <a:rPr lang="en-US" smtClean="0"/>
              <a:t>hierarchy</a:t>
            </a:r>
            <a:endParaRPr lang="en-US" dirty="0" smtClean="0"/>
          </a:p>
          <a:p>
            <a:pPr lvl="1"/>
            <a:r>
              <a:rPr lang="en-US" dirty="0">
                <a:solidFill>
                  <a:schemeClr val="accent1"/>
                </a:solidFill>
              </a:rPr>
              <a:t>Time</a:t>
            </a:r>
            <a:r>
              <a:rPr lang="en-US" dirty="0"/>
              <a:t>: Year, Quarter, Month </a:t>
            </a:r>
            <a:endParaRPr lang="sv-SE" dirty="0"/>
          </a:p>
          <a:p>
            <a:pPr lvl="1"/>
            <a:r>
              <a:rPr lang="en-US" dirty="0">
                <a:solidFill>
                  <a:schemeClr val="accent1"/>
                </a:solidFill>
              </a:rPr>
              <a:t>Geography</a:t>
            </a:r>
            <a:r>
              <a:rPr lang="en-US" dirty="0"/>
              <a:t>: Continent, Country, State, City </a:t>
            </a:r>
            <a:endParaRPr lang="sv-SE"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0215" y="1147575"/>
            <a:ext cx="3401725" cy="2473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a:blip r:embed="rId3"/>
          <a:stretch>
            <a:fillRect/>
          </a:stretch>
        </p:blipFill>
        <p:spPr>
          <a:xfrm>
            <a:off x="641006" y="1675023"/>
            <a:ext cx="3500218" cy="1341231"/>
          </a:xfrm>
          <a:prstGeom prst="rect">
            <a:avLst/>
          </a:prstGeom>
        </p:spPr>
      </p:pic>
      <p:sp>
        <p:nvSpPr>
          <p:cNvPr id="6" name="Rectangle 5"/>
          <p:cNvSpPr/>
          <p:nvPr/>
        </p:nvSpPr>
        <p:spPr>
          <a:xfrm>
            <a:off x="4949189" y="3752181"/>
            <a:ext cx="4005465" cy="1661993"/>
          </a:xfrm>
          <a:prstGeom prst="rect">
            <a:avLst/>
          </a:prstGeom>
          <a:ln w="19050">
            <a:solidFill>
              <a:schemeClr val="accent2"/>
            </a:solidFill>
          </a:ln>
        </p:spPr>
        <p:txBody>
          <a:bodyPr wrap="square">
            <a:spAutoFit/>
          </a:bodyPr>
          <a:lstStyle/>
          <a:p>
            <a:pPr indent="-57150"/>
            <a:r>
              <a:rPr lang="en-US" sz="2400" b="1">
                <a:solidFill>
                  <a:schemeClr val="accent1"/>
                </a:solidFill>
                <a:latin typeface="Arial"/>
              </a:rPr>
              <a:t>Cyclic </a:t>
            </a:r>
            <a:r>
              <a:rPr lang="en-US" sz="2400" b="1" smtClean="0">
                <a:solidFill>
                  <a:schemeClr val="accent1"/>
                </a:solidFill>
                <a:latin typeface="Arial"/>
              </a:rPr>
              <a:t>groups</a:t>
            </a:r>
          </a:p>
          <a:p>
            <a:pPr indent="-57150"/>
            <a:endParaRPr lang="en-US" sz="2400" b="1" dirty="0">
              <a:solidFill>
                <a:schemeClr val="accent1"/>
              </a:solidFill>
              <a:latin typeface="Arial"/>
            </a:endParaRPr>
          </a:p>
          <a:p>
            <a:r>
              <a:rPr lang="en-US" dirty="0">
                <a:latin typeface="Arial"/>
              </a:rPr>
              <a:t>Group fields that do not form a </a:t>
            </a:r>
            <a:r>
              <a:rPr lang="en-US">
                <a:latin typeface="Arial"/>
              </a:rPr>
              <a:t>natural </a:t>
            </a:r>
            <a:r>
              <a:rPr lang="en-US" smtClean="0">
                <a:latin typeface="Arial"/>
              </a:rPr>
              <a:t>hierarchy</a:t>
            </a:r>
            <a:endParaRPr lang="en-US" dirty="0">
              <a:latin typeface="Arial"/>
            </a:endParaRPr>
          </a:p>
          <a:p>
            <a:pPr marL="285750" indent="-342900"/>
            <a:endParaRPr lang="en-US" dirty="0"/>
          </a:p>
        </p:txBody>
      </p:sp>
    </p:spTree>
    <p:extLst>
      <p:ext uri="{BB962C8B-B14F-4D97-AF65-F5344CB8AC3E}">
        <p14:creationId xmlns:p14="http://schemas.microsoft.com/office/powerpoint/2010/main" val="466480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Container</a:t>
            </a:r>
            <a:endParaRPr lang="en-US" sz="3600" b="1" dirty="0"/>
          </a:p>
        </p:txBody>
      </p:sp>
      <p:sp>
        <p:nvSpPr>
          <p:cNvPr id="3" name="Content Placeholder 2"/>
          <p:cNvSpPr>
            <a:spLocks noGrp="1"/>
          </p:cNvSpPr>
          <p:nvPr>
            <p:ph idx="1"/>
          </p:nvPr>
        </p:nvSpPr>
        <p:spPr>
          <a:xfrm>
            <a:off x="612648" y="1438074"/>
            <a:ext cx="7918704" cy="3379253"/>
          </a:xfrm>
          <a:ln w="28575">
            <a:solidFill>
              <a:schemeClr val="accent2"/>
            </a:solidFill>
          </a:ln>
        </p:spPr>
        <p:txBody>
          <a:bodyPr/>
          <a:lstStyle/>
          <a:p>
            <a:r>
              <a:rPr lang="en-US" dirty="0"/>
              <a:t>The </a:t>
            </a:r>
            <a:r>
              <a:rPr lang="en-US" b="1" dirty="0"/>
              <a:t>Container</a:t>
            </a:r>
            <a:r>
              <a:rPr lang="en-US" dirty="0"/>
              <a:t> object serves as a container for sheet </a:t>
            </a:r>
            <a:r>
              <a:rPr lang="en-US" dirty="0" smtClean="0"/>
              <a:t>objects</a:t>
            </a:r>
          </a:p>
          <a:p>
            <a:r>
              <a:rPr lang="en-US" dirty="0"/>
              <a:t>Small tabs or a drop-down list enable the user to choose which object to </a:t>
            </a:r>
            <a:r>
              <a:rPr lang="en-US" dirty="0" smtClean="0"/>
              <a:t>show</a:t>
            </a:r>
          </a:p>
          <a:p>
            <a:r>
              <a:rPr lang="en-US" dirty="0"/>
              <a:t>Small tabs or a drop-down list enable the user to choose which object to </a:t>
            </a:r>
            <a:r>
              <a:rPr lang="en-US" dirty="0" smtClean="0"/>
              <a:t>show</a:t>
            </a:r>
          </a:p>
          <a:p>
            <a:r>
              <a:rPr lang="en-US" dirty="0"/>
              <a:t>T</a:t>
            </a:r>
            <a:r>
              <a:rPr lang="en-US" dirty="0" smtClean="0"/>
              <a:t>he </a:t>
            </a:r>
            <a:r>
              <a:rPr lang="en-US" b="1" dirty="0"/>
              <a:t>Container</a:t>
            </a:r>
            <a:r>
              <a:rPr lang="en-US" dirty="0"/>
              <a:t> object has the additional advantage that the objects in the container can use different dimensions and expressions. </a:t>
            </a:r>
          </a:p>
          <a:p>
            <a:endParaRPr lang="en-US" dirty="0"/>
          </a:p>
        </p:txBody>
      </p:sp>
    </p:spTree>
    <p:extLst>
      <p:ext uri="{BB962C8B-B14F-4D97-AF65-F5344CB8AC3E}">
        <p14:creationId xmlns:p14="http://schemas.microsoft.com/office/powerpoint/2010/main" val="258607755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Activities</a:t>
            </a:r>
            <a:endParaRPr lang="en-US" dirty="0">
              <a:solidFill>
                <a:schemeClr val="accent1"/>
              </a:solidFill>
            </a:endParaRPr>
          </a:p>
        </p:txBody>
      </p:sp>
      <p:sp>
        <p:nvSpPr>
          <p:cNvPr id="3" name="Content Placeholder 2"/>
          <p:cNvSpPr>
            <a:spLocks noGrp="1"/>
          </p:cNvSpPr>
          <p:nvPr>
            <p:ph idx="1"/>
          </p:nvPr>
        </p:nvSpPr>
        <p:spPr>
          <a:xfrm>
            <a:off x="847725" y="1021329"/>
            <a:ext cx="7918703" cy="4911120"/>
          </a:xfrm>
          <a:ln w="28575">
            <a:solidFill>
              <a:schemeClr val="accent4"/>
            </a:solidFill>
          </a:ln>
        </p:spPr>
        <p:txBody>
          <a:bodyPr/>
          <a:lstStyle/>
          <a:p>
            <a:pPr marL="0" indent="0">
              <a:buNone/>
            </a:pPr>
            <a:r>
              <a:rPr lang="en-GB" sz="1800" dirty="0" smtClean="0">
                <a:solidFill>
                  <a:schemeClr val="accent1"/>
                </a:solidFill>
              </a:rPr>
              <a:t>7.4 </a:t>
            </a:r>
            <a:r>
              <a:rPr lang="en-GB" sz="1800" dirty="0"/>
              <a:t>Show the Ratio of Sales by City</a:t>
            </a:r>
          </a:p>
          <a:p>
            <a:pPr marL="0" indent="0">
              <a:buNone/>
            </a:pPr>
            <a:r>
              <a:rPr lang="en-GB" sz="1800" dirty="0" smtClean="0">
                <a:solidFill>
                  <a:schemeClr val="accent1"/>
                </a:solidFill>
              </a:rPr>
              <a:t>7.7 </a:t>
            </a:r>
            <a:r>
              <a:rPr lang="en-GB" sz="1800" dirty="0"/>
              <a:t>Build a chart to show the order </a:t>
            </a:r>
            <a:r>
              <a:rPr lang="en-GB" sz="1800" dirty="0" smtClean="0"/>
              <a:t>trend</a:t>
            </a:r>
          </a:p>
          <a:p>
            <a:pPr marL="0" indent="0">
              <a:buNone/>
            </a:pPr>
            <a:r>
              <a:rPr lang="en-GB" sz="1800" dirty="0" smtClean="0">
                <a:solidFill>
                  <a:schemeClr val="accent1"/>
                </a:solidFill>
              </a:rPr>
              <a:t>7.8</a:t>
            </a:r>
            <a:r>
              <a:rPr lang="en-GB" sz="1800" dirty="0" smtClean="0"/>
              <a:t> Show different measures in a single chart</a:t>
            </a:r>
          </a:p>
          <a:p>
            <a:pPr marL="0" indent="0">
              <a:buNone/>
            </a:pPr>
            <a:r>
              <a:rPr lang="en-GB" sz="1800" dirty="0" smtClean="0">
                <a:solidFill>
                  <a:schemeClr val="accent1"/>
                </a:solidFill>
              </a:rPr>
              <a:t>7.9 </a:t>
            </a:r>
            <a:r>
              <a:rPr lang="en-GB" sz="1800" dirty="0" smtClean="0"/>
              <a:t>Scatter Chart</a:t>
            </a:r>
          </a:p>
          <a:p>
            <a:pPr marL="0" indent="0">
              <a:buNone/>
            </a:pPr>
            <a:r>
              <a:rPr lang="en-GB" sz="1800" dirty="0">
                <a:solidFill>
                  <a:schemeClr val="accent1"/>
                </a:solidFill>
              </a:rPr>
              <a:t>7.10</a:t>
            </a:r>
            <a:r>
              <a:rPr lang="en-GB" sz="1800" dirty="0" smtClean="0"/>
              <a:t>  Scatter Chart – Group by a Second Dimension</a:t>
            </a:r>
          </a:p>
          <a:p>
            <a:pPr marL="0" indent="0">
              <a:buNone/>
            </a:pPr>
            <a:r>
              <a:rPr lang="en-GB" sz="1800" dirty="0">
                <a:solidFill>
                  <a:schemeClr val="accent1"/>
                </a:solidFill>
              </a:rPr>
              <a:t>7.11</a:t>
            </a:r>
            <a:r>
              <a:rPr lang="en-GB" sz="1800" dirty="0" smtClean="0"/>
              <a:t> Scatter Chart – Add a Third Expression</a:t>
            </a:r>
          </a:p>
          <a:p>
            <a:pPr marL="0" indent="0">
              <a:buNone/>
            </a:pPr>
            <a:r>
              <a:rPr lang="en-GB" sz="1800" dirty="0">
                <a:solidFill>
                  <a:schemeClr val="accent1"/>
                </a:solidFill>
              </a:rPr>
              <a:t>7.12</a:t>
            </a:r>
            <a:r>
              <a:rPr lang="en-GB" sz="1800" dirty="0" smtClean="0"/>
              <a:t> Linear Gauge</a:t>
            </a:r>
          </a:p>
          <a:p>
            <a:pPr marL="0" indent="0">
              <a:buNone/>
            </a:pPr>
            <a:r>
              <a:rPr lang="en-GB" sz="1800" dirty="0">
                <a:solidFill>
                  <a:schemeClr val="accent1"/>
                </a:solidFill>
              </a:rPr>
              <a:t>7.13</a:t>
            </a:r>
            <a:r>
              <a:rPr lang="en-GB" sz="1800" dirty="0" smtClean="0"/>
              <a:t> Add a Fast Type Change Option</a:t>
            </a:r>
          </a:p>
          <a:p>
            <a:pPr marL="0" indent="0">
              <a:buNone/>
            </a:pPr>
            <a:r>
              <a:rPr lang="en-GB" sz="1800" dirty="0">
                <a:solidFill>
                  <a:schemeClr val="accent1"/>
                </a:solidFill>
              </a:rPr>
              <a:t>7.14</a:t>
            </a:r>
            <a:r>
              <a:rPr lang="en-GB" sz="1800" dirty="0" smtClean="0"/>
              <a:t> Create a Drill Down Dimension Group</a:t>
            </a:r>
          </a:p>
          <a:p>
            <a:pPr marL="0" indent="0">
              <a:buNone/>
            </a:pPr>
            <a:r>
              <a:rPr lang="en-GB" sz="1800" dirty="0">
                <a:solidFill>
                  <a:schemeClr val="accent1"/>
                </a:solidFill>
              </a:rPr>
              <a:t>7.15</a:t>
            </a:r>
            <a:r>
              <a:rPr lang="en-GB" sz="1800" dirty="0" smtClean="0"/>
              <a:t> Create a Container</a:t>
            </a:r>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225141972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2000548"/>
          </a:xfrm>
          <a:prstGeom prst="rect">
            <a:avLst/>
          </a:prstGeom>
          <a:noFill/>
        </p:spPr>
        <p:txBody>
          <a:bodyPr wrap="square" lIns="91440" tIns="45720" rIns="91440" bIns="45720">
            <a:spAutoFit/>
          </a:bodyPr>
          <a:lstStyle/>
          <a:p>
            <a:pPr algn="ctr"/>
            <a:r>
              <a:rPr lang="en-US" sz="3200" b="1">
                <a:ln w="0"/>
                <a:solidFill>
                  <a:schemeClr val="accent1"/>
                </a:solidFill>
                <a:effectLst>
                  <a:outerShdw blurRad="38100" dist="25400" dir="5400000" algn="ctr" rotWithShape="0">
                    <a:srgbClr val="6E747A">
                      <a:alpha val="43000"/>
                    </a:srgbClr>
                  </a:outerShdw>
                </a:effectLst>
              </a:rPr>
              <a:t>Training Module 2</a:t>
            </a:r>
          </a:p>
          <a:p>
            <a:pPr algn="ctr"/>
            <a:r>
              <a:rPr lang="en-US" sz="3200" b="1">
                <a:ln w="0"/>
                <a:solidFill>
                  <a:schemeClr val="accent1"/>
                </a:solidFill>
                <a:effectLst>
                  <a:outerShdw blurRad="38100" dist="25400" dir="5400000" algn="ctr" rotWithShape="0">
                    <a:srgbClr val="6E747A">
                      <a:alpha val="43000"/>
                    </a:srgbClr>
                  </a:outerShdw>
                </a:effectLst>
              </a:rPr>
              <a:t>Intermediate</a:t>
            </a: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8</a:t>
            </a:r>
          </a:p>
          <a:p>
            <a:pPr algn="ctr"/>
            <a:r>
              <a:rPr lang="en-US" sz="2800" b="1" dirty="0" smtClean="0">
                <a:ln w="0"/>
                <a:solidFill>
                  <a:schemeClr val="accent1"/>
                </a:solidFill>
                <a:effectLst>
                  <a:outerShdw blurRad="38100" dist="25400" dir="5400000" algn="ctr" rotWithShape="0">
                    <a:srgbClr val="6E747A">
                      <a:alpha val="43000"/>
                    </a:srgbClr>
                  </a:outerShdw>
                </a:effectLst>
              </a:rPr>
              <a:t>Table Design</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8765035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b="1" dirty="0">
                <a:solidFill>
                  <a:schemeClr val="tx2"/>
                </a:solidFill>
              </a:rPr>
              <a:t>Learning objectives</a:t>
            </a:r>
          </a:p>
        </p:txBody>
      </p:sp>
      <p:sp>
        <p:nvSpPr>
          <p:cNvPr id="4" name="Content Placeholder 3"/>
          <p:cNvSpPr>
            <a:spLocks noGrp="1"/>
          </p:cNvSpPr>
          <p:nvPr>
            <p:ph idx="1"/>
          </p:nvPr>
        </p:nvSpPr>
        <p:spPr>
          <a:xfrm>
            <a:off x="761238" y="1609525"/>
            <a:ext cx="7918704" cy="2813886"/>
          </a:xfrm>
          <a:ln w="28575">
            <a:solidFill>
              <a:schemeClr val="accent2"/>
            </a:solidFill>
          </a:ln>
        </p:spPr>
        <p:txBody>
          <a:bodyPr/>
          <a:lstStyle/>
          <a:p>
            <a:pPr lvl="0"/>
            <a:r>
              <a:rPr lang="en-US" dirty="0"/>
              <a:t>Identify when to use </a:t>
            </a:r>
            <a:r>
              <a:rPr lang="en-US"/>
              <a:t>a </a:t>
            </a:r>
            <a:r>
              <a:rPr lang="en-US" b="1" smtClean="0">
                <a:solidFill>
                  <a:schemeClr val="accent1"/>
                </a:solidFill>
              </a:rPr>
              <a:t>table</a:t>
            </a:r>
            <a:endParaRPr lang="en-US" dirty="0"/>
          </a:p>
          <a:p>
            <a:pPr lvl="0"/>
            <a:r>
              <a:rPr lang="en-US" dirty="0"/>
              <a:t>Explain how to </a:t>
            </a:r>
            <a:r>
              <a:rPr lang="en-US" b="1" dirty="0">
                <a:solidFill>
                  <a:schemeClr val="accent1"/>
                </a:solidFill>
              </a:rPr>
              <a:t>select</a:t>
            </a:r>
            <a:r>
              <a:rPr lang="en-US" dirty="0"/>
              <a:t> and </a:t>
            </a:r>
            <a:r>
              <a:rPr lang="en-US" b="1" dirty="0">
                <a:solidFill>
                  <a:schemeClr val="accent1"/>
                </a:solidFill>
              </a:rPr>
              <a:t>sort</a:t>
            </a:r>
            <a:r>
              <a:rPr lang="en-US" dirty="0"/>
              <a:t> values </a:t>
            </a:r>
            <a:r>
              <a:rPr lang="en-US"/>
              <a:t>in </a:t>
            </a:r>
            <a:r>
              <a:rPr lang="en-US" b="1" smtClean="0">
                <a:solidFill>
                  <a:schemeClr val="accent1"/>
                </a:solidFill>
              </a:rPr>
              <a:t>tables</a:t>
            </a:r>
            <a:endParaRPr lang="en-US" dirty="0"/>
          </a:p>
          <a:p>
            <a:pPr lvl="0"/>
            <a:r>
              <a:rPr lang="en-US" dirty="0"/>
              <a:t>Define the difference between a </a:t>
            </a:r>
            <a:r>
              <a:rPr lang="en-US" b="1" dirty="0">
                <a:solidFill>
                  <a:schemeClr val="accent1"/>
                </a:solidFill>
              </a:rPr>
              <a:t>straight table, pivot table</a:t>
            </a:r>
            <a:r>
              <a:rPr lang="en-US" dirty="0"/>
              <a:t>, and a </a:t>
            </a:r>
            <a:r>
              <a:rPr lang="en-US" b="1">
                <a:solidFill>
                  <a:schemeClr val="accent1"/>
                </a:solidFill>
              </a:rPr>
              <a:t>table </a:t>
            </a:r>
            <a:r>
              <a:rPr lang="en-US" b="1" smtClean="0">
                <a:solidFill>
                  <a:schemeClr val="accent1"/>
                </a:solidFill>
              </a:rPr>
              <a:t>box</a:t>
            </a:r>
            <a:endParaRPr lang="en-US" b="1" dirty="0">
              <a:solidFill>
                <a:schemeClr val="accent1"/>
              </a:solidFill>
            </a:endParaRPr>
          </a:p>
          <a:p>
            <a:pPr lvl="0"/>
            <a:r>
              <a:rPr lang="en-US" dirty="0"/>
              <a:t>Explain how to enhance a table with </a:t>
            </a:r>
            <a:r>
              <a:rPr lang="en-US" b="1" dirty="0">
                <a:solidFill>
                  <a:schemeClr val="accent1"/>
                </a:solidFill>
              </a:rPr>
              <a:t>mini charts</a:t>
            </a:r>
          </a:p>
        </p:txBody>
      </p:sp>
    </p:spTree>
    <p:extLst>
      <p:ext uri="{BB962C8B-B14F-4D97-AF65-F5344CB8AC3E}">
        <p14:creationId xmlns:p14="http://schemas.microsoft.com/office/powerpoint/2010/main" val="328296036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Table box</a:t>
            </a:r>
          </a:p>
        </p:txBody>
      </p:sp>
      <p:sp>
        <p:nvSpPr>
          <p:cNvPr id="3" name="Content Placeholder 2"/>
          <p:cNvSpPr>
            <a:spLocks noGrp="1"/>
          </p:cNvSpPr>
          <p:nvPr>
            <p:ph idx="1"/>
          </p:nvPr>
        </p:nvSpPr>
        <p:spPr>
          <a:xfrm>
            <a:off x="736270" y="1438074"/>
            <a:ext cx="7795081" cy="4525963"/>
          </a:xfrm>
          <a:ln w="19050">
            <a:solidFill>
              <a:schemeClr val="accent4"/>
            </a:solidFill>
          </a:ln>
        </p:spPr>
        <p:txBody>
          <a:bodyPr>
            <a:normAutofit/>
          </a:bodyPr>
          <a:lstStyle/>
          <a:p>
            <a:r>
              <a:rPr lang="en-US" dirty="0"/>
              <a:t>Is a combination</a:t>
            </a:r>
            <a:r>
              <a:rPr lang="en-US" dirty="0" smtClean="0"/>
              <a:t> </a:t>
            </a:r>
            <a:r>
              <a:rPr lang="en-US" dirty="0"/>
              <a:t>of </a:t>
            </a:r>
            <a:r>
              <a:rPr lang="en-US" b="1">
                <a:solidFill>
                  <a:schemeClr val="accent1"/>
                </a:solidFill>
              </a:rPr>
              <a:t>list </a:t>
            </a:r>
            <a:r>
              <a:rPr lang="en-US" b="1" smtClean="0">
                <a:solidFill>
                  <a:schemeClr val="accent1"/>
                </a:solidFill>
              </a:rPr>
              <a:t>boxes</a:t>
            </a:r>
            <a:endParaRPr lang="en-US" dirty="0" smtClean="0"/>
          </a:p>
          <a:p>
            <a:r>
              <a:rPr lang="en-US" dirty="0"/>
              <a:t>Is a table with </a:t>
            </a:r>
            <a:r>
              <a:rPr lang="en-US" b="1" dirty="0">
                <a:solidFill>
                  <a:schemeClr val="accent1"/>
                </a:solidFill>
              </a:rPr>
              <a:t>rows</a:t>
            </a:r>
            <a:r>
              <a:rPr lang="en-US" dirty="0"/>
              <a:t> </a:t>
            </a:r>
            <a:r>
              <a:rPr lang="en-US"/>
              <a:t>and </a:t>
            </a:r>
            <a:r>
              <a:rPr lang="en-US" b="1">
                <a:solidFill>
                  <a:schemeClr val="accent1"/>
                </a:solidFill>
              </a:rPr>
              <a:t>columns</a:t>
            </a:r>
            <a:endParaRPr lang="en-US" b="1" dirty="0">
              <a:solidFill>
                <a:schemeClr val="accent1"/>
              </a:solidFill>
            </a:endParaRPr>
          </a:p>
          <a:p>
            <a:r>
              <a:rPr lang="en-US" dirty="0"/>
              <a:t>Each </a:t>
            </a:r>
            <a:r>
              <a:rPr lang="en-US" b="1" dirty="0">
                <a:solidFill>
                  <a:schemeClr val="accent1"/>
                </a:solidFill>
              </a:rPr>
              <a:t>column</a:t>
            </a:r>
            <a:r>
              <a:rPr lang="en-US" dirty="0"/>
              <a:t> corresponds to </a:t>
            </a:r>
            <a:r>
              <a:rPr lang="en-US"/>
              <a:t>a </a:t>
            </a:r>
            <a:r>
              <a:rPr lang="en-US" b="1" smtClean="0">
                <a:solidFill>
                  <a:schemeClr val="accent1"/>
                </a:solidFill>
              </a:rPr>
              <a:t>field</a:t>
            </a:r>
            <a:endParaRPr lang="en-US" b="1" dirty="0" smtClean="0">
              <a:solidFill>
                <a:schemeClr val="accent1"/>
              </a:solidFill>
            </a:endParaRPr>
          </a:p>
          <a:p>
            <a:r>
              <a:rPr lang="en-US" dirty="0"/>
              <a:t>Can contain fields from </a:t>
            </a:r>
            <a:r>
              <a:rPr lang="en-US" b="1" dirty="0">
                <a:solidFill>
                  <a:schemeClr val="accent1"/>
                </a:solidFill>
              </a:rPr>
              <a:t>possible combination </a:t>
            </a:r>
            <a:r>
              <a:rPr lang="en-US" dirty="0"/>
              <a:t>of </a:t>
            </a:r>
            <a:r>
              <a:rPr lang="en-US" b="1">
                <a:solidFill>
                  <a:schemeClr val="accent1"/>
                </a:solidFill>
              </a:rPr>
              <a:t>input </a:t>
            </a:r>
            <a:r>
              <a:rPr lang="en-US" b="1" smtClean="0">
                <a:solidFill>
                  <a:schemeClr val="accent1"/>
                </a:solidFill>
              </a:rPr>
              <a:t>tables</a:t>
            </a:r>
            <a:endParaRPr lang="en-US" dirty="0"/>
          </a:p>
          <a:p>
            <a:r>
              <a:rPr lang="en-US" dirty="0"/>
              <a:t>The </a:t>
            </a:r>
            <a:r>
              <a:rPr lang="en-US" b="1" dirty="0">
                <a:solidFill>
                  <a:schemeClr val="accent1"/>
                </a:solidFill>
              </a:rPr>
              <a:t>rows</a:t>
            </a:r>
            <a:r>
              <a:rPr lang="en-US" dirty="0"/>
              <a:t> correspond to every possible combination of data in </a:t>
            </a:r>
            <a:r>
              <a:rPr lang="en-US"/>
              <a:t>these </a:t>
            </a:r>
            <a:r>
              <a:rPr lang="en-US" smtClean="0"/>
              <a:t>columns</a:t>
            </a:r>
            <a:endParaRPr lang="en-US" dirty="0" smtClean="0"/>
          </a:p>
          <a:p>
            <a:r>
              <a:rPr lang="en-US" smtClean="0"/>
              <a:t>Logically </a:t>
            </a:r>
            <a:r>
              <a:rPr lang="en-US" b="1" smtClean="0">
                <a:solidFill>
                  <a:schemeClr val="accent1"/>
                </a:solidFill>
              </a:rPr>
              <a:t>conects</a:t>
            </a:r>
            <a:r>
              <a:rPr lang="en-US" smtClean="0"/>
              <a:t> </a:t>
            </a:r>
            <a:r>
              <a:rPr lang="en-US" dirty="0"/>
              <a:t>the content of every </a:t>
            </a:r>
            <a:r>
              <a:rPr lang="en-US" dirty="0" smtClean="0"/>
              <a:t>row.</a:t>
            </a:r>
          </a:p>
        </p:txBody>
      </p:sp>
    </p:spTree>
    <p:extLst>
      <p:ext uri="{BB962C8B-B14F-4D97-AF65-F5344CB8AC3E}">
        <p14:creationId xmlns:p14="http://schemas.microsoft.com/office/powerpoint/2010/main" val="266985375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Straight table </a:t>
            </a:r>
          </a:p>
        </p:txBody>
      </p:sp>
      <p:sp>
        <p:nvSpPr>
          <p:cNvPr id="3" name="Content Placeholder 2"/>
          <p:cNvSpPr>
            <a:spLocks noGrp="1"/>
          </p:cNvSpPr>
          <p:nvPr>
            <p:ph idx="1"/>
          </p:nvPr>
        </p:nvSpPr>
        <p:spPr>
          <a:xfrm>
            <a:off x="912101" y="3779617"/>
            <a:ext cx="7918704" cy="1288039"/>
          </a:xfrm>
        </p:spPr>
        <p:txBody>
          <a:bodyPr/>
          <a:lstStyle/>
          <a:p>
            <a:r>
              <a:rPr lang="en-US" dirty="0" smtClean="0"/>
              <a:t>One </a:t>
            </a:r>
            <a:r>
              <a:rPr lang="en-US" b="1" dirty="0" smtClean="0">
                <a:solidFill>
                  <a:schemeClr val="accent1"/>
                </a:solidFill>
              </a:rPr>
              <a:t>dimension</a:t>
            </a:r>
            <a:r>
              <a:rPr lang="en-US" dirty="0" smtClean="0"/>
              <a:t> (or group), several </a:t>
            </a:r>
            <a:r>
              <a:rPr lang="en-US" b="1" dirty="0">
                <a:solidFill>
                  <a:schemeClr val="accent1"/>
                </a:solidFill>
              </a:rPr>
              <a:t>expressions</a:t>
            </a:r>
          </a:p>
          <a:p>
            <a:r>
              <a:rPr lang="en-US" dirty="0"/>
              <a:t>C</a:t>
            </a:r>
            <a:r>
              <a:rPr lang="en-US" dirty="0" smtClean="0"/>
              <a:t>olumns </a:t>
            </a:r>
            <a:r>
              <a:rPr lang="en-US" dirty="0"/>
              <a:t>can be </a:t>
            </a:r>
            <a:r>
              <a:rPr lang="en-US" b="1" dirty="0">
                <a:solidFill>
                  <a:schemeClr val="accent1"/>
                </a:solidFill>
              </a:rPr>
              <a:t>sorted</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801" y="1666250"/>
            <a:ext cx="7548398" cy="1468446"/>
          </a:xfrm>
          <a:prstGeom prst="rect">
            <a:avLst/>
          </a:prstGeom>
          <a:noFill/>
          <a:ln w="28575">
            <a:solidFill>
              <a:schemeClr val="accent4"/>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6537078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 </a:t>
            </a:r>
            <a:r>
              <a:rPr lang="en-US" sz="3200" b="1" dirty="0">
                <a:solidFill>
                  <a:schemeClr val="tx2"/>
                </a:solidFill>
              </a:rPr>
              <a:t>Mini charts </a:t>
            </a:r>
          </a:p>
        </p:txBody>
      </p:sp>
      <p:sp>
        <p:nvSpPr>
          <p:cNvPr id="3" name="Content Placeholder 2"/>
          <p:cNvSpPr>
            <a:spLocks noGrp="1"/>
          </p:cNvSpPr>
          <p:nvPr>
            <p:ph idx="1"/>
          </p:nvPr>
        </p:nvSpPr>
        <p:spPr>
          <a:xfrm>
            <a:off x="612649" y="4010874"/>
            <a:ext cx="7918704" cy="2204624"/>
          </a:xfrm>
        </p:spPr>
        <p:txBody>
          <a:bodyPr/>
          <a:lstStyle/>
          <a:p>
            <a:r>
              <a:rPr lang="en-US" b="1" dirty="0" smtClean="0">
                <a:solidFill>
                  <a:schemeClr val="accent1"/>
                </a:solidFill>
              </a:rPr>
              <a:t>Charts</a:t>
            </a:r>
            <a:r>
              <a:rPr lang="en-US" dirty="0" smtClean="0"/>
              <a:t> and </a:t>
            </a:r>
            <a:r>
              <a:rPr lang="en-US" b="1" dirty="0">
                <a:solidFill>
                  <a:schemeClr val="accent1"/>
                </a:solidFill>
              </a:rPr>
              <a:t>numbers</a:t>
            </a:r>
            <a:r>
              <a:rPr lang="en-US" dirty="0" smtClean="0"/>
              <a:t> in the same object</a:t>
            </a:r>
          </a:p>
          <a:p>
            <a:r>
              <a:rPr lang="en-US" dirty="0"/>
              <a:t>S</a:t>
            </a:r>
            <a:r>
              <a:rPr lang="en-US" dirty="0" smtClean="0"/>
              <a:t>how </a:t>
            </a:r>
            <a:r>
              <a:rPr lang="en-US" dirty="0"/>
              <a:t>much information in a very limited </a:t>
            </a:r>
            <a:r>
              <a:rPr lang="en-US" dirty="0" smtClean="0"/>
              <a:t>space</a:t>
            </a:r>
            <a:endParaRPr lang="en-US" dirty="0"/>
          </a:p>
          <a:p>
            <a:r>
              <a:rPr lang="en-US" b="1" dirty="0">
                <a:solidFill>
                  <a:schemeClr val="accent1"/>
                </a:solidFill>
              </a:rPr>
              <a:t>Lines</a:t>
            </a:r>
            <a:r>
              <a:rPr lang="en-US" dirty="0" smtClean="0"/>
              <a:t> </a:t>
            </a:r>
            <a:r>
              <a:rPr lang="en-US" dirty="0"/>
              <a:t>to show the movements, </a:t>
            </a:r>
            <a:r>
              <a:rPr lang="en-US" b="1" dirty="0">
                <a:solidFill>
                  <a:schemeClr val="accent1"/>
                </a:solidFill>
              </a:rPr>
              <a:t>bars</a:t>
            </a:r>
            <a:r>
              <a:rPr lang="en-US" dirty="0"/>
              <a:t> to show the quantitative values, and </a:t>
            </a:r>
            <a:r>
              <a:rPr lang="en-US" b="1" dirty="0">
                <a:solidFill>
                  <a:schemeClr val="accent1"/>
                </a:solidFill>
              </a:rPr>
              <a:t>whiskers</a:t>
            </a:r>
            <a:r>
              <a:rPr lang="en-US" dirty="0"/>
              <a:t> to show the win/loss values</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649" y="1021328"/>
            <a:ext cx="7723830" cy="2738085"/>
          </a:xfrm>
          <a:prstGeom prst="rect">
            <a:avLst/>
          </a:prstGeom>
          <a:noFill/>
          <a:ln w="2857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8846170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Pivot table</a:t>
            </a:r>
          </a:p>
        </p:txBody>
      </p:sp>
      <p:sp>
        <p:nvSpPr>
          <p:cNvPr id="3" name="Content Placeholder 2"/>
          <p:cNvSpPr>
            <a:spLocks noGrp="1"/>
          </p:cNvSpPr>
          <p:nvPr>
            <p:ph idx="1"/>
          </p:nvPr>
        </p:nvSpPr>
        <p:spPr>
          <a:xfrm>
            <a:off x="612648" y="4085112"/>
            <a:ext cx="7918704" cy="1878925"/>
          </a:xfrm>
          <a:ln>
            <a:solidFill>
              <a:schemeClr val="accent4"/>
            </a:solidFill>
          </a:ln>
        </p:spPr>
        <p:txBody>
          <a:bodyPr/>
          <a:lstStyle/>
          <a:p>
            <a:r>
              <a:rPr lang="en-US" b="1" dirty="0">
                <a:solidFill>
                  <a:schemeClr val="accent1"/>
                </a:solidFill>
              </a:rPr>
              <a:t>D</a:t>
            </a:r>
            <a:r>
              <a:rPr lang="en-US" b="1" dirty="0" smtClean="0">
                <a:solidFill>
                  <a:schemeClr val="accent1"/>
                </a:solidFill>
              </a:rPr>
              <a:t>imensions</a:t>
            </a:r>
            <a:r>
              <a:rPr lang="en-US" dirty="0" smtClean="0"/>
              <a:t> </a:t>
            </a:r>
            <a:r>
              <a:rPr lang="en-US" dirty="0"/>
              <a:t>and </a:t>
            </a:r>
            <a:r>
              <a:rPr lang="en-US" b="1" dirty="0">
                <a:solidFill>
                  <a:schemeClr val="accent1"/>
                </a:solidFill>
              </a:rPr>
              <a:t>expressions</a:t>
            </a:r>
            <a:r>
              <a:rPr lang="en-US" dirty="0"/>
              <a:t> </a:t>
            </a:r>
            <a:r>
              <a:rPr lang="en-US" dirty="0" smtClean="0"/>
              <a:t>are in rows </a:t>
            </a:r>
            <a:r>
              <a:rPr lang="en-US"/>
              <a:t>and </a:t>
            </a:r>
            <a:r>
              <a:rPr lang="en-US" smtClean="0"/>
              <a:t>columns</a:t>
            </a:r>
            <a:endParaRPr lang="en-US" dirty="0" smtClean="0"/>
          </a:p>
          <a:p>
            <a:r>
              <a:rPr lang="en-US" dirty="0" smtClean="0"/>
              <a:t>You </a:t>
            </a:r>
            <a:r>
              <a:rPr lang="en-US" dirty="0"/>
              <a:t>can </a:t>
            </a:r>
            <a:r>
              <a:rPr lang="en-US" b="1" dirty="0">
                <a:solidFill>
                  <a:schemeClr val="accent1"/>
                </a:solidFill>
              </a:rPr>
              <a:t>group the data </a:t>
            </a:r>
            <a:r>
              <a:rPr lang="en-US" dirty="0"/>
              <a:t>in </a:t>
            </a:r>
            <a:r>
              <a:rPr lang="en-US"/>
              <a:t>pivot </a:t>
            </a:r>
            <a:r>
              <a:rPr lang="en-US" smtClean="0"/>
              <a:t>tables</a:t>
            </a:r>
            <a:endParaRPr lang="en-US" dirty="0" smtClean="0"/>
          </a:p>
          <a:p>
            <a:r>
              <a:rPr lang="en-US" dirty="0" smtClean="0"/>
              <a:t>Pivot </a:t>
            </a:r>
            <a:r>
              <a:rPr lang="en-US" dirty="0"/>
              <a:t>tables can show </a:t>
            </a:r>
            <a:r>
              <a:rPr lang="en-US" b="1">
                <a:solidFill>
                  <a:schemeClr val="accent1"/>
                </a:solidFill>
              </a:rPr>
              <a:t>partial </a:t>
            </a:r>
            <a:r>
              <a:rPr lang="en-US" b="1" smtClean="0">
                <a:solidFill>
                  <a:schemeClr val="accent1"/>
                </a:solidFill>
              </a:rPr>
              <a:t>sums</a:t>
            </a: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236" y="1245220"/>
            <a:ext cx="6913563" cy="2352675"/>
          </a:xfrm>
          <a:prstGeom prst="rect">
            <a:avLst/>
          </a:prstGeom>
          <a:noFill/>
          <a:ln w="2857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77985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 User Mode</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tretch>
            <a:fillRect/>
          </a:stretch>
        </p:blipFill>
        <p:spPr>
          <a:xfrm>
            <a:off x="1839952" y="2239402"/>
            <a:ext cx="7037273" cy="44586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880519" y="1103970"/>
            <a:ext cx="7839308" cy="923330"/>
          </a:xfrm>
          <a:prstGeom prst="rect">
            <a:avLst/>
          </a:prstGeom>
          <a:noFill/>
        </p:spPr>
        <p:txBody>
          <a:bodyPr wrap="square" rtlCol="0">
            <a:spAutoFit/>
          </a:bodyPr>
          <a:lstStyle/>
          <a:p>
            <a:r>
              <a:rPr lang="en-US" dirty="0" smtClean="0"/>
              <a:t>Need to come to </a:t>
            </a:r>
            <a:r>
              <a:rPr lang="en-US" b="1" dirty="0" smtClean="0"/>
              <a:t>Advanced Reporting </a:t>
            </a:r>
            <a:r>
              <a:rPr lang="en-US" dirty="0" smtClean="0"/>
              <a:t>as </a:t>
            </a:r>
            <a:r>
              <a:rPr lang="en-US" b="1" dirty="0" smtClean="0"/>
              <a:t>Admin</a:t>
            </a:r>
            <a:r>
              <a:rPr lang="en-US" dirty="0" smtClean="0"/>
              <a:t>  or have the </a:t>
            </a:r>
            <a:r>
              <a:rPr lang="en-US" b="1" dirty="0" smtClean="0"/>
              <a:t>Admin</a:t>
            </a:r>
            <a:r>
              <a:rPr lang="en-US" dirty="0" smtClean="0"/>
              <a:t> grant you full access to this reporting tool. Either way you need to be in </a:t>
            </a:r>
            <a:r>
              <a:rPr lang="en-US" b="1" dirty="0" smtClean="0"/>
              <a:t>Multi User Mode </a:t>
            </a:r>
            <a:r>
              <a:rPr lang="en-US" dirty="0" smtClean="0"/>
              <a:t>to access Advanced Reporting.</a:t>
            </a:r>
            <a:endParaRPr lang="en-US" dirty="0"/>
          </a:p>
        </p:txBody>
      </p:sp>
      <p:sp>
        <p:nvSpPr>
          <p:cNvPr id="5" name="Rounded Rectangle 4"/>
          <p:cNvSpPr/>
          <p:nvPr/>
        </p:nvSpPr>
        <p:spPr>
          <a:xfrm>
            <a:off x="1984917" y="3401126"/>
            <a:ext cx="2587083" cy="635619"/>
          </a:xfrm>
          <a:prstGeom prst="roundRect">
            <a:avLst/>
          </a:prstGeom>
          <a:noFill/>
          <a:ln w="2857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00722" y="2991420"/>
            <a:ext cx="1639230" cy="1477328"/>
          </a:xfrm>
          <a:prstGeom prst="rect">
            <a:avLst/>
          </a:prstGeom>
          <a:noFill/>
        </p:spPr>
        <p:txBody>
          <a:bodyPr wrap="square" rtlCol="0">
            <a:spAutoFit/>
          </a:bodyPr>
          <a:lstStyle/>
          <a:p>
            <a:r>
              <a:rPr lang="en-US" b="1" dirty="0" smtClean="0"/>
              <a:t>Ensure you are in the multi-user mode in QuickBooks</a:t>
            </a:r>
            <a:endParaRPr lang="en-US" b="1" dirty="0"/>
          </a:p>
        </p:txBody>
      </p:sp>
    </p:spTree>
    <p:extLst>
      <p:ext uri="{BB962C8B-B14F-4D97-AF65-F5344CB8AC3E}">
        <p14:creationId xmlns:p14="http://schemas.microsoft.com/office/powerpoint/2010/main" val="43073184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Comparing tables</a:t>
            </a:r>
          </a:p>
        </p:txBody>
      </p:sp>
      <p:graphicFrame>
        <p:nvGraphicFramePr>
          <p:cNvPr id="4" name="Table 3"/>
          <p:cNvGraphicFramePr>
            <a:graphicFrameLocks noGrp="1"/>
          </p:cNvGraphicFramePr>
          <p:nvPr>
            <p:extLst>
              <p:ext uri="{D42A27DB-BD31-4B8C-83A1-F6EECF244321}">
                <p14:modId xmlns:p14="http://schemas.microsoft.com/office/powerpoint/2010/main" val="1363694255"/>
              </p:ext>
            </p:extLst>
          </p:nvPr>
        </p:nvGraphicFramePr>
        <p:xfrm>
          <a:off x="612648" y="1175932"/>
          <a:ext cx="7918704" cy="4992355"/>
        </p:xfrm>
        <a:graphic>
          <a:graphicData uri="http://schemas.openxmlformats.org/drawingml/2006/table">
            <a:tbl>
              <a:tblPr firstRow="1" firstCol="1" bandRow="1">
                <a:tableStyleId>{5C22544A-7EE6-4342-B048-85BDC9FD1C3A}</a:tableStyleId>
              </a:tblPr>
              <a:tblGrid>
                <a:gridCol w="1979676">
                  <a:extLst>
                    <a:ext uri="{9D8B030D-6E8A-4147-A177-3AD203B41FA5}">
                      <a16:colId xmlns:a16="http://schemas.microsoft.com/office/drawing/2014/main" val="20000"/>
                    </a:ext>
                  </a:extLst>
                </a:gridCol>
                <a:gridCol w="1979676">
                  <a:extLst>
                    <a:ext uri="{9D8B030D-6E8A-4147-A177-3AD203B41FA5}">
                      <a16:colId xmlns:a16="http://schemas.microsoft.com/office/drawing/2014/main" val="20001"/>
                    </a:ext>
                  </a:extLst>
                </a:gridCol>
                <a:gridCol w="1979676">
                  <a:extLst>
                    <a:ext uri="{9D8B030D-6E8A-4147-A177-3AD203B41FA5}">
                      <a16:colId xmlns:a16="http://schemas.microsoft.com/office/drawing/2014/main" val="20002"/>
                    </a:ext>
                  </a:extLst>
                </a:gridCol>
                <a:gridCol w="1979676">
                  <a:extLst>
                    <a:ext uri="{9D8B030D-6E8A-4147-A177-3AD203B41FA5}">
                      <a16:colId xmlns:a16="http://schemas.microsoft.com/office/drawing/2014/main" val="20003"/>
                    </a:ext>
                  </a:extLst>
                </a:gridCol>
              </a:tblGrid>
              <a:tr h="354368">
                <a:tc>
                  <a:txBody>
                    <a:bodyPr/>
                    <a:lstStyle/>
                    <a:p>
                      <a:pPr marL="0" marR="0">
                        <a:lnSpc>
                          <a:spcPct val="115000"/>
                        </a:lnSpc>
                        <a:spcBef>
                          <a:spcPts val="0"/>
                        </a:spcBef>
                        <a:spcAft>
                          <a:spcPts val="600"/>
                        </a:spcAft>
                      </a:pPr>
                      <a:r>
                        <a:rPr lang="en-US" sz="1100" b="1" dirty="0">
                          <a:effectLst/>
                        </a:rPr>
                        <a:t> </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800" b="1" dirty="0">
                          <a:effectLst/>
                        </a:rPr>
                        <a:t>Pivot table</a:t>
                      </a:r>
                      <a:endParaRPr lang="sv-SE" sz="18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800" b="1" dirty="0">
                          <a:effectLst/>
                        </a:rPr>
                        <a:t>Straight table</a:t>
                      </a:r>
                      <a:endParaRPr lang="sv-SE" sz="18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800" b="1" dirty="0">
                          <a:effectLst/>
                        </a:rPr>
                        <a:t>Table box</a:t>
                      </a:r>
                      <a:endParaRPr lang="sv-SE" sz="18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0"/>
                  </a:ext>
                </a:extLst>
              </a:tr>
              <a:tr h="354368">
                <a:tc>
                  <a:txBody>
                    <a:bodyPr/>
                    <a:lstStyle/>
                    <a:p>
                      <a:pPr marL="0" marR="0">
                        <a:lnSpc>
                          <a:spcPct val="115000"/>
                        </a:lnSpc>
                        <a:spcBef>
                          <a:spcPts val="0"/>
                        </a:spcBef>
                        <a:spcAft>
                          <a:spcPts val="600"/>
                        </a:spcAft>
                      </a:pPr>
                      <a:r>
                        <a:rPr lang="en-US" sz="1100" b="1" dirty="0">
                          <a:effectLst/>
                        </a:rPr>
                        <a:t>Type of Sheet Object</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Chart</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Chart</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Table box</a:t>
                      </a:r>
                      <a:endParaRPr lang="sv-SE" sz="1100" b="1">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1"/>
                  </a:ext>
                </a:extLst>
              </a:tr>
              <a:tr h="354368">
                <a:tc>
                  <a:txBody>
                    <a:bodyPr/>
                    <a:lstStyle/>
                    <a:p>
                      <a:pPr marL="0" marR="0">
                        <a:lnSpc>
                          <a:spcPct val="115000"/>
                        </a:lnSpc>
                        <a:spcBef>
                          <a:spcPts val="0"/>
                        </a:spcBef>
                        <a:spcAft>
                          <a:spcPts val="600"/>
                        </a:spcAft>
                      </a:pPr>
                      <a:r>
                        <a:rPr lang="en-US" sz="1100" b="1" dirty="0">
                          <a:effectLst/>
                        </a:rPr>
                        <a:t>Type of data in the table</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Dimension + expression values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Dimension + expression values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Field values</a:t>
                      </a:r>
                      <a:endParaRPr lang="sv-SE" sz="1100" b="1">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2"/>
                  </a:ext>
                </a:extLst>
              </a:tr>
              <a:tr h="354368">
                <a:tc>
                  <a:txBody>
                    <a:bodyPr/>
                    <a:lstStyle/>
                    <a:p>
                      <a:pPr marL="0" marR="0">
                        <a:lnSpc>
                          <a:spcPct val="115000"/>
                        </a:lnSpc>
                        <a:spcBef>
                          <a:spcPts val="0"/>
                        </a:spcBef>
                        <a:spcAft>
                          <a:spcPts val="600"/>
                        </a:spcAft>
                      </a:pPr>
                      <a:r>
                        <a:rPr lang="en-US" sz="1100" b="1" dirty="0">
                          <a:effectLst/>
                        </a:rPr>
                        <a:t>Making selections in field?</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Dimension values only</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Dimension values only</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3"/>
                  </a:ext>
                </a:extLst>
              </a:tr>
              <a:tr h="1063104">
                <a:tc>
                  <a:txBody>
                    <a:bodyPr/>
                    <a:lstStyle/>
                    <a:p>
                      <a:pPr marL="0" marR="0">
                        <a:lnSpc>
                          <a:spcPct val="115000"/>
                        </a:lnSpc>
                        <a:spcBef>
                          <a:spcPts val="0"/>
                        </a:spcBef>
                        <a:spcAft>
                          <a:spcPts val="600"/>
                        </a:spcAft>
                      </a:pPr>
                      <a:r>
                        <a:rPr lang="en-US" sz="1100" b="1" dirty="0">
                          <a:effectLst/>
                        </a:rPr>
                        <a:t>Sorting of values?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Limited to changing the settings for dimension values in Properties: Sort </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 dimension + expression values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4"/>
                  </a:ext>
                </a:extLst>
              </a:tr>
              <a:tr h="708735">
                <a:tc>
                  <a:txBody>
                    <a:bodyPr/>
                    <a:lstStyle/>
                    <a:p>
                      <a:pPr marL="0" marR="0">
                        <a:lnSpc>
                          <a:spcPct val="115000"/>
                        </a:lnSpc>
                        <a:spcBef>
                          <a:spcPts val="0"/>
                        </a:spcBef>
                        <a:spcAft>
                          <a:spcPts val="600"/>
                        </a:spcAft>
                      </a:pPr>
                      <a:r>
                        <a:rPr lang="en-US" sz="1100" b="1" dirty="0">
                          <a:effectLst/>
                        </a:rPr>
                        <a:t>Quick sorting in columns?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 dimension + expression values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5"/>
                  </a:ext>
                </a:extLst>
              </a:tr>
              <a:tr h="354368">
                <a:tc>
                  <a:txBody>
                    <a:bodyPr/>
                    <a:lstStyle/>
                    <a:p>
                      <a:pPr marL="0" marR="0">
                        <a:lnSpc>
                          <a:spcPct val="115000"/>
                        </a:lnSpc>
                        <a:spcBef>
                          <a:spcPts val="0"/>
                        </a:spcBef>
                        <a:spcAft>
                          <a:spcPts val="600"/>
                        </a:spcAft>
                      </a:pPr>
                      <a:r>
                        <a:rPr lang="en-US" sz="1100" b="1" dirty="0">
                          <a:effectLst/>
                        </a:rPr>
                        <a:t>Calculations/expressions?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6"/>
                  </a:ext>
                </a:extLst>
              </a:tr>
              <a:tr h="354368">
                <a:tc>
                  <a:txBody>
                    <a:bodyPr/>
                    <a:lstStyle/>
                    <a:p>
                      <a:pPr marL="0" marR="0">
                        <a:lnSpc>
                          <a:spcPct val="115000"/>
                        </a:lnSpc>
                        <a:spcBef>
                          <a:spcPts val="0"/>
                        </a:spcBef>
                        <a:spcAft>
                          <a:spcPts val="600"/>
                        </a:spcAft>
                      </a:pPr>
                      <a:r>
                        <a:rPr lang="en-US" sz="1100" b="1" dirty="0">
                          <a:effectLst/>
                        </a:rPr>
                        <a:t>Grouping of data?</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7"/>
                  </a:ext>
                </a:extLst>
              </a:tr>
              <a:tr h="354368">
                <a:tc>
                  <a:txBody>
                    <a:bodyPr/>
                    <a:lstStyle/>
                    <a:p>
                      <a:pPr marL="0" marR="0">
                        <a:lnSpc>
                          <a:spcPct val="115000"/>
                        </a:lnSpc>
                        <a:spcBef>
                          <a:spcPts val="0"/>
                        </a:spcBef>
                        <a:spcAft>
                          <a:spcPts val="600"/>
                        </a:spcAft>
                      </a:pPr>
                      <a:r>
                        <a:rPr lang="en-US" sz="1100" b="1" dirty="0">
                          <a:effectLst/>
                        </a:rPr>
                        <a:t>Partial sums?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8"/>
                  </a:ext>
                </a:extLst>
              </a:tr>
              <a:tr h="354368">
                <a:tc>
                  <a:txBody>
                    <a:bodyPr/>
                    <a:lstStyle/>
                    <a:p>
                      <a:pPr marL="0" marR="0">
                        <a:lnSpc>
                          <a:spcPct val="115000"/>
                        </a:lnSpc>
                        <a:spcBef>
                          <a:spcPts val="0"/>
                        </a:spcBef>
                        <a:spcAft>
                          <a:spcPts val="600"/>
                        </a:spcAft>
                      </a:pPr>
                      <a:r>
                        <a:rPr lang="en-US" sz="1100" b="1" dirty="0">
                          <a:effectLst/>
                        </a:rPr>
                        <a:t>Total sums?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Yes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en-US" sz="1100" b="1" dirty="0">
                          <a:effectLst/>
                        </a:rPr>
                        <a:t>No</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09"/>
                  </a:ext>
                </a:extLst>
              </a:tr>
              <a:tr h="354368">
                <a:tc>
                  <a:txBody>
                    <a:bodyPr/>
                    <a:lstStyle/>
                    <a:p>
                      <a:pPr marL="0" marR="0">
                        <a:lnSpc>
                          <a:spcPct val="115000"/>
                        </a:lnSpc>
                        <a:spcBef>
                          <a:spcPts val="0"/>
                        </a:spcBef>
                        <a:spcAft>
                          <a:spcPts val="600"/>
                        </a:spcAft>
                      </a:pPr>
                      <a:r>
                        <a:rPr lang="sv-SE" sz="1100" b="1" dirty="0" smtClean="0">
                          <a:effectLst/>
                          <a:latin typeface="Times New Roman"/>
                          <a:ea typeface="Calibri"/>
                          <a:cs typeface="Times New Roman"/>
                        </a:rPr>
                        <a:t>Mini Charts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sv-SE" sz="1100" b="1" dirty="0" smtClean="0">
                          <a:effectLst/>
                          <a:latin typeface="Times New Roman"/>
                          <a:ea typeface="Calibri"/>
                          <a:cs typeface="Times New Roman"/>
                        </a:rPr>
                        <a:t>No </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sv-SE" sz="1100" b="1" dirty="0" smtClean="0">
                          <a:effectLst/>
                          <a:latin typeface="Times New Roman"/>
                          <a:ea typeface="Calibri"/>
                          <a:cs typeface="Times New Roman"/>
                        </a:rPr>
                        <a:t>Yes</a:t>
                      </a:r>
                      <a:endParaRPr lang="sv-SE" sz="1100" b="1" dirty="0">
                        <a:effectLst/>
                        <a:latin typeface="Times New Roman"/>
                        <a:ea typeface="Calibri"/>
                        <a:cs typeface="Times New Roman"/>
                      </a:endParaRPr>
                    </a:p>
                  </a:txBody>
                  <a:tcPr marL="68580" marR="68580" marT="0" marB="0" anchor="ctr"/>
                </a:tc>
                <a:tc>
                  <a:txBody>
                    <a:bodyPr/>
                    <a:lstStyle/>
                    <a:p>
                      <a:pPr marL="0" marR="0" algn="ctr">
                        <a:lnSpc>
                          <a:spcPct val="115000"/>
                        </a:lnSpc>
                        <a:spcBef>
                          <a:spcPts val="0"/>
                        </a:spcBef>
                        <a:spcAft>
                          <a:spcPts val="600"/>
                        </a:spcAft>
                      </a:pPr>
                      <a:r>
                        <a:rPr lang="sv-SE" sz="1100" b="1" dirty="0" smtClean="0">
                          <a:effectLst/>
                          <a:latin typeface="Times New Roman"/>
                          <a:ea typeface="Calibri"/>
                          <a:cs typeface="Times New Roman"/>
                        </a:rPr>
                        <a:t>No</a:t>
                      </a:r>
                      <a:endParaRPr lang="sv-SE" sz="1100" b="1" dirty="0">
                        <a:effectLst/>
                        <a:latin typeface="Times New Roman"/>
                        <a:ea typeface="Calibri"/>
                        <a:cs typeface="Times New Roman"/>
                      </a:endParaRPr>
                    </a:p>
                  </a:txBody>
                  <a:tcPr marL="68580" marR="6858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5479729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chemeClr val="tx2"/>
                </a:solidFill>
              </a:rPr>
              <a:t>Activities</a:t>
            </a:r>
            <a:endParaRPr lang="en-US" sz="3200" b="1" dirty="0">
              <a:solidFill>
                <a:schemeClr val="tx2"/>
              </a:solidFill>
            </a:endParaRPr>
          </a:p>
        </p:txBody>
      </p:sp>
      <p:sp>
        <p:nvSpPr>
          <p:cNvPr id="3" name="Content Placeholder 2"/>
          <p:cNvSpPr>
            <a:spLocks noGrp="1"/>
          </p:cNvSpPr>
          <p:nvPr>
            <p:ph idx="1"/>
          </p:nvPr>
        </p:nvSpPr>
        <p:spPr>
          <a:xfrm>
            <a:off x="847725" y="1943100"/>
            <a:ext cx="7918703" cy="2114550"/>
          </a:xfrm>
          <a:ln w="19050">
            <a:solidFill>
              <a:schemeClr val="accent2"/>
            </a:solidFill>
          </a:ln>
        </p:spPr>
        <p:txBody>
          <a:bodyPr/>
          <a:lstStyle/>
          <a:p>
            <a:pPr marL="0" indent="0">
              <a:buNone/>
            </a:pPr>
            <a:r>
              <a:rPr lang="sv-SE" sz="1800" dirty="0" smtClean="0">
                <a:solidFill>
                  <a:schemeClr val="accent1"/>
                </a:solidFill>
              </a:rPr>
              <a:t>8.1 </a:t>
            </a:r>
            <a:r>
              <a:rPr lang="en-US" sz="1800" dirty="0"/>
              <a:t>Create a table box</a:t>
            </a:r>
          </a:p>
          <a:p>
            <a:pPr marL="0" indent="0">
              <a:buNone/>
            </a:pPr>
            <a:r>
              <a:rPr lang="en-GB" sz="1800" dirty="0" smtClean="0">
                <a:solidFill>
                  <a:schemeClr val="accent1"/>
                </a:solidFill>
              </a:rPr>
              <a:t>8.2</a:t>
            </a:r>
            <a:r>
              <a:rPr lang="en-GB" sz="1800" dirty="0" smtClean="0"/>
              <a:t> </a:t>
            </a:r>
            <a:r>
              <a:rPr lang="en-US" sz="1800" dirty="0"/>
              <a:t>Explore sort options in table </a:t>
            </a:r>
            <a:r>
              <a:rPr lang="en-US" sz="1800" dirty="0" smtClean="0"/>
              <a:t>boxes</a:t>
            </a:r>
            <a:endParaRPr lang="en-US" sz="1800" dirty="0"/>
          </a:p>
          <a:p>
            <a:pPr marL="0" indent="0">
              <a:buNone/>
            </a:pPr>
            <a:r>
              <a:rPr lang="en-GB" sz="1800" dirty="0" smtClean="0">
                <a:solidFill>
                  <a:schemeClr val="accent1"/>
                </a:solidFill>
              </a:rPr>
              <a:t>8.3</a:t>
            </a:r>
            <a:r>
              <a:rPr lang="en-GB" sz="1800" dirty="0" smtClean="0"/>
              <a:t> </a:t>
            </a:r>
            <a:r>
              <a:rPr lang="en-US" sz="1800" dirty="0"/>
              <a:t>Create a straight table</a:t>
            </a:r>
          </a:p>
          <a:p>
            <a:pPr marL="0" indent="0">
              <a:buNone/>
            </a:pPr>
            <a:r>
              <a:rPr lang="en-GB" sz="1800" dirty="0" smtClean="0">
                <a:solidFill>
                  <a:schemeClr val="accent1"/>
                </a:solidFill>
              </a:rPr>
              <a:t>8.4</a:t>
            </a:r>
            <a:r>
              <a:rPr lang="en-GB" sz="1800" dirty="0" smtClean="0"/>
              <a:t> </a:t>
            </a:r>
            <a:r>
              <a:rPr lang="en-US" sz="1800" dirty="0"/>
              <a:t>Create a pivot table</a:t>
            </a:r>
          </a:p>
          <a:p>
            <a:pPr marL="0" indent="0">
              <a:buNone/>
            </a:pPr>
            <a:endParaRPr lang="en-US" sz="1800" b="1" dirty="0"/>
          </a:p>
          <a:p>
            <a:pPr marL="0" indent="0">
              <a:buNone/>
            </a:pPr>
            <a:endParaRPr lang="en-GB" sz="1800" dirty="0" smtClean="0"/>
          </a:p>
          <a:p>
            <a:pPr marL="0" indent="0">
              <a:buNone/>
            </a:pPr>
            <a:endParaRPr lang="en-GB" sz="1800" dirty="0" smtClean="0"/>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31706460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2431435"/>
          </a:xfrm>
          <a:prstGeom prst="rect">
            <a:avLst/>
          </a:prstGeom>
          <a:noFill/>
        </p:spPr>
        <p:txBody>
          <a:bodyPr wrap="square" lIns="91440" tIns="45720" rIns="91440" bIns="45720">
            <a:spAutoFit/>
          </a:bodyPr>
          <a:lstStyle/>
          <a:p>
            <a:pPr algn="ctr"/>
            <a:r>
              <a:rPr lang="en-US" sz="3200" b="1" smtClean="0">
                <a:ln w="0"/>
                <a:solidFill>
                  <a:schemeClr val="accent1"/>
                </a:solidFill>
                <a:effectLst>
                  <a:outerShdw blurRad="38100" dist="25400" dir="5400000" algn="ctr" rotWithShape="0">
                    <a:srgbClr val="6E747A">
                      <a:alpha val="43000"/>
                    </a:srgbClr>
                  </a:outerShdw>
                </a:effectLst>
              </a:rPr>
              <a:t>Training Module 3</a:t>
            </a:r>
          </a:p>
          <a:p>
            <a:pPr algn="ctr"/>
            <a:r>
              <a:rPr lang="en-US" sz="3200" b="1" smtClean="0">
                <a:ln w="0"/>
                <a:solidFill>
                  <a:schemeClr val="accent1"/>
                </a:solidFill>
                <a:effectLst>
                  <a:outerShdw blurRad="38100" dist="25400" dir="5400000" algn="ctr" rotWithShape="0">
                    <a:srgbClr val="6E747A">
                      <a:alpha val="43000"/>
                    </a:srgbClr>
                  </a:outerShdw>
                </a:effectLst>
              </a:rPr>
              <a:t>Advanced</a:t>
            </a: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a:ln w="0"/>
                <a:solidFill>
                  <a:schemeClr val="accent1"/>
                </a:solidFill>
                <a:effectLst>
                  <a:outerShdw blurRad="38100" dist="25400" dir="5400000" algn="ctr" rotWithShape="0">
                    <a:srgbClr val="6E747A">
                      <a:alpha val="43000"/>
                    </a:srgbClr>
                  </a:outerShdw>
                </a:effectLst>
              </a:rPr>
              <a:t>9</a:t>
            </a:r>
            <a:endParaRPr lang="en-US" sz="3200" b="1" dirty="0" smtClean="0">
              <a:ln w="0"/>
              <a:solidFill>
                <a:schemeClr val="accent1"/>
              </a:solidFill>
              <a:effectLst>
                <a:outerShdw blurRad="38100" dist="25400" dir="5400000" algn="ctr" rotWithShape="0">
                  <a:srgbClr val="6E747A">
                    <a:alpha val="43000"/>
                  </a:srgbClr>
                </a:outerShdw>
              </a:effectLst>
            </a:endParaRPr>
          </a:p>
          <a:p>
            <a:pPr algn="ctr"/>
            <a:r>
              <a:rPr lang="en-US" sz="2800" b="1" dirty="0" smtClean="0">
                <a:ln w="0"/>
                <a:solidFill>
                  <a:schemeClr val="accent1"/>
                </a:solidFill>
                <a:effectLst>
                  <a:outerShdw blurRad="38100" dist="25400" dir="5400000" algn="ctr" rotWithShape="0">
                    <a:srgbClr val="6E747A">
                      <a:alpha val="43000"/>
                    </a:srgbClr>
                  </a:outerShdw>
                </a:effectLst>
              </a:rPr>
              <a:t>Advanced Interface Design</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6309914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Learning objectives</a:t>
            </a:r>
          </a:p>
        </p:txBody>
      </p:sp>
      <p:sp>
        <p:nvSpPr>
          <p:cNvPr id="3" name="Content Placeholder 2"/>
          <p:cNvSpPr>
            <a:spLocks noGrp="1"/>
          </p:cNvSpPr>
          <p:nvPr>
            <p:ph idx="1"/>
          </p:nvPr>
        </p:nvSpPr>
        <p:spPr>
          <a:xfrm>
            <a:off x="612648" y="1973332"/>
            <a:ext cx="7918704" cy="2119166"/>
          </a:xfrm>
        </p:spPr>
        <p:txBody>
          <a:bodyPr/>
          <a:lstStyle/>
          <a:p>
            <a:pPr lvl="0"/>
            <a:r>
              <a:rPr lang="en-US" dirty="0"/>
              <a:t>Identify when and where to use expressions in the </a:t>
            </a:r>
            <a:r>
              <a:rPr lang="en-US" dirty="0" smtClean="0"/>
              <a:t>interface.</a:t>
            </a:r>
            <a:endParaRPr lang="sv-SE" dirty="0"/>
          </a:p>
          <a:p>
            <a:pPr lvl="0"/>
            <a:r>
              <a:rPr lang="en-US" dirty="0" smtClean="0"/>
              <a:t>Identify </a:t>
            </a:r>
            <a:r>
              <a:rPr lang="en-US" dirty="0"/>
              <a:t>when and where to use conditional </a:t>
            </a:r>
            <a:r>
              <a:rPr lang="en-US" dirty="0" smtClean="0"/>
              <a:t>show.</a:t>
            </a:r>
          </a:p>
          <a:p>
            <a:pPr lvl="0"/>
            <a:r>
              <a:rPr lang="en-US" dirty="0" smtClean="0"/>
              <a:t>Understand how to use color expressions to enhance the report</a:t>
            </a:r>
            <a:endParaRPr lang="sv-SE" dirty="0"/>
          </a:p>
          <a:p>
            <a:pPr lvl="0"/>
            <a:r>
              <a:rPr lang="en-US" dirty="0" smtClean="0"/>
              <a:t>Implement predefined variables.</a:t>
            </a:r>
            <a:endParaRPr lang="en-US" dirty="0"/>
          </a:p>
        </p:txBody>
      </p:sp>
    </p:spTree>
    <p:extLst>
      <p:ext uri="{BB962C8B-B14F-4D97-AF65-F5344CB8AC3E}">
        <p14:creationId xmlns:p14="http://schemas.microsoft.com/office/powerpoint/2010/main" val="391878229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Other uses of expressions</a:t>
            </a:r>
          </a:p>
        </p:txBody>
      </p:sp>
      <p:sp>
        <p:nvSpPr>
          <p:cNvPr id="3" name="Content Placeholder 2"/>
          <p:cNvSpPr>
            <a:spLocks noGrp="1"/>
          </p:cNvSpPr>
          <p:nvPr>
            <p:ph idx="1"/>
          </p:nvPr>
        </p:nvSpPr>
        <p:spPr/>
        <p:txBody>
          <a:bodyPr/>
          <a:lstStyle/>
          <a:p>
            <a:pPr marL="0" indent="0">
              <a:buNone/>
            </a:pPr>
            <a:r>
              <a:rPr lang="en-US" dirty="0" smtClean="0"/>
              <a:t>You can use expressions for</a:t>
            </a:r>
          </a:p>
          <a:p>
            <a:r>
              <a:rPr lang="en-US" dirty="0" smtClean="0"/>
              <a:t>Calculated labels</a:t>
            </a:r>
          </a:p>
          <a:p>
            <a:r>
              <a:rPr lang="en-US" dirty="0"/>
              <a:t>C</a:t>
            </a:r>
            <a:r>
              <a:rPr lang="en-US" dirty="0" smtClean="0"/>
              <a:t>onditional functions</a:t>
            </a:r>
          </a:p>
          <a:p>
            <a:r>
              <a:rPr lang="en-US" dirty="0"/>
              <a:t>D</a:t>
            </a:r>
            <a:r>
              <a:rPr lang="en-US" dirty="0" smtClean="0"/>
              <a:t>ynamic </a:t>
            </a:r>
            <a:r>
              <a:rPr lang="en-US" dirty="0"/>
              <a:t>text in text </a:t>
            </a:r>
            <a:r>
              <a:rPr lang="en-US" dirty="0" smtClean="0"/>
              <a:t>objects</a:t>
            </a:r>
          </a:p>
          <a:p>
            <a:r>
              <a:rPr lang="en-US" dirty="0"/>
              <a:t>C</a:t>
            </a:r>
            <a:r>
              <a:rPr lang="en-US" dirty="0" smtClean="0"/>
              <a:t>hart </a:t>
            </a:r>
            <a:r>
              <a:rPr lang="en-US" dirty="0"/>
              <a:t>attribute </a:t>
            </a:r>
            <a:r>
              <a:rPr lang="en-US" dirty="0" smtClean="0"/>
              <a:t>functions</a:t>
            </a:r>
          </a:p>
          <a:p>
            <a:r>
              <a:rPr lang="en-US" dirty="0"/>
              <a:t>C</a:t>
            </a:r>
            <a:r>
              <a:rPr lang="en-US" dirty="0" smtClean="0"/>
              <a:t>olor functions</a:t>
            </a:r>
            <a:endParaRPr lang="en-US" dirty="0"/>
          </a:p>
          <a:p>
            <a:r>
              <a:rPr lang="en-US" dirty="0"/>
              <a:t>E</a:t>
            </a:r>
            <a:r>
              <a:rPr lang="en-US" dirty="0" smtClean="0"/>
              <a:t>asy </a:t>
            </a:r>
            <a:r>
              <a:rPr lang="en-US" dirty="0"/>
              <a:t>to determine where expressions may be </a:t>
            </a:r>
            <a:r>
              <a:rPr lang="en-US" dirty="0" smtClean="0"/>
              <a:t>used</a:t>
            </a:r>
          </a:p>
          <a:p>
            <a:endParaRPr lang="en-US" dirty="0"/>
          </a:p>
          <a:p>
            <a:r>
              <a:rPr lang="en-US" dirty="0"/>
              <a:t>C</a:t>
            </a:r>
            <a:r>
              <a:rPr lang="en-US" dirty="0" smtClean="0"/>
              <a:t>alculated </a:t>
            </a:r>
            <a:r>
              <a:rPr lang="en-US" dirty="0"/>
              <a:t>formulas must be preceded by an equal sign (=).</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853" y="5017016"/>
            <a:ext cx="4248150"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911708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Calculated labels</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643" y="1181100"/>
            <a:ext cx="7789863" cy="224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2647" y="4025735"/>
            <a:ext cx="5954407" cy="369332"/>
          </a:xfrm>
          <a:prstGeom prst="rect">
            <a:avLst/>
          </a:prstGeom>
          <a:noFill/>
        </p:spPr>
        <p:txBody>
          <a:bodyPr wrap="square" rtlCol="0">
            <a:spAutoFit/>
          </a:bodyPr>
          <a:lstStyle/>
          <a:p>
            <a:r>
              <a:rPr lang="en-US" b="1" dirty="0" smtClean="0"/>
              <a:t>=</a:t>
            </a:r>
            <a:r>
              <a:rPr lang="en-US" b="1" dirty="0" smtClean="0">
                <a:solidFill>
                  <a:schemeClr val="tx1">
                    <a:lumMod val="60000"/>
                    <a:lumOff val="40000"/>
                  </a:schemeClr>
                </a:solidFill>
              </a:rPr>
              <a:t>Expression </a:t>
            </a:r>
            <a:r>
              <a:rPr lang="en-US" b="1" dirty="0" smtClean="0">
                <a:solidFill>
                  <a:schemeClr val="accent1"/>
                </a:solidFill>
              </a:rPr>
              <a:t>&amp;</a:t>
            </a:r>
            <a:r>
              <a:rPr lang="en-US" b="1" dirty="0" smtClean="0"/>
              <a:t> ‘ </a:t>
            </a:r>
            <a:r>
              <a:rPr lang="en-US" b="1" dirty="0" smtClean="0">
                <a:solidFill>
                  <a:schemeClr val="tx1">
                    <a:lumMod val="60000"/>
                    <a:lumOff val="40000"/>
                  </a:schemeClr>
                </a:solidFill>
              </a:rPr>
              <a:t>Text</a:t>
            </a:r>
            <a:r>
              <a:rPr lang="en-US" b="1" dirty="0" smtClean="0"/>
              <a:t> ‘ </a:t>
            </a:r>
            <a:r>
              <a:rPr lang="en-US" b="1" dirty="0" smtClean="0">
                <a:solidFill>
                  <a:schemeClr val="accent1"/>
                </a:solidFill>
              </a:rPr>
              <a:t>&amp;</a:t>
            </a:r>
            <a:r>
              <a:rPr lang="en-US" b="1" dirty="0" smtClean="0"/>
              <a:t> </a:t>
            </a:r>
            <a:r>
              <a:rPr lang="en-US" b="1" dirty="0" smtClean="0">
                <a:solidFill>
                  <a:schemeClr val="tx1">
                    <a:lumMod val="60000"/>
                    <a:lumOff val="40000"/>
                  </a:schemeClr>
                </a:solidFill>
              </a:rPr>
              <a:t>Expression</a:t>
            </a:r>
            <a:r>
              <a:rPr lang="en-US" b="1" dirty="0" smtClean="0"/>
              <a:t> </a:t>
            </a:r>
            <a:r>
              <a:rPr lang="en-US" b="1" dirty="0">
                <a:solidFill>
                  <a:schemeClr val="accent1"/>
                </a:solidFill>
              </a:rPr>
              <a:t>&amp;</a:t>
            </a:r>
            <a:r>
              <a:rPr lang="en-US" b="1" dirty="0" smtClean="0"/>
              <a:t> ‘ </a:t>
            </a:r>
            <a:r>
              <a:rPr lang="en-US" b="1" dirty="0" smtClean="0">
                <a:solidFill>
                  <a:schemeClr val="tx1">
                    <a:lumMod val="60000"/>
                    <a:lumOff val="40000"/>
                  </a:schemeClr>
                </a:solidFill>
              </a:rPr>
              <a:t>More Text</a:t>
            </a:r>
            <a:r>
              <a:rPr lang="en-US" b="1" dirty="0" smtClean="0"/>
              <a:t>’</a:t>
            </a:r>
            <a:endParaRPr lang="en-US" b="1" dirty="0"/>
          </a:p>
        </p:txBody>
      </p:sp>
    </p:spTree>
    <p:extLst>
      <p:ext uri="{BB962C8B-B14F-4D97-AF65-F5344CB8AC3E}">
        <p14:creationId xmlns:p14="http://schemas.microsoft.com/office/powerpoint/2010/main" val="280522183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Displaying KPIs</a:t>
            </a:r>
          </a:p>
        </p:txBody>
      </p:sp>
      <p:sp>
        <p:nvSpPr>
          <p:cNvPr id="3" name="Content Placeholder 2"/>
          <p:cNvSpPr>
            <a:spLocks noGrp="1"/>
          </p:cNvSpPr>
          <p:nvPr>
            <p:ph idx="1"/>
          </p:nvPr>
        </p:nvSpPr>
        <p:spPr>
          <a:xfrm>
            <a:off x="612648" y="2517569"/>
            <a:ext cx="7918704" cy="3446468"/>
          </a:xfrm>
        </p:spPr>
        <p:txBody>
          <a:bodyPr/>
          <a:lstStyle/>
          <a:p>
            <a:pPr marL="0" indent="0">
              <a:buNone/>
            </a:pPr>
            <a:r>
              <a:rPr lang="en-US" dirty="0" smtClean="0"/>
              <a:t>Sometimes, </a:t>
            </a:r>
            <a:r>
              <a:rPr lang="en-US" dirty="0"/>
              <a:t>numbers say more than visual charts. The dashboard </a:t>
            </a:r>
            <a:r>
              <a:rPr lang="en-US" dirty="0" smtClean="0"/>
              <a:t>is the starting point where you can see a company’s performance indices at a glance. KPIs for Sales, Margin and Orders are often used on Dashboards.</a:t>
            </a:r>
          </a:p>
          <a:p>
            <a:pPr marL="0" indent="0">
              <a:buNone/>
            </a:pPr>
            <a:r>
              <a:rPr lang="en-US" dirty="0" smtClean="0"/>
              <a:t>The </a:t>
            </a:r>
            <a:r>
              <a:rPr lang="en-US" dirty="0"/>
              <a:t>dashboard is the given home for showing these kinds of high-level KPIs.</a:t>
            </a:r>
          </a:p>
        </p:txBody>
      </p:sp>
      <p:grpSp>
        <p:nvGrpSpPr>
          <p:cNvPr id="5" name="Group 4"/>
          <p:cNvGrpSpPr/>
          <p:nvPr/>
        </p:nvGrpSpPr>
        <p:grpSpPr>
          <a:xfrm>
            <a:off x="380999" y="1311421"/>
            <a:ext cx="8380413" cy="989017"/>
            <a:chOff x="380999" y="1311421"/>
            <a:chExt cx="8380413" cy="989017"/>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9737"/>
            <a:stretch/>
          </p:blipFill>
          <p:spPr bwMode="auto">
            <a:xfrm>
              <a:off x="380999" y="1311421"/>
              <a:ext cx="8380413" cy="86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414913" y="2021305"/>
              <a:ext cx="837399" cy="2791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p:cNvSpPr/>
            <p:nvPr/>
          </p:nvSpPr>
          <p:spPr>
            <a:xfrm>
              <a:off x="7486850" y="1999929"/>
              <a:ext cx="837399" cy="2791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51201966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Conditional functions</a:t>
            </a:r>
          </a:p>
        </p:txBody>
      </p:sp>
      <p:sp>
        <p:nvSpPr>
          <p:cNvPr id="3" name="Content Placeholder 2"/>
          <p:cNvSpPr>
            <a:spLocks noGrp="1"/>
          </p:cNvSpPr>
          <p:nvPr>
            <p:ph idx="1"/>
          </p:nvPr>
        </p:nvSpPr>
        <p:spPr/>
        <p:txBody>
          <a:bodyPr/>
          <a:lstStyle/>
          <a:p>
            <a:pPr marL="0" lvl="0" indent="0">
              <a:buNone/>
            </a:pPr>
            <a:r>
              <a:rPr lang="en-US" b="1" dirty="0" smtClean="0"/>
              <a:t>They </a:t>
            </a:r>
            <a:r>
              <a:rPr lang="en-US" b="1" dirty="0"/>
              <a:t>can determine if </a:t>
            </a:r>
            <a:r>
              <a:rPr lang="en-US" b="1" dirty="0" smtClean="0"/>
              <a:t>a: </a:t>
            </a:r>
          </a:p>
          <a:p>
            <a:pPr lvl="0"/>
            <a:r>
              <a:rPr lang="en-US" dirty="0"/>
              <a:t>S</a:t>
            </a:r>
            <a:r>
              <a:rPr lang="en-US" dirty="0" smtClean="0"/>
              <a:t>heet </a:t>
            </a:r>
            <a:r>
              <a:rPr lang="en-US" dirty="0"/>
              <a:t>object </a:t>
            </a:r>
            <a:r>
              <a:rPr lang="en-US" dirty="0" smtClean="0"/>
              <a:t>is hidden </a:t>
            </a:r>
            <a:r>
              <a:rPr lang="en-US" dirty="0"/>
              <a:t>or displayed </a:t>
            </a:r>
            <a:endParaRPr lang="en-US" dirty="0" smtClean="0"/>
          </a:p>
          <a:p>
            <a:pPr lvl="0"/>
            <a:r>
              <a:rPr lang="en-US" dirty="0"/>
              <a:t>C</a:t>
            </a:r>
            <a:r>
              <a:rPr lang="en-US" dirty="0" smtClean="0"/>
              <a:t>hart </a:t>
            </a:r>
            <a:r>
              <a:rPr lang="en-US" dirty="0"/>
              <a:t>or table </a:t>
            </a:r>
            <a:r>
              <a:rPr lang="en-US" dirty="0" smtClean="0"/>
              <a:t>is calculated </a:t>
            </a:r>
            <a:r>
              <a:rPr lang="en-US" dirty="0"/>
              <a:t>or </a:t>
            </a:r>
            <a:r>
              <a:rPr lang="en-US" dirty="0" smtClean="0"/>
              <a:t>not</a:t>
            </a:r>
          </a:p>
          <a:p>
            <a:pPr lvl="0"/>
            <a:r>
              <a:rPr lang="en-US" dirty="0"/>
              <a:t>B</a:t>
            </a:r>
            <a:r>
              <a:rPr lang="en-US" dirty="0" smtClean="0"/>
              <a:t>utton is enabled </a:t>
            </a:r>
            <a:r>
              <a:rPr lang="en-US" dirty="0"/>
              <a:t>or </a:t>
            </a:r>
            <a:r>
              <a:rPr lang="en-US" dirty="0" smtClean="0"/>
              <a:t>not</a:t>
            </a:r>
          </a:p>
          <a:p>
            <a:pPr marL="0" lvl="0" indent="0">
              <a:buNone/>
            </a:pPr>
            <a:r>
              <a:rPr lang="en-US" b="1" dirty="0" smtClean="0"/>
              <a:t>Why should you use conditional functions?</a:t>
            </a:r>
            <a:endParaRPr lang="en-US" b="1" dirty="0"/>
          </a:p>
          <a:p>
            <a:r>
              <a:rPr lang="en-US" dirty="0"/>
              <a:t>C</a:t>
            </a:r>
            <a:r>
              <a:rPr lang="en-US" dirty="0" smtClean="0"/>
              <a:t>hart </a:t>
            </a:r>
            <a:r>
              <a:rPr lang="en-US" dirty="0"/>
              <a:t>is relevant only when something is chosen </a:t>
            </a:r>
            <a:r>
              <a:rPr lang="en-US" dirty="0" smtClean="0"/>
              <a:t>(a </a:t>
            </a:r>
            <a:r>
              <a:rPr lang="en-US" dirty="0"/>
              <a:t>customer</a:t>
            </a:r>
            <a:r>
              <a:rPr lang="en-US" dirty="0" smtClean="0"/>
              <a:t>)</a:t>
            </a:r>
          </a:p>
          <a:p>
            <a:r>
              <a:rPr lang="en-US" dirty="0"/>
              <a:t>S</a:t>
            </a:r>
            <a:r>
              <a:rPr lang="en-US" dirty="0" smtClean="0"/>
              <a:t>ome </a:t>
            </a:r>
            <a:r>
              <a:rPr lang="en-US" dirty="0"/>
              <a:t>calculations </a:t>
            </a:r>
            <a:r>
              <a:rPr lang="en-US" dirty="0" smtClean="0"/>
              <a:t>may not </a:t>
            </a:r>
            <a:r>
              <a:rPr lang="en-US" dirty="0"/>
              <a:t>make sense until something is </a:t>
            </a:r>
            <a:r>
              <a:rPr lang="en-US" dirty="0" smtClean="0"/>
              <a:t>selected</a:t>
            </a:r>
          </a:p>
          <a:p>
            <a:pPr lvl="0"/>
            <a:r>
              <a:rPr lang="en-US" dirty="0"/>
              <a:t>P</a:t>
            </a:r>
            <a:r>
              <a:rPr lang="en-US" dirty="0" smtClean="0"/>
              <a:t>erformance </a:t>
            </a:r>
            <a:r>
              <a:rPr lang="en-US" dirty="0"/>
              <a:t>– if the user doesn’t need to see the result right away, saves on server processing.</a:t>
            </a:r>
            <a:endParaRPr lang="sv-SE" dirty="0"/>
          </a:p>
          <a:p>
            <a:endParaRPr lang="sv-SE" dirty="0"/>
          </a:p>
          <a:p>
            <a:pPr lvl="0"/>
            <a:endParaRPr lang="en-US" dirty="0"/>
          </a:p>
        </p:txBody>
      </p:sp>
    </p:spTree>
    <p:extLst>
      <p:ext uri="{BB962C8B-B14F-4D97-AF65-F5344CB8AC3E}">
        <p14:creationId xmlns:p14="http://schemas.microsoft.com/office/powerpoint/2010/main" val="214012254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chemeClr val="tx2"/>
                </a:solidFill>
              </a:rPr>
              <a:t>Chart attribute expressions</a:t>
            </a:r>
          </a:p>
        </p:txBody>
      </p:sp>
      <p:sp>
        <p:nvSpPr>
          <p:cNvPr id="3" name="Content Placeholder 2"/>
          <p:cNvSpPr>
            <a:spLocks noGrp="1"/>
          </p:cNvSpPr>
          <p:nvPr>
            <p:ph idx="1"/>
          </p:nvPr>
        </p:nvSpPr>
        <p:spPr/>
        <p:txBody>
          <a:bodyPr/>
          <a:lstStyle/>
          <a:p>
            <a:r>
              <a:rPr lang="en-US" dirty="0"/>
              <a:t>Attribute expressions may be used for a dynamic formatting of the expression data. </a:t>
            </a:r>
            <a:endParaRPr lang="en-US" dirty="0" smtClean="0"/>
          </a:p>
          <a:p>
            <a:r>
              <a:rPr lang="en-US" dirty="0" smtClean="0"/>
              <a:t>Their </a:t>
            </a:r>
            <a:r>
              <a:rPr lang="en-US" dirty="0"/>
              <a:t>use depends on the chart type and the display options. </a:t>
            </a:r>
            <a:endParaRPr lang="en-US" dirty="0" smtClean="0"/>
          </a:p>
          <a:p>
            <a:endParaRPr lang="sv-SE" dirty="0" smtClean="0"/>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578" y="2892323"/>
            <a:ext cx="5829300" cy="176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433560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Color expressions</a:t>
            </a:r>
          </a:p>
        </p:txBody>
      </p:sp>
      <p:sp>
        <p:nvSpPr>
          <p:cNvPr id="3" name="Content Placeholder 2"/>
          <p:cNvSpPr>
            <a:spLocks noGrp="1"/>
          </p:cNvSpPr>
          <p:nvPr>
            <p:ph idx="1"/>
          </p:nvPr>
        </p:nvSpPr>
        <p:spPr>
          <a:xfrm>
            <a:off x="3640773" y="1438074"/>
            <a:ext cx="4552252" cy="4525963"/>
          </a:xfrm>
        </p:spPr>
        <p:txBody>
          <a:bodyPr/>
          <a:lstStyle/>
          <a:p>
            <a:pPr marL="0" indent="0">
              <a:buNone/>
            </a:pPr>
            <a:r>
              <a:rPr lang="en-US" sz="3600" dirty="0" smtClean="0"/>
              <a:t>RGB(54,54,54)</a:t>
            </a:r>
          </a:p>
          <a:p>
            <a:pPr marL="0" indent="0">
              <a:buNone/>
            </a:pPr>
            <a:endParaRPr lang="en-US" sz="3600" dirty="0"/>
          </a:p>
          <a:p>
            <a:pPr marL="0" indent="0">
              <a:buNone/>
            </a:pPr>
            <a:endParaRPr lang="en-US" sz="3600" dirty="0" smtClean="0"/>
          </a:p>
          <a:p>
            <a:pPr marL="0" indent="0">
              <a:buNone/>
            </a:pPr>
            <a:endParaRPr lang="en-US" sz="3600" dirty="0"/>
          </a:p>
          <a:p>
            <a:pPr marL="0" indent="0">
              <a:buNone/>
            </a:pPr>
            <a:endParaRPr lang="en-US" sz="3600" dirty="0"/>
          </a:p>
          <a:p>
            <a:pPr marL="0" indent="0">
              <a:buNone/>
            </a:pPr>
            <a:endParaRPr lang="en-US" sz="3600" dirty="0" smtClean="0"/>
          </a:p>
        </p:txBody>
      </p:sp>
      <p:pic>
        <p:nvPicPr>
          <p:cNvPr id="13314" name="Picture 2" descr="C:\Users\bsr\AppData\Local\Temp\SNAGHTML7418b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99" y="1601155"/>
            <a:ext cx="2577231" cy="2825168"/>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V="1">
            <a:off x="4602649" y="2066306"/>
            <a:ext cx="496675" cy="1080655"/>
          </a:xfrm>
          <a:prstGeom prst="straightConnector1">
            <a:avLst/>
          </a:prstGeom>
          <a:ln>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H="1" flipV="1">
            <a:off x="5782363" y="2066306"/>
            <a:ext cx="84798" cy="1080655"/>
          </a:xfrm>
          <a:prstGeom prst="straightConnector1">
            <a:avLst/>
          </a:prstGeom>
          <a:ln>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15" idx="0"/>
          </p:cNvCxnSpPr>
          <p:nvPr/>
        </p:nvCxnSpPr>
        <p:spPr>
          <a:xfrm flipH="1" flipV="1">
            <a:off x="6406226" y="1400640"/>
            <a:ext cx="641695" cy="1115084"/>
          </a:xfrm>
          <a:prstGeom prst="straightConnector1">
            <a:avLst/>
          </a:prstGeom>
          <a:ln>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4083327" y="2515724"/>
            <a:ext cx="775297" cy="369332"/>
          </a:xfrm>
          <a:prstGeom prst="rect">
            <a:avLst/>
          </a:prstGeom>
          <a:noFill/>
        </p:spPr>
        <p:txBody>
          <a:bodyPr wrap="square" rtlCol="0">
            <a:spAutoFit/>
          </a:bodyPr>
          <a:lstStyle/>
          <a:p>
            <a:pPr algn="ctr"/>
            <a:r>
              <a:rPr lang="en-US" dirty="0" smtClean="0">
                <a:solidFill>
                  <a:srgbClr val="FF0000"/>
                </a:solidFill>
              </a:rPr>
              <a:t>RED</a:t>
            </a:r>
            <a:endParaRPr lang="en-US" dirty="0">
              <a:solidFill>
                <a:srgbClr val="FF0000"/>
              </a:solidFill>
            </a:endParaRPr>
          </a:p>
        </p:txBody>
      </p:sp>
      <p:sp>
        <p:nvSpPr>
          <p:cNvPr id="13" name="TextBox 12"/>
          <p:cNvSpPr txBox="1"/>
          <p:nvPr/>
        </p:nvSpPr>
        <p:spPr>
          <a:xfrm>
            <a:off x="5224163" y="2515724"/>
            <a:ext cx="1296200" cy="369332"/>
          </a:xfrm>
          <a:prstGeom prst="rect">
            <a:avLst/>
          </a:prstGeom>
          <a:noFill/>
        </p:spPr>
        <p:txBody>
          <a:bodyPr wrap="square" rtlCol="0">
            <a:spAutoFit/>
          </a:bodyPr>
          <a:lstStyle/>
          <a:p>
            <a:pPr algn="ctr"/>
            <a:r>
              <a:rPr lang="en-US" dirty="0" smtClean="0">
                <a:solidFill>
                  <a:srgbClr val="07B524"/>
                </a:solidFill>
              </a:rPr>
              <a:t>GREEN</a:t>
            </a:r>
            <a:endParaRPr lang="en-US" dirty="0">
              <a:solidFill>
                <a:srgbClr val="07B524"/>
              </a:solidFill>
            </a:endParaRPr>
          </a:p>
        </p:txBody>
      </p:sp>
      <p:sp>
        <p:nvSpPr>
          <p:cNvPr id="15" name="TextBox 14"/>
          <p:cNvSpPr txBox="1"/>
          <p:nvPr/>
        </p:nvSpPr>
        <p:spPr>
          <a:xfrm>
            <a:off x="6399821" y="2515724"/>
            <a:ext cx="1296200" cy="369332"/>
          </a:xfrm>
          <a:prstGeom prst="rect">
            <a:avLst/>
          </a:prstGeom>
          <a:noFill/>
        </p:spPr>
        <p:txBody>
          <a:bodyPr wrap="square" rtlCol="0">
            <a:spAutoFit/>
          </a:bodyPr>
          <a:lstStyle/>
          <a:p>
            <a:pPr algn="ctr"/>
            <a:r>
              <a:rPr lang="en-US" dirty="0" smtClean="0">
                <a:solidFill>
                  <a:srgbClr val="0070C0"/>
                </a:solidFill>
              </a:rPr>
              <a:t>BLUE</a:t>
            </a:r>
            <a:endParaRPr lang="en-US" dirty="0">
              <a:solidFill>
                <a:srgbClr val="0070C0"/>
              </a:solidFill>
            </a:endParaRPr>
          </a:p>
        </p:txBody>
      </p:sp>
      <p:pic>
        <p:nvPicPr>
          <p:cNvPr id="13316" name="Picture 4" descr="C:\Users\bsr\AppData\Local\Temp\SNAGHTML7a74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2101" y="3101131"/>
            <a:ext cx="3713326" cy="268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15959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63202" y="1350869"/>
            <a:ext cx="7711201" cy="2215991"/>
          </a:xfrm>
        </p:spPr>
        <p:txBody>
          <a:bodyPr/>
          <a:lstStyle/>
          <a:p>
            <a:r>
              <a:rPr lang="en-US" dirty="0" smtClean="0"/>
              <a:t>In </a:t>
            </a:r>
            <a:r>
              <a:rPr lang="en-US" b="1" dirty="0" smtClean="0"/>
              <a:t>Advanced Reporting</a:t>
            </a:r>
            <a:r>
              <a:rPr lang="en-US" dirty="0" smtClean="0"/>
              <a:t>, you need to update the data periodically</a:t>
            </a:r>
          </a:p>
          <a:p>
            <a:r>
              <a:rPr lang="en-US" dirty="0" smtClean="0"/>
              <a:t>It is wise to always update the data unless you know for sure data has not been changed since the last time you used the tool</a:t>
            </a:r>
          </a:p>
          <a:p>
            <a:r>
              <a:rPr lang="en-US" dirty="0" smtClean="0"/>
              <a:t>The  progress goes from </a:t>
            </a:r>
            <a:r>
              <a:rPr lang="en-US" b="1" dirty="0" smtClean="0"/>
              <a:t>1 to 146 steps </a:t>
            </a:r>
            <a:r>
              <a:rPr lang="en-US" dirty="0" smtClean="0"/>
              <a:t>and may go for a couple of minutes or take much longer depending on the amount of data</a:t>
            </a:r>
          </a:p>
          <a:p>
            <a:endParaRPr lang="en-US" dirty="0"/>
          </a:p>
        </p:txBody>
      </p:sp>
      <p:sp>
        <p:nvSpPr>
          <p:cNvPr id="3" name="Title 2"/>
          <p:cNvSpPr>
            <a:spLocks noGrp="1"/>
          </p:cNvSpPr>
          <p:nvPr>
            <p:ph type="title"/>
          </p:nvPr>
        </p:nvSpPr>
        <p:spPr/>
        <p:txBody>
          <a:bodyPr/>
          <a:lstStyle/>
          <a:p>
            <a:r>
              <a:rPr lang="en-US" dirty="0" smtClean="0"/>
              <a:t>Updating Data</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24468" y="3710080"/>
            <a:ext cx="3804750" cy="2077403"/>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4700880" y="3436919"/>
            <a:ext cx="4298153" cy="2696252"/>
          </a:xfrm>
          <a:prstGeom prst="rect">
            <a:avLst/>
          </a:prstGeom>
        </p:spPr>
      </p:pic>
      <p:sp>
        <p:nvSpPr>
          <p:cNvPr id="6" name="Right Arrow 5"/>
          <p:cNvSpPr/>
          <p:nvPr/>
        </p:nvSpPr>
        <p:spPr>
          <a:xfrm>
            <a:off x="4429218" y="4583151"/>
            <a:ext cx="533075" cy="457200"/>
          </a:xfrm>
          <a:prstGeom prst="rightArrow">
            <a:avLst/>
          </a:prstGeom>
          <a:solidFill>
            <a:srgbClr val="52A01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771246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Calculated dimensions in charts</a:t>
            </a:r>
          </a:p>
        </p:txBody>
      </p:sp>
      <p:sp>
        <p:nvSpPr>
          <p:cNvPr id="3" name="Content Placeholder 2"/>
          <p:cNvSpPr>
            <a:spLocks noGrp="1"/>
          </p:cNvSpPr>
          <p:nvPr>
            <p:ph idx="1"/>
          </p:nvPr>
        </p:nvSpPr>
        <p:spPr/>
        <p:txBody>
          <a:bodyPr/>
          <a:lstStyle/>
          <a:p>
            <a:pPr marL="0" indent="0">
              <a:buNone/>
            </a:pPr>
            <a:r>
              <a:rPr lang="en-US" dirty="0" smtClean="0"/>
              <a:t>Create </a:t>
            </a:r>
            <a:r>
              <a:rPr lang="en-US" dirty="0"/>
              <a:t>a field that does not exist in the document </a:t>
            </a:r>
            <a:r>
              <a:rPr lang="en-US" dirty="0" smtClean="0"/>
              <a:t>and use it as a dimension.</a:t>
            </a:r>
            <a:endParaRPr lang="en-US" dirty="0"/>
          </a:p>
        </p:txBody>
      </p:sp>
      <p:pic>
        <p:nvPicPr>
          <p:cNvPr id="15362" name="Picture 2" descr="C:\Users\bsr\AppData\Local\Temp\SNAGHTML835fd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978" y="2348005"/>
            <a:ext cx="4395613" cy="3877294"/>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48" y="2348005"/>
            <a:ext cx="3236827" cy="2675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152327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chemeClr val="tx2"/>
                </a:solidFill>
              </a:rPr>
              <a:t>Variables</a:t>
            </a:r>
          </a:p>
        </p:txBody>
      </p:sp>
      <p:sp>
        <p:nvSpPr>
          <p:cNvPr id="3" name="Content Placeholder 2"/>
          <p:cNvSpPr>
            <a:spLocks noGrp="1"/>
          </p:cNvSpPr>
          <p:nvPr>
            <p:ph idx="1"/>
          </p:nvPr>
        </p:nvSpPr>
        <p:spPr>
          <a:xfrm>
            <a:off x="612648" y="1438074"/>
            <a:ext cx="7918704" cy="3680335"/>
          </a:xfrm>
        </p:spPr>
        <p:txBody>
          <a:bodyPr/>
          <a:lstStyle/>
          <a:p>
            <a:r>
              <a:rPr lang="en-US" sz="2400" b="1" dirty="0" smtClean="0">
                <a:solidFill>
                  <a:schemeClr val="accent1"/>
                </a:solidFill>
              </a:rPr>
              <a:t>Variables</a:t>
            </a:r>
            <a:r>
              <a:rPr lang="en-US" sz="2400" dirty="0" smtClean="0"/>
              <a:t> are entities </a:t>
            </a:r>
            <a:r>
              <a:rPr lang="en-US" sz="2400" dirty="0"/>
              <a:t>that can be assigned any </a:t>
            </a:r>
            <a:r>
              <a:rPr lang="en-US" sz="2400" b="1" dirty="0">
                <a:solidFill>
                  <a:schemeClr val="accent1"/>
                </a:solidFill>
              </a:rPr>
              <a:t>text</a:t>
            </a:r>
            <a:r>
              <a:rPr lang="en-US" sz="2400" dirty="0"/>
              <a:t> or </a:t>
            </a:r>
            <a:r>
              <a:rPr lang="en-US" sz="2400" b="1" dirty="0">
                <a:solidFill>
                  <a:schemeClr val="accent1"/>
                </a:solidFill>
              </a:rPr>
              <a:t>numeric</a:t>
            </a:r>
            <a:r>
              <a:rPr lang="en-US" sz="2400" dirty="0"/>
              <a:t> </a:t>
            </a:r>
            <a:r>
              <a:rPr lang="en-US" sz="2400" dirty="0" smtClean="0"/>
              <a:t>value.</a:t>
            </a:r>
          </a:p>
          <a:p>
            <a:r>
              <a:rPr lang="en-US" sz="2400" dirty="0" smtClean="0"/>
              <a:t>When </a:t>
            </a:r>
            <a:r>
              <a:rPr lang="en-US" sz="2400" dirty="0"/>
              <a:t>used, the variable is </a:t>
            </a:r>
            <a:r>
              <a:rPr lang="en-US" sz="2400" b="1" dirty="0">
                <a:solidFill>
                  <a:schemeClr val="accent1"/>
                </a:solidFill>
              </a:rPr>
              <a:t>substituted</a:t>
            </a:r>
            <a:r>
              <a:rPr lang="en-US" sz="2400" dirty="0"/>
              <a:t> by its value</a:t>
            </a:r>
            <a:r>
              <a:rPr lang="en-US" sz="2400" dirty="0" smtClean="0"/>
              <a:t>.</a:t>
            </a:r>
          </a:p>
          <a:p>
            <a:r>
              <a:rPr lang="en-US" sz="2400" dirty="0"/>
              <a:t>A </a:t>
            </a:r>
            <a:r>
              <a:rPr lang="en-US" sz="2400" b="1" dirty="0">
                <a:solidFill>
                  <a:schemeClr val="accent1"/>
                </a:solidFill>
              </a:rPr>
              <a:t>variable</a:t>
            </a:r>
            <a:r>
              <a:rPr lang="en-US" sz="2400" dirty="0">
                <a:solidFill>
                  <a:schemeClr val="accent1"/>
                </a:solidFill>
              </a:rPr>
              <a:t> </a:t>
            </a:r>
            <a:r>
              <a:rPr lang="en-US" sz="2400" dirty="0"/>
              <a:t>acquires</a:t>
            </a:r>
            <a:r>
              <a:rPr lang="en-US" sz="2400" dirty="0" smtClean="0"/>
              <a:t> </a:t>
            </a:r>
            <a:r>
              <a:rPr lang="en-US" sz="2400" dirty="0"/>
              <a:t>its value </a:t>
            </a:r>
            <a:r>
              <a:rPr lang="en-US" sz="2400" dirty="0" smtClean="0"/>
              <a:t>during </a:t>
            </a:r>
            <a:r>
              <a:rPr lang="en-US" sz="2400" b="1" dirty="0">
                <a:solidFill>
                  <a:schemeClr val="accent1"/>
                </a:solidFill>
              </a:rPr>
              <a:t>script execution </a:t>
            </a:r>
            <a:r>
              <a:rPr lang="en-US" sz="2400" dirty="0" smtClean="0"/>
              <a:t>or from an Input Box or Slider.</a:t>
            </a:r>
          </a:p>
          <a:p>
            <a:r>
              <a:rPr lang="en-US" sz="2400" dirty="0"/>
              <a:t>Variables may be created using the </a:t>
            </a:r>
            <a:r>
              <a:rPr lang="en-US" sz="2400" b="1" dirty="0" err="1">
                <a:solidFill>
                  <a:schemeClr val="accent1"/>
                </a:solidFill>
              </a:rPr>
              <a:t>Ctrl+Alt+V</a:t>
            </a:r>
            <a:r>
              <a:rPr lang="en-US" sz="2400" dirty="0"/>
              <a:t> to get the </a:t>
            </a:r>
            <a:r>
              <a:rPr lang="en-US" sz="2400" b="1" dirty="0">
                <a:solidFill>
                  <a:schemeClr val="accent1"/>
                </a:solidFill>
              </a:rPr>
              <a:t>Variable Overview </a:t>
            </a:r>
            <a:r>
              <a:rPr lang="en-US" sz="2400" dirty="0"/>
              <a:t>dialog box where you can add a variable</a:t>
            </a:r>
          </a:p>
          <a:p>
            <a:endParaRPr lang="en-US" sz="2400" dirty="0" smtClean="0"/>
          </a:p>
        </p:txBody>
      </p:sp>
    </p:spTree>
    <p:extLst>
      <p:ext uri="{BB962C8B-B14F-4D97-AF65-F5344CB8AC3E}">
        <p14:creationId xmlns:p14="http://schemas.microsoft.com/office/powerpoint/2010/main" val="2305480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solidFill>
                  <a:schemeClr val="tx2"/>
                </a:solidFill>
              </a:rPr>
              <a:t>Variable Expansion</a:t>
            </a:r>
            <a:endParaRPr lang="en-US" sz="3600" b="1" dirty="0">
              <a:solidFill>
                <a:schemeClr val="tx2"/>
              </a:solidFill>
            </a:endParaRPr>
          </a:p>
        </p:txBody>
      </p:sp>
      <p:sp>
        <p:nvSpPr>
          <p:cNvPr id="3" name="Content Placeholder 2"/>
          <p:cNvSpPr>
            <a:spLocks noGrp="1"/>
          </p:cNvSpPr>
          <p:nvPr>
            <p:ph idx="1"/>
          </p:nvPr>
        </p:nvSpPr>
        <p:spPr>
          <a:xfrm>
            <a:off x="612648" y="1438074"/>
            <a:ext cx="7918704" cy="2174921"/>
          </a:xfrm>
        </p:spPr>
        <p:txBody>
          <a:bodyPr/>
          <a:lstStyle/>
          <a:p>
            <a:pPr marL="0" indent="0">
              <a:buNone/>
            </a:pPr>
            <a:r>
              <a:rPr lang="en-US" sz="2400" dirty="0" smtClean="0"/>
              <a:t>The </a:t>
            </a:r>
            <a:r>
              <a:rPr lang="en-US" sz="2400" b="1" dirty="0" smtClean="0"/>
              <a:t>syntax</a:t>
            </a:r>
            <a:r>
              <a:rPr lang="en-US" sz="2400" dirty="0" smtClean="0"/>
              <a:t> for a  variable is as follows:</a:t>
            </a:r>
          </a:p>
          <a:p>
            <a:pPr marL="0" indent="0">
              <a:buNone/>
            </a:pPr>
            <a:endParaRPr lang="en-US" sz="2400" dirty="0"/>
          </a:p>
          <a:p>
            <a:pPr marL="0" indent="0">
              <a:buNone/>
            </a:pPr>
            <a:r>
              <a:rPr lang="en-US" sz="2400" dirty="0"/>
              <a:t>	</a:t>
            </a:r>
            <a:r>
              <a:rPr lang="en-US" sz="2400" dirty="0" smtClean="0"/>
              <a:t>			</a:t>
            </a:r>
            <a:r>
              <a:rPr lang="en-US" sz="3600" b="1" dirty="0" smtClean="0">
                <a:solidFill>
                  <a:schemeClr val="accent5">
                    <a:lumMod val="60000"/>
                    <a:lumOff val="40000"/>
                  </a:schemeClr>
                </a:solidFill>
              </a:rPr>
              <a:t>$(</a:t>
            </a:r>
            <a:r>
              <a:rPr lang="en-US" sz="3600" b="1" dirty="0" err="1" smtClean="0">
                <a:solidFill>
                  <a:schemeClr val="accent5">
                    <a:lumMod val="60000"/>
                    <a:lumOff val="40000"/>
                  </a:schemeClr>
                </a:solidFill>
              </a:rPr>
              <a:t>variablename</a:t>
            </a:r>
            <a:r>
              <a:rPr lang="en-US" sz="3600" b="1" dirty="0" smtClean="0">
                <a:solidFill>
                  <a:schemeClr val="accent5">
                    <a:lumMod val="60000"/>
                    <a:lumOff val="40000"/>
                  </a:schemeClr>
                </a:solidFill>
              </a:rPr>
              <a:t>)</a:t>
            </a:r>
          </a:p>
          <a:p>
            <a:pPr marL="0" indent="0">
              <a:buNone/>
            </a:pPr>
            <a:endParaRPr lang="en-US" sz="2400" dirty="0" smtClean="0"/>
          </a:p>
          <a:p>
            <a:pPr marL="0" indent="0">
              <a:buNone/>
            </a:pPr>
            <a:r>
              <a:rPr lang="en-US" sz="2400" dirty="0" smtClean="0"/>
              <a:t>When </a:t>
            </a:r>
            <a:r>
              <a:rPr lang="en-US" sz="2400" dirty="0"/>
              <a:t>a variable name is encountered within the syntax as shown above, the value is substituted in its place. This is </a:t>
            </a:r>
            <a:r>
              <a:rPr lang="en-US" sz="2400" b="1" dirty="0" smtClean="0">
                <a:solidFill>
                  <a:schemeClr val="accent5">
                    <a:lumMod val="60000"/>
                    <a:lumOff val="40000"/>
                  </a:schemeClr>
                </a:solidFill>
              </a:rPr>
              <a:t>variable expansion.</a:t>
            </a:r>
            <a:endParaRPr lang="en-US" sz="3600" b="1" dirty="0">
              <a:solidFill>
                <a:schemeClr val="accent5">
                  <a:lumMod val="60000"/>
                  <a:lumOff val="40000"/>
                </a:schemeClr>
              </a:solidFill>
            </a:endParaRPr>
          </a:p>
          <a:p>
            <a:pPr marL="0" indent="0">
              <a:buNone/>
            </a:pPr>
            <a:endParaRPr lang="en-US" sz="1200" b="1" dirty="0" smtClean="0">
              <a:solidFill>
                <a:schemeClr val="accent5">
                  <a:lumMod val="60000"/>
                  <a:lumOff val="40000"/>
                </a:schemeClr>
              </a:solidFill>
            </a:endParaRPr>
          </a:p>
        </p:txBody>
      </p:sp>
    </p:spTree>
    <p:extLst>
      <p:ext uri="{BB962C8B-B14F-4D97-AF65-F5344CB8AC3E}">
        <p14:creationId xmlns:p14="http://schemas.microsoft.com/office/powerpoint/2010/main" val="160439834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Dollar-Sign Expansion</a:t>
            </a:r>
          </a:p>
        </p:txBody>
      </p:sp>
      <p:sp>
        <p:nvSpPr>
          <p:cNvPr id="3" name="Content Placeholder 2"/>
          <p:cNvSpPr>
            <a:spLocks noGrp="1"/>
          </p:cNvSpPr>
          <p:nvPr>
            <p:ph idx="1"/>
          </p:nvPr>
        </p:nvSpPr>
        <p:spPr/>
        <p:txBody>
          <a:bodyPr/>
          <a:lstStyle/>
          <a:p>
            <a:pPr marL="0" indent="0">
              <a:buNone/>
            </a:pPr>
            <a:r>
              <a:rPr lang="en-US" sz="2800" b="1" smtClean="0"/>
              <a:t>vQBGreen = RGB(</a:t>
            </a:r>
            <a:r>
              <a:rPr lang="sv-SE" sz="2800" b="1" smtClean="0"/>
              <a:t>44, 160, 28</a:t>
            </a:r>
            <a:r>
              <a:rPr lang="en-US" sz="2800" b="1" smtClean="0"/>
              <a:t>) </a:t>
            </a:r>
            <a:endParaRPr lang="en-US" sz="2800" b="1" dirty="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223" y="2731324"/>
            <a:ext cx="54292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10" idx="1"/>
          </p:cNvCxnSpPr>
          <p:nvPr/>
        </p:nvCxnSpPr>
        <p:spPr>
          <a:xfrm>
            <a:off x="3622537" y="2066304"/>
            <a:ext cx="2092211" cy="1031227"/>
          </a:xfrm>
          <a:prstGeom prst="straightConnector1">
            <a:avLst/>
          </a:prstGeom>
          <a:ln>
            <a:solidFill>
              <a:schemeClr val="accent4"/>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586834" y="3097531"/>
            <a:ext cx="2683824" cy="380010"/>
          </a:xfrm>
          <a:prstGeom prst="rect">
            <a:avLst/>
          </a:prstGeom>
          <a:noFill/>
        </p:spPr>
        <p:txBody>
          <a:bodyPr wrap="square" rtlCol="0">
            <a:spAutoFit/>
          </a:bodyPr>
          <a:lstStyle/>
          <a:p>
            <a:r>
              <a:rPr lang="en-US" b="1" smtClean="0">
                <a:solidFill>
                  <a:schemeClr val="accent1"/>
                </a:solidFill>
              </a:rPr>
              <a:t>$(vQBGreen</a:t>
            </a:r>
            <a:r>
              <a:rPr lang="en-US" b="1" dirty="0" smtClean="0">
                <a:solidFill>
                  <a:schemeClr val="accent1"/>
                </a:solidFill>
              </a:rPr>
              <a:t>)</a:t>
            </a:r>
            <a:endParaRPr lang="en-US" b="1" dirty="0">
              <a:solidFill>
                <a:schemeClr val="accent1"/>
              </a:solidFill>
            </a:endParaRPr>
          </a:p>
        </p:txBody>
      </p:sp>
      <p:sp>
        <p:nvSpPr>
          <p:cNvPr id="10" name="Left Brace 9"/>
          <p:cNvSpPr/>
          <p:nvPr/>
        </p:nvSpPr>
        <p:spPr>
          <a:xfrm rot="16200000">
            <a:off x="3554254" y="1084181"/>
            <a:ext cx="136565" cy="1827680"/>
          </a:xfrm>
          <a:prstGeom prst="leftBrace">
            <a:avLst/>
          </a:prstGeom>
          <a:ln>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418813881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Activities</a:t>
            </a:r>
            <a:endParaRPr lang="en-US" dirty="0">
              <a:solidFill>
                <a:schemeClr val="accent1"/>
              </a:solidFill>
            </a:endParaRPr>
          </a:p>
        </p:txBody>
      </p:sp>
      <p:sp>
        <p:nvSpPr>
          <p:cNvPr id="3" name="Content Placeholder 2"/>
          <p:cNvSpPr>
            <a:spLocks noGrp="1"/>
          </p:cNvSpPr>
          <p:nvPr>
            <p:ph idx="1"/>
          </p:nvPr>
        </p:nvSpPr>
        <p:spPr>
          <a:xfrm>
            <a:off x="847725" y="1333500"/>
            <a:ext cx="7918703" cy="4158458"/>
          </a:xfrm>
        </p:spPr>
        <p:txBody>
          <a:bodyPr/>
          <a:lstStyle/>
          <a:p>
            <a:pPr marL="0" indent="0">
              <a:buNone/>
            </a:pPr>
            <a:r>
              <a:rPr lang="sv-SE" sz="1800">
                <a:solidFill>
                  <a:schemeClr val="accent1"/>
                </a:solidFill>
              </a:rPr>
              <a:t>9.1 </a:t>
            </a:r>
            <a:r>
              <a:rPr lang="en-US" sz="1800"/>
              <a:t>Create KPI text boxes</a:t>
            </a:r>
          </a:p>
          <a:p>
            <a:pPr marL="0" indent="0">
              <a:buNone/>
            </a:pPr>
            <a:r>
              <a:rPr lang="en-US" sz="1800" smtClean="0"/>
              <a:t>--Create </a:t>
            </a:r>
            <a:r>
              <a:rPr lang="en-US" sz="1800"/>
              <a:t>KPI text boxes for </a:t>
            </a:r>
            <a:r>
              <a:rPr lang="en-US" sz="1800" b="1">
                <a:solidFill>
                  <a:schemeClr val="accent1"/>
                </a:solidFill>
              </a:rPr>
              <a:t>Sales, Margin% </a:t>
            </a:r>
            <a:r>
              <a:rPr lang="en-US" sz="1800"/>
              <a:t>and</a:t>
            </a:r>
            <a:r>
              <a:rPr lang="en-US" sz="1800">
                <a:solidFill>
                  <a:schemeClr val="accent1"/>
                </a:solidFill>
              </a:rPr>
              <a:t> </a:t>
            </a:r>
            <a:r>
              <a:rPr lang="en-US" sz="1800" b="1">
                <a:solidFill>
                  <a:schemeClr val="accent1"/>
                </a:solidFill>
              </a:rPr>
              <a:t>Transactions</a:t>
            </a:r>
          </a:p>
          <a:p>
            <a:pPr marL="0" indent="0">
              <a:buNone/>
            </a:pPr>
            <a:r>
              <a:rPr lang="en-GB" sz="1800" smtClean="0">
                <a:solidFill>
                  <a:schemeClr val="accent1"/>
                </a:solidFill>
              </a:rPr>
              <a:t>9.2</a:t>
            </a:r>
            <a:r>
              <a:rPr lang="en-GB" sz="1800" smtClean="0"/>
              <a:t> </a:t>
            </a:r>
            <a:r>
              <a:rPr lang="en-US" sz="1800" dirty="0" smtClean="0"/>
              <a:t>Set up Variables</a:t>
            </a:r>
          </a:p>
          <a:p>
            <a:pPr marL="0" indent="0">
              <a:buNone/>
            </a:pPr>
            <a:r>
              <a:rPr lang="en-GB" sz="1800" dirty="0" smtClean="0">
                <a:solidFill>
                  <a:schemeClr val="accent1"/>
                </a:solidFill>
              </a:rPr>
              <a:t>9.3</a:t>
            </a:r>
            <a:r>
              <a:rPr lang="en-GB" sz="1800" dirty="0" smtClean="0"/>
              <a:t> Set up Variable for KPI </a:t>
            </a:r>
            <a:r>
              <a:rPr lang="en-GB" sz="1800" dirty="0" err="1" smtClean="0"/>
              <a:t>color</a:t>
            </a:r>
            <a:r>
              <a:rPr lang="en-GB" sz="1800" dirty="0" smtClean="0"/>
              <a:t> changes</a:t>
            </a:r>
            <a:endParaRPr lang="en-US" sz="1800" dirty="0" smtClean="0"/>
          </a:p>
          <a:p>
            <a:pPr marL="0" indent="0">
              <a:buNone/>
            </a:pPr>
            <a:r>
              <a:rPr lang="en-GB" sz="1800" dirty="0" smtClean="0">
                <a:solidFill>
                  <a:schemeClr val="accent1"/>
                </a:solidFill>
              </a:rPr>
              <a:t>9.4</a:t>
            </a:r>
            <a:r>
              <a:rPr lang="en-GB" sz="1800" dirty="0" smtClean="0"/>
              <a:t> Apply </a:t>
            </a:r>
            <a:r>
              <a:rPr lang="en-GB" sz="1800" dirty="0" err="1" smtClean="0"/>
              <a:t>Color</a:t>
            </a:r>
            <a:r>
              <a:rPr lang="en-GB" sz="1800" dirty="0" smtClean="0"/>
              <a:t> to KPI Values</a:t>
            </a:r>
          </a:p>
          <a:p>
            <a:pPr marL="0" indent="0">
              <a:buNone/>
            </a:pPr>
            <a:r>
              <a:rPr lang="en-GB" sz="1800" dirty="0" smtClean="0">
                <a:solidFill>
                  <a:schemeClr val="accent1"/>
                </a:solidFill>
              </a:rPr>
              <a:t>9.5</a:t>
            </a:r>
            <a:r>
              <a:rPr lang="en-GB" sz="1800" dirty="0" smtClean="0"/>
              <a:t> </a:t>
            </a:r>
            <a:r>
              <a:rPr lang="en-US" sz="1800" dirty="0" smtClean="0"/>
              <a:t>Apply a Color Variable on the Sales Trend Chart</a:t>
            </a:r>
          </a:p>
          <a:p>
            <a:pPr marL="0" indent="0">
              <a:buNone/>
            </a:pPr>
            <a:r>
              <a:rPr lang="en-GB" sz="1800" dirty="0" smtClean="0">
                <a:solidFill>
                  <a:schemeClr val="accent1"/>
                </a:solidFill>
              </a:rPr>
              <a:t>9.6 </a:t>
            </a:r>
            <a:r>
              <a:rPr lang="en-GB" sz="1800" dirty="0"/>
              <a:t>Conditional Show on a </a:t>
            </a:r>
            <a:r>
              <a:rPr lang="en-GB" sz="1800" dirty="0" smtClean="0"/>
              <a:t>Button</a:t>
            </a:r>
            <a:endParaRPr lang="en-US" sz="1800" dirty="0" smtClean="0"/>
          </a:p>
          <a:p>
            <a:pPr marL="0" indent="0">
              <a:buNone/>
            </a:pPr>
            <a:r>
              <a:rPr lang="en-US" sz="1800" dirty="0">
                <a:solidFill>
                  <a:schemeClr val="accent1"/>
                </a:solidFill>
              </a:rPr>
              <a:t>9.7</a:t>
            </a:r>
            <a:r>
              <a:rPr lang="en-US" sz="1800" b="1" dirty="0" smtClean="0"/>
              <a:t> </a:t>
            </a:r>
            <a:r>
              <a:rPr lang="en-US" sz="1800" dirty="0"/>
              <a:t>Conditional Calculation</a:t>
            </a:r>
          </a:p>
          <a:p>
            <a:pPr marL="0" indent="0">
              <a:buNone/>
            </a:pPr>
            <a:endParaRPr lang="en-GB" sz="1800" dirty="0" smtClean="0"/>
          </a:p>
          <a:p>
            <a:pPr marL="0" indent="0">
              <a:buNone/>
            </a:pPr>
            <a:endParaRPr lang="en-GB" sz="1800" dirty="0" smtClean="0"/>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53171880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2492990"/>
          </a:xfrm>
          <a:prstGeom prst="rect">
            <a:avLst/>
          </a:prstGeom>
          <a:noFill/>
        </p:spPr>
        <p:txBody>
          <a:bodyPr wrap="square" lIns="91440" tIns="45720" rIns="91440" bIns="45720">
            <a:spAutoFit/>
          </a:bodyPr>
          <a:lstStyle/>
          <a:p>
            <a:pPr algn="ctr"/>
            <a:endParaRPr lang="en-US" sz="3200" b="1" smtClean="0">
              <a:ln w="0"/>
              <a:solidFill>
                <a:schemeClr val="accent1"/>
              </a:solidFill>
              <a:effectLst>
                <a:outerShdw blurRad="38100" dist="25400" dir="5400000" algn="ctr" rotWithShape="0">
                  <a:srgbClr val="6E747A">
                    <a:alpha val="43000"/>
                  </a:srgbClr>
                </a:outerShdw>
              </a:effectLst>
            </a:endParaRPr>
          </a:p>
          <a:p>
            <a:pPr algn="ctr"/>
            <a:r>
              <a:rPr lang="en-US" sz="3200" b="1" smtClean="0">
                <a:ln w="0"/>
                <a:solidFill>
                  <a:schemeClr val="accent1"/>
                </a:solidFill>
                <a:effectLst>
                  <a:outerShdw blurRad="38100" dist="25400" dir="5400000" algn="ctr" rotWithShape="0">
                    <a:srgbClr val="6E747A">
                      <a:alpha val="43000"/>
                    </a:srgbClr>
                  </a:outerShdw>
                </a:effectLst>
              </a:rPr>
              <a:t>Training Module 3</a:t>
            </a:r>
          </a:p>
          <a:p>
            <a:pPr algn="ctr"/>
            <a:r>
              <a:rPr lang="en-US" sz="3200" b="1" smtClean="0">
                <a:ln w="0"/>
                <a:solidFill>
                  <a:schemeClr val="accent1"/>
                </a:solidFill>
                <a:effectLst>
                  <a:outerShdw blurRad="38100" dist="25400" dir="5400000" algn="ctr" rotWithShape="0">
                    <a:srgbClr val="6E747A">
                      <a:alpha val="43000"/>
                    </a:srgbClr>
                  </a:outerShdw>
                </a:effectLst>
              </a:rPr>
              <a:t>Advanced</a:t>
            </a:r>
            <a:endParaRPr lang="en-US" sz="3200" b="1">
              <a:ln w="0"/>
              <a:solidFill>
                <a:schemeClr val="accent1"/>
              </a:solidFill>
              <a:effectLst>
                <a:outerShdw blurRad="38100" dist="25400" dir="5400000" algn="ctr" rotWithShape="0">
                  <a:srgbClr val="6E747A">
                    <a:alpha val="43000"/>
                  </a:srgbClr>
                </a:outerShdw>
              </a:effectLst>
            </a:endParaRP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10</a:t>
            </a:r>
          </a:p>
          <a:p>
            <a:pPr algn="ctr"/>
            <a:r>
              <a:rPr lang="en-US" sz="2800" b="1" dirty="0" smtClean="0">
                <a:ln w="0"/>
                <a:solidFill>
                  <a:schemeClr val="accent1"/>
                </a:solidFill>
                <a:effectLst>
                  <a:outerShdw blurRad="38100" dist="25400" dir="5400000" algn="ctr" rotWithShape="0">
                    <a:srgbClr val="6E747A">
                      <a:alpha val="43000"/>
                    </a:srgbClr>
                  </a:outerShdw>
                </a:effectLst>
              </a:rPr>
              <a:t>Bookmarks</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01992707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b="1" dirty="0">
                <a:solidFill>
                  <a:schemeClr val="tx2"/>
                </a:solidFill>
              </a:rPr>
              <a:t>Learning objectives</a:t>
            </a:r>
          </a:p>
        </p:txBody>
      </p:sp>
      <p:sp>
        <p:nvSpPr>
          <p:cNvPr id="4" name="Content Placeholder 3"/>
          <p:cNvSpPr>
            <a:spLocks noGrp="1"/>
          </p:cNvSpPr>
          <p:nvPr>
            <p:ph idx="1"/>
          </p:nvPr>
        </p:nvSpPr>
        <p:spPr>
          <a:xfrm>
            <a:off x="882934" y="2693299"/>
            <a:ext cx="7079742" cy="1015194"/>
          </a:xfrm>
        </p:spPr>
        <p:txBody>
          <a:bodyPr/>
          <a:lstStyle/>
          <a:p>
            <a:pPr marL="0" lvl="0" indent="0" algn="ctr">
              <a:buNone/>
            </a:pPr>
            <a:r>
              <a:rPr lang="en-US" sz="3200" dirty="0" smtClean="0"/>
              <a:t>Learn how to create </a:t>
            </a:r>
            <a:r>
              <a:rPr lang="en-US" sz="3200" b="1" dirty="0" smtClean="0">
                <a:solidFill>
                  <a:schemeClr val="accent1"/>
                </a:solidFill>
              </a:rPr>
              <a:t>bookmarks</a:t>
            </a:r>
            <a:r>
              <a:rPr lang="en-US" sz="3200" dirty="0" smtClean="0"/>
              <a:t> for collaboration</a:t>
            </a:r>
            <a:endParaRPr lang="en-US" sz="3200" dirty="0"/>
          </a:p>
        </p:txBody>
      </p:sp>
    </p:spTree>
    <p:extLst>
      <p:ext uri="{BB962C8B-B14F-4D97-AF65-F5344CB8AC3E}">
        <p14:creationId xmlns:p14="http://schemas.microsoft.com/office/powerpoint/2010/main" val="145481313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Bookmarks</a:t>
            </a:r>
            <a:endParaRPr lang="en-US" b="1" dirty="0"/>
          </a:p>
        </p:txBody>
      </p:sp>
      <p:sp>
        <p:nvSpPr>
          <p:cNvPr id="3" name="Content Placeholder 2"/>
          <p:cNvSpPr>
            <a:spLocks noGrp="1"/>
          </p:cNvSpPr>
          <p:nvPr>
            <p:ph idx="1"/>
          </p:nvPr>
        </p:nvSpPr>
        <p:spPr>
          <a:xfrm>
            <a:off x="612648" y="1438074"/>
            <a:ext cx="7918704" cy="3468463"/>
          </a:xfrm>
          <a:ln w="28575">
            <a:solidFill>
              <a:schemeClr val="accent4"/>
            </a:solidFill>
          </a:ln>
        </p:spPr>
        <p:txBody>
          <a:bodyPr/>
          <a:lstStyle/>
          <a:p>
            <a:r>
              <a:rPr lang="en-US" b="1" dirty="0">
                <a:solidFill>
                  <a:schemeClr val="accent1"/>
                </a:solidFill>
              </a:rPr>
              <a:t>Bookmarks</a:t>
            </a:r>
            <a:r>
              <a:rPr lang="en-US" dirty="0"/>
              <a:t> allow you to save a set of selections for later use, and to save or share those selections with others. </a:t>
            </a:r>
            <a:endParaRPr lang="en-US" dirty="0" smtClean="0"/>
          </a:p>
          <a:p>
            <a:r>
              <a:rPr lang="en-US" b="1" dirty="0">
                <a:solidFill>
                  <a:schemeClr val="accent1"/>
                </a:solidFill>
              </a:rPr>
              <a:t>Bookmarks</a:t>
            </a:r>
            <a:r>
              <a:rPr lang="en-US" dirty="0"/>
              <a:t> are a great tool for </a:t>
            </a:r>
            <a:r>
              <a:rPr lang="en-US" dirty="0" smtClean="0"/>
              <a:t>collaboration</a:t>
            </a:r>
          </a:p>
          <a:p>
            <a:r>
              <a:rPr lang="en-US" dirty="0"/>
              <a:t>The </a:t>
            </a:r>
            <a:r>
              <a:rPr lang="en-US" b="1" dirty="0">
                <a:solidFill>
                  <a:schemeClr val="accent1"/>
                </a:solidFill>
              </a:rPr>
              <a:t>bookmark</a:t>
            </a:r>
            <a:r>
              <a:rPr lang="en-US" dirty="0"/>
              <a:t> </a:t>
            </a:r>
            <a:r>
              <a:rPr lang="en-US" b="1" dirty="0">
                <a:solidFill>
                  <a:schemeClr val="accent1"/>
                </a:solidFill>
              </a:rPr>
              <a:t>object </a:t>
            </a:r>
            <a:r>
              <a:rPr lang="en-US" dirty="0"/>
              <a:t>is a </a:t>
            </a:r>
            <a:r>
              <a:rPr lang="en-US" dirty="0" smtClean="0"/>
              <a:t>sheet </a:t>
            </a:r>
            <a:r>
              <a:rPr lang="en-US" dirty="0"/>
              <a:t>object that you use for displaying </a:t>
            </a:r>
            <a:r>
              <a:rPr lang="en-US" dirty="0" smtClean="0"/>
              <a:t>bookmarks </a:t>
            </a:r>
            <a:r>
              <a:rPr lang="en-US" dirty="0"/>
              <a:t>for selections</a:t>
            </a:r>
            <a:r>
              <a:rPr lang="en-US" dirty="0" smtClean="0"/>
              <a:t>.</a:t>
            </a:r>
          </a:p>
          <a:p>
            <a:r>
              <a:rPr lang="en-US" dirty="0"/>
              <a:t>Depending on its configuration, you can also use it for adding new </a:t>
            </a:r>
            <a:r>
              <a:rPr lang="en-US" b="1" dirty="0">
                <a:solidFill>
                  <a:schemeClr val="accent1"/>
                </a:solidFill>
              </a:rPr>
              <a:t>bookmarks</a:t>
            </a:r>
            <a:r>
              <a:rPr lang="en-US" dirty="0"/>
              <a:t> or deleting old ones.</a:t>
            </a:r>
          </a:p>
        </p:txBody>
      </p:sp>
    </p:spTree>
    <p:extLst>
      <p:ext uri="{BB962C8B-B14F-4D97-AF65-F5344CB8AC3E}">
        <p14:creationId xmlns:p14="http://schemas.microsoft.com/office/powerpoint/2010/main" val="101097582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chemeClr val="accent1"/>
                </a:solidFill>
              </a:rPr>
              <a:t>Activity 10.1 – Create a Bookmark</a:t>
            </a:r>
            <a:endParaRPr lang="en-US" sz="2000" b="1" dirty="0">
              <a:solidFill>
                <a:schemeClr val="accent1"/>
              </a:solidFill>
            </a:endParaRPr>
          </a:p>
        </p:txBody>
      </p:sp>
      <p:sp>
        <p:nvSpPr>
          <p:cNvPr id="3" name="Content Placeholder 2"/>
          <p:cNvSpPr>
            <a:spLocks noGrp="1"/>
          </p:cNvSpPr>
          <p:nvPr>
            <p:ph idx="1"/>
          </p:nvPr>
        </p:nvSpPr>
        <p:spPr>
          <a:xfrm>
            <a:off x="612648" y="1438074"/>
            <a:ext cx="7918704" cy="4070628"/>
          </a:xfrm>
          <a:ln w="28575">
            <a:solidFill>
              <a:schemeClr val="accent4"/>
            </a:solidFill>
          </a:ln>
        </p:spPr>
        <p:txBody>
          <a:bodyPr/>
          <a:lstStyle/>
          <a:p>
            <a:r>
              <a:rPr lang="en-US" dirty="0"/>
              <a:t>You need to create a bookmark that highlights the Sales, Margin% and Transactions for </a:t>
            </a:r>
            <a:r>
              <a:rPr lang="en-US" dirty="0" err="1"/>
              <a:t>InventoryItem</a:t>
            </a:r>
            <a:r>
              <a:rPr lang="en-US" dirty="0"/>
              <a:t> (Item Type) in the year 2014 and Q4 (fourth quarter). </a:t>
            </a:r>
          </a:p>
          <a:p>
            <a:r>
              <a:rPr lang="en-US" dirty="0" smtClean="0"/>
              <a:t>Order matters ! First create the </a:t>
            </a:r>
            <a:r>
              <a:rPr lang="en-US" b="1" dirty="0" smtClean="0"/>
              <a:t>bookmark</a:t>
            </a:r>
            <a:r>
              <a:rPr lang="en-US" dirty="0" smtClean="0"/>
              <a:t> object</a:t>
            </a:r>
          </a:p>
          <a:p>
            <a:r>
              <a:rPr lang="en-US" dirty="0" smtClean="0"/>
              <a:t>Then make selections and add the selections as a </a:t>
            </a:r>
            <a:r>
              <a:rPr lang="en-US" b="1" dirty="0"/>
              <a:t>bookmark</a:t>
            </a:r>
          </a:p>
          <a:p>
            <a:r>
              <a:rPr lang="en-US" dirty="0" smtClean="0"/>
              <a:t>Create two </a:t>
            </a:r>
            <a:r>
              <a:rPr lang="en-US" b="1" dirty="0"/>
              <a:t>bookmarks</a:t>
            </a:r>
            <a:r>
              <a:rPr lang="en-US" dirty="0" smtClean="0"/>
              <a:t> as per instructions in the document</a:t>
            </a:r>
            <a:endParaRPr lang="en-US" dirty="0"/>
          </a:p>
          <a:p>
            <a:r>
              <a:rPr lang="en-US" dirty="0" smtClean="0"/>
              <a:t>Test the </a:t>
            </a:r>
            <a:r>
              <a:rPr lang="en-US" b="1" dirty="0"/>
              <a:t>bookmarks</a:t>
            </a:r>
            <a:r>
              <a:rPr lang="en-US" dirty="0" smtClean="0"/>
              <a:t> created</a:t>
            </a:r>
          </a:p>
          <a:p>
            <a:r>
              <a:rPr lang="en-US" dirty="0" smtClean="0"/>
              <a:t>Remove a </a:t>
            </a:r>
            <a:r>
              <a:rPr lang="en-US" b="1" dirty="0"/>
              <a:t>bookmark</a:t>
            </a:r>
          </a:p>
        </p:txBody>
      </p:sp>
    </p:spTree>
    <p:extLst>
      <p:ext uri="{BB962C8B-B14F-4D97-AF65-F5344CB8AC3E}">
        <p14:creationId xmlns:p14="http://schemas.microsoft.com/office/powerpoint/2010/main" val="290863732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2862322"/>
          </a:xfrm>
          <a:prstGeom prst="rect">
            <a:avLst/>
          </a:prstGeom>
          <a:noFill/>
        </p:spPr>
        <p:txBody>
          <a:bodyPr wrap="square" lIns="91440" tIns="45720" rIns="91440" bIns="45720">
            <a:spAutoFit/>
          </a:bodyPr>
          <a:lstStyle/>
          <a:p>
            <a:pPr algn="ctr"/>
            <a:r>
              <a:rPr lang="en-US" sz="3200" b="1" smtClean="0">
                <a:ln w="0"/>
                <a:solidFill>
                  <a:schemeClr val="accent1"/>
                </a:solidFill>
                <a:effectLst>
                  <a:outerShdw blurRad="38100" dist="25400" dir="5400000" algn="ctr" rotWithShape="0">
                    <a:srgbClr val="6E747A">
                      <a:alpha val="43000"/>
                    </a:srgbClr>
                  </a:outerShdw>
                </a:effectLst>
              </a:rPr>
              <a:t>Training Module 3</a:t>
            </a:r>
          </a:p>
          <a:p>
            <a:pPr algn="ctr"/>
            <a:r>
              <a:rPr lang="en-US" sz="3200" b="1" smtClean="0">
                <a:ln w="0"/>
                <a:solidFill>
                  <a:schemeClr val="accent1"/>
                </a:solidFill>
                <a:effectLst>
                  <a:outerShdw blurRad="38100" dist="25400" dir="5400000" algn="ctr" rotWithShape="0">
                    <a:srgbClr val="6E747A">
                      <a:alpha val="43000"/>
                    </a:srgbClr>
                  </a:outerShdw>
                </a:effectLst>
              </a:rPr>
              <a:t>Advanced</a:t>
            </a: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11</a:t>
            </a:r>
          </a:p>
          <a:p>
            <a:pPr algn="ctr"/>
            <a:r>
              <a:rPr lang="en-US" sz="2800" b="1" dirty="0" smtClean="0">
                <a:ln w="0"/>
                <a:solidFill>
                  <a:schemeClr val="accent1"/>
                </a:solidFill>
                <a:effectLst>
                  <a:outerShdw blurRad="38100" dist="25400" dir="5400000" algn="ctr" rotWithShape="0">
                    <a:srgbClr val="6E747A">
                      <a:alpha val="43000"/>
                    </a:srgbClr>
                  </a:outerShdw>
                </a:effectLst>
              </a:rPr>
              <a:t>Advanced Calculations in Sheet Objects</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9768912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772" y="813307"/>
            <a:ext cx="7711201" cy="5724644"/>
          </a:xfrm>
        </p:spPr>
        <p:txBody>
          <a:bodyPr/>
          <a:lstStyle/>
          <a:p>
            <a:r>
              <a:rPr lang="en-US" b="1" dirty="0">
                <a:solidFill>
                  <a:srgbClr val="000000"/>
                </a:solidFill>
              </a:rPr>
              <a:t>Reports </a:t>
            </a:r>
            <a:r>
              <a:rPr lang="en-US" b="1" dirty="0" smtClean="0">
                <a:solidFill>
                  <a:srgbClr val="000000"/>
                </a:solidFill>
              </a:rPr>
              <a:t>Tab -</a:t>
            </a:r>
            <a:r>
              <a:rPr lang="en-US" dirty="0">
                <a:solidFill>
                  <a:srgbClr val="000000"/>
                </a:solidFill>
              </a:rPr>
              <a:t>It allows you to open existing reports from the Report List, Import, Share, Save/Save As and Exit the Advanced Reporting tool.</a:t>
            </a:r>
            <a:endParaRPr lang="en-US" b="1" dirty="0">
              <a:solidFill>
                <a:srgbClr val="000000"/>
              </a:solidFill>
            </a:endParaRPr>
          </a:p>
          <a:p>
            <a:r>
              <a:rPr lang="en-US" b="1" dirty="0">
                <a:solidFill>
                  <a:srgbClr val="000000"/>
                </a:solidFill>
              </a:rPr>
              <a:t>Reports </a:t>
            </a:r>
            <a:r>
              <a:rPr lang="en-US" b="1" dirty="0" smtClean="0">
                <a:solidFill>
                  <a:srgbClr val="000000"/>
                </a:solidFill>
              </a:rPr>
              <a:t>List- </a:t>
            </a:r>
            <a:r>
              <a:rPr lang="en-US" dirty="0">
                <a:solidFill>
                  <a:srgbClr val="000000"/>
                </a:solidFill>
              </a:rPr>
              <a:t>gives you access to pre-existing report templates within a particular company file that you can edit or the option to create a Start from Scratch report.</a:t>
            </a:r>
          </a:p>
          <a:p>
            <a:r>
              <a:rPr lang="en-US" b="1" dirty="0" smtClean="0">
                <a:solidFill>
                  <a:srgbClr val="000000"/>
                </a:solidFill>
              </a:rPr>
              <a:t>Library-</a:t>
            </a:r>
            <a:r>
              <a:rPr lang="en-US" dirty="0">
                <a:solidFill>
                  <a:srgbClr val="000000"/>
                </a:solidFill>
              </a:rPr>
              <a:t> contains predefined chart objects, date parameters, list boxes, table choices and text and utility objects which may be added to your report by simply double clicking to add without creating your own</a:t>
            </a:r>
            <a:r>
              <a:rPr lang="en-US" dirty="0"/>
              <a:t>. </a:t>
            </a:r>
            <a:endParaRPr lang="en-US" b="1" dirty="0">
              <a:solidFill>
                <a:srgbClr val="000000"/>
              </a:solidFill>
            </a:endParaRPr>
          </a:p>
          <a:p>
            <a:r>
              <a:rPr lang="en-US" b="1" dirty="0">
                <a:solidFill>
                  <a:srgbClr val="000000"/>
                </a:solidFill>
              </a:rPr>
              <a:t>Print</a:t>
            </a:r>
          </a:p>
          <a:p>
            <a:r>
              <a:rPr lang="en-US" b="1" dirty="0">
                <a:solidFill>
                  <a:srgbClr val="000000"/>
                </a:solidFill>
              </a:rPr>
              <a:t>Export (Share</a:t>
            </a:r>
            <a:r>
              <a:rPr lang="en-US" b="1" dirty="0" smtClean="0">
                <a:solidFill>
                  <a:srgbClr val="000000"/>
                </a:solidFill>
              </a:rPr>
              <a:t>)-</a:t>
            </a:r>
            <a:r>
              <a:rPr lang="en-US" dirty="0">
                <a:solidFill>
                  <a:srgbClr val="000000"/>
                </a:solidFill>
              </a:rPr>
              <a:t>allows the user to share the report generated with others </a:t>
            </a:r>
            <a:endParaRPr lang="en-US" b="1" dirty="0">
              <a:solidFill>
                <a:srgbClr val="000000"/>
              </a:solidFill>
            </a:endParaRPr>
          </a:p>
          <a:p>
            <a:r>
              <a:rPr lang="en-US" b="1" dirty="0" smtClean="0">
                <a:solidFill>
                  <a:srgbClr val="000000"/>
                </a:solidFill>
              </a:rPr>
              <a:t>Import-</a:t>
            </a:r>
            <a:r>
              <a:rPr lang="en-US" dirty="0">
                <a:solidFill>
                  <a:srgbClr val="000000"/>
                </a:solidFill>
              </a:rPr>
              <a:t>allows the user to bring in a Report that exists in a folder structure in order to edit it and incorporate into an existing company file</a:t>
            </a:r>
            <a:r>
              <a:rPr lang="en-US" dirty="0" smtClean="0">
                <a:solidFill>
                  <a:srgbClr val="000000"/>
                </a:solidFill>
              </a:rPr>
              <a:t>.</a:t>
            </a:r>
            <a:endParaRPr lang="en-US" b="1" dirty="0">
              <a:solidFill>
                <a:srgbClr val="000000"/>
              </a:solidFill>
            </a:endParaRPr>
          </a:p>
        </p:txBody>
      </p:sp>
      <p:sp>
        <p:nvSpPr>
          <p:cNvPr id="3" name="Title 2"/>
          <p:cNvSpPr>
            <a:spLocks noGrp="1"/>
          </p:cNvSpPr>
          <p:nvPr>
            <p:ph type="title"/>
          </p:nvPr>
        </p:nvSpPr>
        <p:spPr>
          <a:xfrm>
            <a:off x="0" y="195823"/>
            <a:ext cx="9144000" cy="492443"/>
          </a:xfrm>
        </p:spPr>
        <p:txBody>
          <a:bodyPr/>
          <a:lstStyle/>
          <a:p>
            <a:r>
              <a:rPr lang="en-US" b="1" dirty="0" smtClean="0"/>
              <a:t>Advanced Reporting Toolbar</a:t>
            </a:r>
            <a:endParaRPr lang="en-US" b="1" dirty="0"/>
          </a:p>
        </p:txBody>
      </p:sp>
    </p:spTree>
    <p:extLst>
      <p:ext uri="{BB962C8B-B14F-4D97-AF65-F5344CB8AC3E}">
        <p14:creationId xmlns:p14="http://schemas.microsoft.com/office/powerpoint/2010/main" val="206591254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b="1" dirty="0">
                <a:solidFill>
                  <a:schemeClr val="tx2"/>
                </a:solidFill>
              </a:rPr>
              <a:t>Learning objectives</a:t>
            </a:r>
          </a:p>
        </p:txBody>
      </p:sp>
      <p:sp>
        <p:nvSpPr>
          <p:cNvPr id="4" name="Content Placeholder 3"/>
          <p:cNvSpPr>
            <a:spLocks noGrp="1"/>
          </p:cNvSpPr>
          <p:nvPr>
            <p:ph idx="1"/>
          </p:nvPr>
        </p:nvSpPr>
        <p:spPr>
          <a:xfrm>
            <a:off x="612648" y="1438075"/>
            <a:ext cx="7918704" cy="1762326"/>
          </a:xfrm>
        </p:spPr>
        <p:txBody>
          <a:bodyPr/>
          <a:lstStyle/>
          <a:p>
            <a:r>
              <a:rPr lang="en-US" dirty="0" smtClean="0"/>
              <a:t>Create </a:t>
            </a:r>
            <a:r>
              <a:rPr lang="en-US" b="1" dirty="0" smtClean="0"/>
              <a:t>SET</a:t>
            </a:r>
            <a:r>
              <a:rPr lang="en-US" dirty="0" smtClean="0"/>
              <a:t> expressions</a:t>
            </a:r>
            <a:endParaRPr lang="sv-SE" dirty="0"/>
          </a:p>
          <a:p>
            <a:pPr lvl="0"/>
            <a:r>
              <a:rPr lang="en-US" dirty="0" smtClean="0"/>
              <a:t>Understand when and how to use </a:t>
            </a:r>
            <a:r>
              <a:rPr lang="en-US" b="1" dirty="0" smtClean="0"/>
              <a:t>SET</a:t>
            </a:r>
            <a:r>
              <a:rPr lang="en-US" dirty="0" smtClean="0"/>
              <a:t> Expressions</a:t>
            </a:r>
            <a:endParaRPr lang="sv-SE" dirty="0"/>
          </a:p>
          <a:p>
            <a:pPr lvl="0"/>
            <a:r>
              <a:rPr lang="en-US" dirty="0" smtClean="0"/>
              <a:t>Understand the use of </a:t>
            </a:r>
            <a:r>
              <a:rPr lang="en-US" b="1" dirty="0" smtClean="0"/>
              <a:t>Alternate States</a:t>
            </a:r>
            <a:endParaRPr lang="sv-SE" b="1" dirty="0"/>
          </a:p>
          <a:p>
            <a:endParaRPr lang="en-US" dirty="0"/>
          </a:p>
        </p:txBody>
      </p:sp>
    </p:spTree>
    <p:extLst>
      <p:ext uri="{BB962C8B-B14F-4D97-AF65-F5344CB8AC3E}">
        <p14:creationId xmlns:p14="http://schemas.microsoft.com/office/powerpoint/2010/main" val="224104903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Set analysis basics </a:t>
            </a:r>
          </a:p>
        </p:txBody>
      </p:sp>
      <p:sp>
        <p:nvSpPr>
          <p:cNvPr id="5" name="Rectangle 4"/>
          <p:cNvSpPr/>
          <p:nvPr/>
        </p:nvSpPr>
        <p:spPr>
          <a:xfrm>
            <a:off x="2100263" y="1030102"/>
            <a:ext cx="4943474" cy="4708981"/>
          </a:xfrm>
          <a:prstGeom prst="rect">
            <a:avLst/>
          </a:prstGeom>
        </p:spPr>
        <p:txBody>
          <a:bodyPr wrap="square">
            <a:spAutoFit/>
          </a:bodyPr>
          <a:lstStyle/>
          <a:p>
            <a:r>
              <a:rPr lang="en-US" sz="30000" dirty="0">
                <a:solidFill>
                  <a:schemeClr val="accent4"/>
                </a:solidFill>
                <a:latin typeface="Courier New" pitchFamily="49" charset="0"/>
                <a:cs typeface="Courier New" pitchFamily="49" charset="0"/>
              </a:rPr>
              <a:t>{}</a:t>
            </a:r>
          </a:p>
        </p:txBody>
      </p:sp>
      <p:sp>
        <p:nvSpPr>
          <p:cNvPr id="6" name="TextBox 5"/>
          <p:cNvSpPr txBox="1"/>
          <p:nvPr/>
        </p:nvSpPr>
        <p:spPr>
          <a:xfrm>
            <a:off x="3255168" y="5162550"/>
            <a:ext cx="2633663" cy="1015663"/>
          </a:xfrm>
          <a:prstGeom prst="rect">
            <a:avLst/>
          </a:prstGeom>
          <a:noFill/>
        </p:spPr>
        <p:txBody>
          <a:bodyPr wrap="square" rtlCol="0">
            <a:spAutoFit/>
          </a:bodyPr>
          <a:lstStyle/>
          <a:p>
            <a:pPr algn="ctr"/>
            <a:r>
              <a:rPr lang="en-US" sz="3600" dirty="0" smtClean="0"/>
              <a:t>Braces</a:t>
            </a:r>
          </a:p>
          <a:p>
            <a:pPr algn="ctr"/>
            <a:r>
              <a:rPr lang="en-US" sz="2400" dirty="0" smtClean="0"/>
              <a:t>“Curly Brackets”</a:t>
            </a:r>
            <a:endParaRPr lang="en-US" sz="2400" dirty="0"/>
          </a:p>
        </p:txBody>
      </p:sp>
    </p:spTree>
    <p:extLst>
      <p:ext uri="{BB962C8B-B14F-4D97-AF65-F5344CB8AC3E}">
        <p14:creationId xmlns:p14="http://schemas.microsoft.com/office/powerpoint/2010/main" val="851800970"/>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Set Basic Components</a:t>
            </a:r>
          </a:p>
        </p:txBody>
      </p:sp>
      <p:sp>
        <p:nvSpPr>
          <p:cNvPr id="7" name="TextBox 6"/>
          <p:cNvSpPr txBox="1"/>
          <p:nvPr/>
        </p:nvSpPr>
        <p:spPr>
          <a:xfrm>
            <a:off x="1498277" y="3817390"/>
            <a:ext cx="6682704" cy="923330"/>
          </a:xfrm>
          <a:prstGeom prst="rect">
            <a:avLst/>
          </a:prstGeom>
          <a:noFill/>
        </p:spPr>
        <p:txBody>
          <a:bodyPr wrap="square" rtlCol="0">
            <a:spAutoFit/>
          </a:bodyPr>
          <a:lstStyle/>
          <a:p>
            <a:pPr algn="ctr"/>
            <a:r>
              <a:rPr lang="en-US" sz="5400" b="1" dirty="0" smtClean="0">
                <a:solidFill>
                  <a:schemeClr val="accent1"/>
                </a:solidFill>
                <a:latin typeface="Courier New" pitchFamily="49" charset="0"/>
                <a:cs typeface="Courier New" pitchFamily="49" charset="0"/>
              </a:rPr>
              <a:t>{ $ &lt;  </a:t>
            </a:r>
            <a:r>
              <a:rPr lang="en-US" sz="5400" b="1" dirty="0">
                <a:solidFill>
                  <a:schemeClr val="accent1"/>
                </a:solidFill>
                <a:latin typeface="Courier New" pitchFamily="49" charset="0"/>
                <a:cs typeface="Courier New" pitchFamily="49" charset="0"/>
              </a:rPr>
              <a:t>&gt; }   </a:t>
            </a:r>
          </a:p>
        </p:txBody>
      </p:sp>
      <p:sp>
        <p:nvSpPr>
          <p:cNvPr id="9" name="TextBox 8"/>
          <p:cNvSpPr txBox="1"/>
          <p:nvPr/>
        </p:nvSpPr>
        <p:spPr>
          <a:xfrm>
            <a:off x="3295459" y="1702393"/>
            <a:ext cx="4083177" cy="1569660"/>
          </a:xfrm>
          <a:prstGeom prst="rect">
            <a:avLst/>
          </a:prstGeom>
          <a:noFill/>
        </p:spPr>
        <p:txBody>
          <a:bodyPr wrap="square" rtlCol="0">
            <a:spAutoFit/>
          </a:bodyPr>
          <a:lstStyle/>
          <a:p>
            <a:r>
              <a:rPr lang="en-US" sz="3200" dirty="0" smtClean="0"/>
              <a:t>Set identifier</a:t>
            </a:r>
          </a:p>
          <a:p>
            <a:r>
              <a:rPr lang="en-US" sz="3200" dirty="0" smtClean="0"/>
              <a:t>Set modifier</a:t>
            </a:r>
          </a:p>
          <a:p>
            <a:r>
              <a:rPr lang="en-US" sz="3200" dirty="0" smtClean="0"/>
              <a:t>Set operator</a:t>
            </a:r>
            <a:endParaRPr lang="en-US" sz="3200" dirty="0"/>
          </a:p>
        </p:txBody>
      </p:sp>
    </p:spTree>
    <p:extLst>
      <p:ext uri="{BB962C8B-B14F-4D97-AF65-F5344CB8AC3E}">
        <p14:creationId xmlns:p14="http://schemas.microsoft.com/office/powerpoint/2010/main" val="216719992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Set basic components</a:t>
            </a:r>
          </a:p>
        </p:txBody>
      </p:sp>
      <p:sp>
        <p:nvSpPr>
          <p:cNvPr id="9" name="TextBox 8"/>
          <p:cNvSpPr txBox="1"/>
          <p:nvPr/>
        </p:nvSpPr>
        <p:spPr>
          <a:xfrm>
            <a:off x="1236563" y="1986156"/>
            <a:ext cx="6670874" cy="1200329"/>
          </a:xfrm>
          <a:prstGeom prst="rect">
            <a:avLst/>
          </a:prstGeom>
          <a:noFill/>
        </p:spPr>
        <p:txBody>
          <a:bodyPr wrap="square" rtlCol="0">
            <a:spAutoFit/>
          </a:bodyPr>
          <a:lstStyle/>
          <a:p>
            <a:pPr algn="ctr"/>
            <a:r>
              <a:rPr lang="en-US" sz="2800" b="1" dirty="0" smtClean="0">
                <a:latin typeface="Courier New" pitchFamily="49" charset="0"/>
                <a:cs typeface="Courier New" pitchFamily="49" charset="0"/>
              </a:rPr>
              <a:t>Start with:</a:t>
            </a:r>
          </a:p>
          <a:p>
            <a:pPr algn="ctr"/>
            <a:r>
              <a:rPr lang="en-US" sz="4400" b="1" dirty="0" smtClean="0">
                <a:solidFill>
                  <a:schemeClr val="accent1"/>
                </a:solidFill>
                <a:latin typeface="Courier New" pitchFamily="49" charset="0"/>
                <a:cs typeface="Courier New" pitchFamily="49" charset="0"/>
              </a:rPr>
              <a:t>Sum(Sales) </a:t>
            </a:r>
            <a:endParaRPr lang="en-US" sz="4400" b="1" dirty="0">
              <a:solidFill>
                <a:schemeClr val="accent1"/>
              </a:solidFill>
              <a:latin typeface="Courier New" pitchFamily="49" charset="0"/>
              <a:cs typeface="Courier New" pitchFamily="49" charset="0"/>
            </a:endParaRPr>
          </a:p>
        </p:txBody>
      </p:sp>
    </p:spTree>
    <p:extLst>
      <p:ext uri="{BB962C8B-B14F-4D97-AF65-F5344CB8AC3E}">
        <p14:creationId xmlns:p14="http://schemas.microsoft.com/office/powerpoint/2010/main" val="3541839983"/>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dirty="0" smtClean="0"/>
              <a:t>Set Identifiers</a:t>
            </a:r>
            <a:endParaRPr lang="sv-SE" dirty="0"/>
          </a:p>
        </p:txBody>
      </p:sp>
      <p:sp>
        <p:nvSpPr>
          <p:cNvPr id="2" name="TextBox 1"/>
          <p:cNvSpPr txBox="1"/>
          <p:nvPr/>
        </p:nvSpPr>
        <p:spPr>
          <a:xfrm>
            <a:off x="1380340" y="1131716"/>
            <a:ext cx="6631974" cy="861774"/>
          </a:xfrm>
          <a:prstGeom prst="rect">
            <a:avLst/>
          </a:prstGeom>
          <a:noFill/>
        </p:spPr>
        <p:txBody>
          <a:bodyPr wrap="square" rtlCol="0">
            <a:spAutoFit/>
          </a:bodyPr>
          <a:lstStyle/>
          <a:p>
            <a:r>
              <a:rPr lang="en-US" sz="3200" b="1" dirty="0">
                <a:latin typeface="Courier New" pitchFamily="49" charset="0"/>
                <a:cs typeface="Courier New" pitchFamily="49" charset="0"/>
              </a:rPr>
              <a:t>Sum(</a:t>
            </a:r>
            <a:r>
              <a:rPr lang="sv-SE" sz="2800" b="1" dirty="0">
                <a:solidFill>
                  <a:schemeClr val="accent4"/>
                </a:solidFill>
              </a:rPr>
              <a:t>{Identifier}</a:t>
            </a:r>
            <a:r>
              <a:rPr lang="en-US" sz="3200" b="1" dirty="0">
                <a:latin typeface="Courier New" pitchFamily="49" charset="0"/>
                <a:cs typeface="Courier New" pitchFamily="49" charset="0"/>
              </a:rPr>
              <a:t>Sales)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53982604"/>
              </p:ext>
            </p:extLst>
          </p:nvPr>
        </p:nvGraphicFramePr>
        <p:xfrm>
          <a:off x="1380340" y="1993490"/>
          <a:ext cx="6096000" cy="385064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743845148"/>
                    </a:ext>
                  </a:extLst>
                </a:gridCol>
                <a:gridCol w="3048000">
                  <a:extLst>
                    <a:ext uri="{9D8B030D-6E8A-4147-A177-3AD203B41FA5}">
                      <a16:colId xmlns:a16="http://schemas.microsoft.com/office/drawing/2014/main" val="2032737117"/>
                    </a:ext>
                  </a:extLst>
                </a:gridCol>
              </a:tblGrid>
              <a:tr h="370840">
                <a:tc>
                  <a:txBody>
                    <a:bodyPr/>
                    <a:lstStyle/>
                    <a:p>
                      <a:r>
                        <a:rPr lang="en-US" smtClean="0"/>
                        <a:t>Identifier</a:t>
                      </a:r>
                      <a:endParaRPr lang="en-US"/>
                    </a:p>
                  </a:txBody>
                  <a:tcPr/>
                </a:tc>
                <a:tc>
                  <a:txBody>
                    <a:bodyPr/>
                    <a:lstStyle/>
                    <a:p>
                      <a:r>
                        <a:rPr lang="en-US" smtClean="0"/>
                        <a:t>Expression</a:t>
                      </a:r>
                      <a:endParaRPr lang="en-US"/>
                    </a:p>
                  </a:txBody>
                  <a:tcPr/>
                </a:tc>
                <a:extLst>
                  <a:ext uri="{0D108BD9-81ED-4DB2-BD59-A6C34878D82A}">
                    <a16:rowId xmlns:a16="http://schemas.microsoft.com/office/drawing/2014/main" val="1333488806"/>
                  </a:ext>
                </a:extLst>
              </a:tr>
              <a:tr h="370840">
                <a:tc>
                  <a:txBody>
                    <a:bodyPr/>
                    <a:lstStyle/>
                    <a:p>
                      <a:r>
                        <a:rPr lang="en-US" smtClean="0">
                          <a:solidFill>
                            <a:srgbClr val="000000"/>
                          </a:solidFill>
                        </a:rPr>
                        <a:t>{$}=Current</a:t>
                      </a:r>
                      <a:r>
                        <a:rPr lang="en-US" baseline="0" smtClean="0">
                          <a:solidFill>
                            <a:srgbClr val="000000"/>
                          </a:solidFill>
                        </a:rPr>
                        <a:t> Selections</a:t>
                      </a:r>
                      <a:endParaRPr lang="en-US">
                        <a:solidFill>
                          <a:srgbClr val="000000"/>
                        </a:solidFill>
                      </a:endParaRPr>
                    </a:p>
                  </a:txBody>
                  <a:tcPr/>
                </a:tc>
                <a:tc>
                  <a:txBody>
                    <a:bodyPr/>
                    <a:lstStyle/>
                    <a:p>
                      <a:r>
                        <a:rPr lang="en-US" smtClean="0">
                          <a:solidFill>
                            <a:srgbClr val="000000"/>
                          </a:solidFill>
                        </a:rPr>
                        <a:t>Sum({$}</a:t>
                      </a:r>
                      <a:r>
                        <a:rPr lang="en-US" baseline="0" smtClean="0">
                          <a:solidFill>
                            <a:srgbClr val="000000"/>
                          </a:solidFill>
                        </a:rPr>
                        <a:t>Sales)</a:t>
                      </a:r>
                      <a:endParaRPr lang="en-US">
                        <a:solidFill>
                          <a:srgbClr val="000000"/>
                        </a:solidFill>
                      </a:endParaRPr>
                    </a:p>
                  </a:txBody>
                  <a:tcPr/>
                </a:tc>
                <a:extLst>
                  <a:ext uri="{0D108BD9-81ED-4DB2-BD59-A6C34878D82A}">
                    <a16:rowId xmlns:a16="http://schemas.microsoft.com/office/drawing/2014/main" val="1801357102"/>
                  </a:ext>
                </a:extLst>
              </a:tr>
              <a:tr h="370840">
                <a:tc>
                  <a:txBody>
                    <a:bodyPr/>
                    <a:lstStyle/>
                    <a:p>
                      <a:r>
                        <a:rPr lang="en-US" smtClean="0">
                          <a:solidFill>
                            <a:srgbClr val="000000"/>
                          </a:solidFill>
                        </a:rPr>
                        <a:t>{1}=Returns</a:t>
                      </a:r>
                      <a:r>
                        <a:rPr lang="en-US" baseline="0" smtClean="0">
                          <a:solidFill>
                            <a:srgbClr val="000000"/>
                          </a:solidFill>
                        </a:rPr>
                        <a:t> total sales disregarding the selection but not the dimension</a:t>
                      </a:r>
                      <a:endParaRPr lang="en-US">
                        <a:solidFill>
                          <a:srgbClr val="000000"/>
                        </a:solidFill>
                      </a:endParaRPr>
                    </a:p>
                  </a:txBody>
                  <a:tcPr/>
                </a:tc>
                <a:tc>
                  <a:txBody>
                    <a:bodyPr/>
                    <a:lstStyle/>
                    <a:p>
                      <a:r>
                        <a:rPr lang="en-US" smtClean="0">
                          <a:solidFill>
                            <a:srgbClr val="000000"/>
                          </a:solidFill>
                        </a:rPr>
                        <a:t>Sum({1}Sales)</a:t>
                      </a:r>
                      <a:endParaRPr lang="en-US">
                        <a:solidFill>
                          <a:srgbClr val="000000"/>
                        </a:solidFill>
                      </a:endParaRPr>
                    </a:p>
                  </a:txBody>
                  <a:tcPr/>
                </a:tc>
                <a:extLst>
                  <a:ext uri="{0D108BD9-81ED-4DB2-BD59-A6C34878D82A}">
                    <a16:rowId xmlns:a16="http://schemas.microsoft.com/office/drawing/2014/main" val="1458174767"/>
                  </a:ext>
                </a:extLst>
              </a:tr>
              <a:tr h="370840">
                <a:tc>
                  <a:txBody>
                    <a:bodyPr/>
                    <a:lstStyle/>
                    <a:p>
                      <a:r>
                        <a:rPr lang="en-US" smtClean="0">
                          <a:solidFill>
                            <a:srgbClr val="000000"/>
                          </a:solidFill>
                        </a:rPr>
                        <a:t>{1-$}=takes</a:t>
                      </a:r>
                      <a:r>
                        <a:rPr lang="en-US" baseline="0" smtClean="0">
                          <a:solidFill>
                            <a:srgbClr val="000000"/>
                          </a:solidFill>
                        </a:rPr>
                        <a:t> the inverse of your current selections</a:t>
                      </a:r>
                      <a:endParaRPr lang="en-US">
                        <a:solidFill>
                          <a:srgbClr val="000000"/>
                        </a:solidFill>
                      </a:endParaRPr>
                    </a:p>
                  </a:txBody>
                  <a:tcPr/>
                </a:tc>
                <a:tc>
                  <a:txBody>
                    <a:bodyPr/>
                    <a:lstStyle/>
                    <a:p>
                      <a:r>
                        <a:rPr lang="en-US" smtClean="0">
                          <a:solidFill>
                            <a:srgbClr val="000000"/>
                          </a:solidFill>
                        </a:rPr>
                        <a:t>Sum({1-$}Sales)</a:t>
                      </a:r>
                      <a:endParaRPr lang="en-US">
                        <a:solidFill>
                          <a:srgbClr val="000000"/>
                        </a:solidFill>
                      </a:endParaRPr>
                    </a:p>
                  </a:txBody>
                  <a:tcPr/>
                </a:tc>
                <a:extLst>
                  <a:ext uri="{0D108BD9-81ED-4DB2-BD59-A6C34878D82A}">
                    <a16:rowId xmlns:a16="http://schemas.microsoft.com/office/drawing/2014/main" val="796563154"/>
                  </a:ext>
                </a:extLst>
              </a:tr>
              <a:tr h="370840">
                <a:tc>
                  <a:txBody>
                    <a:bodyPr/>
                    <a:lstStyle/>
                    <a:p>
                      <a:r>
                        <a:rPr lang="en-US" smtClean="0">
                          <a:solidFill>
                            <a:srgbClr val="000000"/>
                          </a:solidFill>
                        </a:rPr>
                        <a:t>{1}Total =total sales disregarding</a:t>
                      </a:r>
                      <a:r>
                        <a:rPr lang="en-US" baseline="0" smtClean="0">
                          <a:solidFill>
                            <a:srgbClr val="000000"/>
                          </a:solidFill>
                        </a:rPr>
                        <a:t> the dimension and selections</a:t>
                      </a:r>
                      <a:endParaRPr lang="en-US">
                        <a:solidFill>
                          <a:srgbClr val="000000"/>
                        </a:solidFill>
                      </a:endParaRPr>
                    </a:p>
                  </a:txBody>
                  <a:tcPr/>
                </a:tc>
                <a:tc>
                  <a:txBody>
                    <a:bodyPr/>
                    <a:lstStyle/>
                    <a:p>
                      <a:r>
                        <a:rPr lang="en-US" smtClean="0">
                          <a:solidFill>
                            <a:srgbClr val="000000"/>
                          </a:solidFill>
                        </a:rPr>
                        <a:t>Sum({1}Total</a:t>
                      </a:r>
                      <a:r>
                        <a:rPr lang="en-US" baseline="0" smtClean="0">
                          <a:solidFill>
                            <a:srgbClr val="000000"/>
                          </a:solidFill>
                        </a:rPr>
                        <a:t> </a:t>
                      </a:r>
                      <a:r>
                        <a:rPr lang="en-US" smtClean="0">
                          <a:solidFill>
                            <a:srgbClr val="000000"/>
                          </a:solidFill>
                        </a:rPr>
                        <a:t>Sales)</a:t>
                      </a:r>
                    </a:p>
                    <a:p>
                      <a:endParaRPr lang="en-US" smtClean="0">
                        <a:solidFill>
                          <a:srgbClr val="000000"/>
                        </a:solidFill>
                      </a:endParaRPr>
                    </a:p>
                    <a:p>
                      <a:endParaRPr lang="en-US" smtClean="0">
                        <a:solidFill>
                          <a:srgbClr val="000000"/>
                        </a:solidFill>
                      </a:endParaRPr>
                    </a:p>
                  </a:txBody>
                  <a:tcPr/>
                </a:tc>
                <a:extLst>
                  <a:ext uri="{0D108BD9-81ED-4DB2-BD59-A6C34878D82A}">
                    <a16:rowId xmlns:a16="http://schemas.microsoft.com/office/drawing/2014/main" val="2549586331"/>
                  </a:ext>
                </a:extLst>
              </a:tr>
              <a:tr h="370840">
                <a:tc>
                  <a:txBody>
                    <a:bodyPr/>
                    <a:lstStyle/>
                    <a:p>
                      <a:r>
                        <a:rPr lang="en-US" smtClean="0">
                          <a:solidFill>
                            <a:srgbClr val="000000"/>
                          </a:solidFill>
                        </a:rPr>
                        <a:t>{StateA}=the state created; not inherited or default</a:t>
                      </a:r>
                      <a:endParaRPr lang="en-US">
                        <a:solidFill>
                          <a:srgbClr val="000000"/>
                        </a:solidFill>
                      </a:endParaRPr>
                    </a:p>
                  </a:txBody>
                  <a:tcPr/>
                </a:tc>
                <a:tc>
                  <a:txBody>
                    <a:bodyPr/>
                    <a:lstStyle/>
                    <a:p>
                      <a:r>
                        <a:rPr lang="en-US" smtClean="0">
                          <a:solidFill>
                            <a:srgbClr val="000000"/>
                          </a:solidFill>
                        </a:rPr>
                        <a:t>Sum({StateA}Sales)</a:t>
                      </a:r>
                    </a:p>
                  </a:txBody>
                  <a:tcPr/>
                </a:tc>
                <a:extLst>
                  <a:ext uri="{0D108BD9-81ED-4DB2-BD59-A6C34878D82A}">
                    <a16:rowId xmlns:a16="http://schemas.microsoft.com/office/drawing/2014/main" val="3643817002"/>
                  </a:ext>
                </a:extLst>
              </a:tr>
            </a:tbl>
          </a:graphicData>
        </a:graphic>
      </p:graphicFrame>
    </p:spTree>
    <p:extLst>
      <p:ext uri="{BB962C8B-B14F-4D97-AF65-F5344CB8AC3E}">
        <p14:creationId xmlns:p14="http://schemas.microsoft.com/office/powerpoint/2010/main" val="2795595262"/>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dirty="0" smtClean="0"/>
              <a:t>Set Modifiers</a:t>
            </a:r>
            <a:endParaRPr lang="sv-SE" dirty="0"/>
          </a:p>
        </p:txBody>
      </p:sp>
      <p:sp>
        <p:nvSpPr>
          <p:cNvPr id="5" name="Text Placeholder 3"/>
          <p:cNvSpPr>
            <a:spLocks noGrp="1"/>
          </p:cNvSpPr>
          <p:nvPr>
            <p:ph type="body" sz="quarter" idx="11"/>
          </p:nvPr>
        </p:nvSpPr>
        <p:spPr>
          <a:xfrm>
            <a:off x="1048818" y="1578791"/>
            <a:ext cx="7046363" cy="3767185"/>
          </a:xfrm>
          <a:ln w="28575">
            <a:solidFill>
              <a:srgbClr val="FFC000"/>
            </a:solidFill>
          </a:ln>
        </p:spPr>
        <p:txBody>
          <a:bodyPr/>
          <a:lstStyle/>
          <a:p>
            <a:pPr algn="just">
              <a:defRPr/>
            </a:pPr>
            <a:r>
              <a:rPr lang="en-US" sz="2400" b="1" dirty="0" smtClean="0">
                <a:solidFill>
                  <a:schemeClr val="accent1"/>
                </a:solidFill>
                <a:latin typeface="Arial" pitchFamily="34" charset="0"/>
                <a:cs typeface="Arial" pitchFamily="34" charset="0"/>
                <a:sym typeface="Wingdings" pitchFamily="2" charset="2"/>
              </a:rPr>
              <a:t>Sets</a:t>
            </a:r>
            <a:r>
              <a:rPr lang="en-US" sz="2400" dirty="0" smtClean="0">
                <a:solidFill>
                  <a:schemeClr val="accent1"/>
                </a:solidFill>
                <a:latin typeface="Arial" pitchFamily="34" charset="0"/>
                <a:cs typeface="Arial" pitchFamily="34" charset="0"/>
                <a:sym typeface="Wingdings" pitchFamily="2" charset="2"/>
              </a:rPr>
              <a:t> </a:t>
            </a:r>
            <a:r>
              <a:rPr lang="en-US" sz="2400" dirty="0">
                <a:latin typeface="Arial" pitchFamily="34" charset="0"/>
                <a:cs typeface="Arial" pitchFamily="34" charset="0"/>
                <a:sym typeface="Wingdings" pitchFamily="2" charset="2"/>
              </a:rPr>
              <a:t>can be modified by additional or changed </a:t>
            </a:r>
            <a:r>
              <a:rPr lang="en-US" sz="2400" dirty="0" smtClean="0">
                <a:latin typeface="Arial" pitchFamily="34" charset="0"/>
                <a:cs typeface="Arial" pitchFamily="34" charset="0"/>
                <a:sym typeface="Wingdings" pitchFamily="2" charset="2"/>
              </a:rPr>
              <a:t>selections</a:t>
            </a:r>
          </a:p>
          <a:p>
            <a:pPr algn="just">
              <a:defRPr/>
            </a:pPr>
            <a:r>
              <a:rPr lang="en-US" sz="2400" dirty="0" smtClean="0">
                <a:latin typeface="Arial" pitchFamily="34" charset="0"/>
                <a:cs typeface="Arial" pitchFamily="34" charset="0"/>
                <a:sym typeface="Wingdings" pitchFamily="2" charset="2"/>
              </a:rPr>
              <a:t>Such a </a:t>
            </a:r>
            <a:r>
              <a:rPr lang="en-US" sz="2400" dirty="0">
                <a:latin typeface="Arial" pitchFamily="34" charset="0"/>
                <a:cs typeface="Arial" pitchFamily="34" charset="0"/>
                <a:sym typeface="Wingdings" pitchFamily="2" charset="2"/>
              </a:rPr>
              <a:t>modification can be written in a</a:t>
            </a:r>
            <a:r>
              <a:rPr lang="en-US" sz="2400" dirty="0" smtClean="0">
                <a:latin typeface="Arial" pitchFamily="34" charset="0"/>
                <a:cs typeface="Arial" pitchFamily="34" charset="0"/>
                <a:sym typeface="Wingdings" pitchFamily="2" charset="2"/>
              </a:rPr>
              <a:t> </a:t>
            </a:r>
            <a:r>
              <a:rPr lang="en-US" sz="2400" b="1" dirty="0">
                <a:solidFill>
                  <a:schemeClr val="accent1"/>
                </a:solidFill>
                <a:latin typeface="Arial" pitchFamily="34" charset="0"/>
                <a:cs typeface="Arial" pitchFamily="34" charset="0"/>
                <a:sym typeface="Wingdings" pitchFamily="2" charset="2"/>
              </a:rPr>
              <a:t>set </a:t>
            </a:r>
            <a:r>
              <a:rPr lang="en-US" sz="2400" b="1" dirty="0" smtClean="0">
                <a:solidFill>
                  <a:schemeClr val="accent1"/>
                </a:solidFill>
                <a:latin typeface="Arial" pitchFamily="34" charset="0"/>
                <a:cs typeface="Arial" pitchFamily="34" charset="0"/>
                <a:sym typeface="Wingdings" pitchFamily="2" charset="2"/>
              </a:rPr>
              <a:t>expression </a:t>
            </a:r>
            <a:endParaRPr lang="en-US" sz="2400" b="1" dirty="0">
              <a:solidFill>
                <a:schemeClr val="accent1"/>
              </a:solidFill>
              <a:latin typeface="Arial" pitchFamily="34" charset="0"/>
              <a:cs typeface="Arial" pitchFamily="34" charset="0"/>
              <a:sym typeface="Wingdings" pitchFamily="2" charset="2"/>
            </a:endParaRPr>
          </a:p>
          <a:p>
            <a:pPr algn="just">
              <a:defRPr/>
            </a:pPr>
            <a:r>
              <a:rPr lang="en-US" sz="2400" dirty="0" smtClean="0">
                <a:latin typeface="Arial" pitchFamily="34" charset="0"/>
                <a:cs typeface="Arial" pitchFamily="34" charset="0"/>
                <a:sym typeface="Wingdings" pitchFamily="2" charset="2"/>
              </a:rPr>
              <a:t>The </a:t>
            </a:r>
            <a:r>
              <a:rPr lang="en-US" sz="2400" b="1" dirty="0">
                <a:solidFill>
                  <a:schemeClr val="accent1"/>
                </a:solidFill>
                <a:latin typeface="Arial" pitchFamily="34" charset="0"/>
                <a:cs typeface="Arial" pitchFamily="34" charset="0"/>
                <a:sym typeface="Wingdings" pitchFamily="2" charset="2"/>
              </a:rPr>
              <a:t>modifier</a:t>
            </a:r>
            <a:r>
              <a:rPr lang="en-US" sz="2400" dirty="0">
                <a:latin typeface="Arial" pitchFamily="34" charset="0"/>
                <a:cs typeface="Arial" pitchFamily="34" charset="0"/>
                <a:sym typeface="Wingdings" pitchFamily="2" charset="2"/>
              </a:rPr>
              <a:t> consists of one or several field names, each followed by selection(s) that can be made in the </a:t>
            </a:r>
            <a:r>
              <a:rPr lang="en-US" sz="2400" dirty="0" smtClean="0">
                <a:latin typeface="Arial" pitchFamily="34" charset="0"/>
                <a:cs typeface="Arial" pitchFamily="34" charset="0"/>
                <a:sym typeface="Wingdings" pitchFamily="2" charset="2"/>
              </a:rPr>
              <a:t>field  </a:t>
            </a:r>
          </a:p>
          <a:p>
            <a:pPr algn="just">
              <a:defRPr/>
            </a:pPr>
            <a:r>
              <a:rPr lang="en-US" sz="2400" b="1" dirty="0">
                <a:solidFill>
                  <a:schemeClr val="accent1"/>
                </a:solidFill>
                <a:latin typeface="Arial" pitchFamily="34" charset="0"/>
                <a:cs typeface="Arial" pitchFamily="34" charset="0"/>
                <a:sym typeface="Wingdings" pitchFamily="2" charset="2"/>
              </a:rPr>
              <a:t>Modifiers</a:t>
            </a:r>
            <a:r>
              <a:rPr lang="en-US" sz="2400" dirty="0" smtClean="0">
                <a:latin typeface="Arial" pitchFamily="34" charset="0"/>
                <a:cs typeface="Arial" pitchFamily="34" charset="0"/>
                <a:sym typeface="Wingdings" pitchFamily="2" charset="2"/>
              </a:rPr>
              <a:t> </a:t>
            </a:r>
            <a:r>
              <a:rPr lang="en-US" sz="2400" dirty="0">
                <a:latin typeface="Arial" pitchFamily="34" charset="0"/>
                <a:cs typeface="Arial" pitchFamily="34" charset="0"/>
                <a:sym typeface="Wingdings" pitchFamily="2" charset="2"/>
              </a:rPr>
              <a:t>begin and end with angle brackets </a:t>
            </a:r>
            <a:r>
              <a:rPr lang="en-US" sz="2400" dirty="0" smtClean="0">
                <a:solidFill>
                  <a:schemeClr val="accent1"/>
                </a:solidFill>
                <a:latin typeface="Arial" pitchFamily="34" charset="0"/>
                <a:cs typeface="Arial" pitchFamily="34" charset="0"/>
                <a:sym typeface="Wingdings" pitchFamily="2" charset="2"/>
              </a:rPr>
              <a:t>&lt;&gt;</a:t>
            </a:r>
            <a:endParaRPr lang="en-US" sz="2400" dirty="0">
              <a:latin typeface="Arial" pitchFamily="34" charset="0"/>
              <a:cs typeface="Arial" pitchFamily="34" charset="0"/>
              <a:sym typeface="Wingdings" pitchFamily="2" charset="2"/>
            </a:endParaRPr>
          </a:p>
        </p:txBody>
      </p:sp>
    </p:spTree>
    <p:extLst>
      <p:ext uri="{BB962C8B-B14F-4D97-AF65-F5344CB8AC3E}">
        <p14:creationId xmlns:p14="http://schemas.microsoft.com/office/powerpoint/2010/main" val="91292670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chemeClr val="tx2"/>
                </a:solidFill>
              </a:rPr>
              <a:t>Modify the set</a:t>
            </a:r>
          </a:p>
        </p:txBody>
      </p:sp>
      <p:sp>
        <p:nvSpPr>
          <p:cNvPr id="9" name="TextBox 8"/>
          <p:cNvSpPr txBox="1"/>
          <p:nvPr/>
        </p:nvSpPr>
        <p:spPr>
          <a:xfrm>
            <a:off x="539550" y="1841190"/>
            <a:ext cx="8413950" cy="523220"/>
          </a:xfrm>
          <a:prstGeom prst="rect">
            <a:avLst/>
          </a:prstGeom>
          <a:noFill/>
        </p:spPr>
        <p:txBody>
          <a:bodyPr wrap="square" rtlCol="0">
            <a:spAutoFit/>
          </a:bodyPr>
          <a:lstStyle/>
          <a:p>
            <a:pPr algn="ctr"/>
            <a:r>
              <a:rPr lang="en-US" sz="2800" b="1" dirty="0" smtClean="0">
                <a:latin typeface="Courier New" pitchFamily="49" charset="0"/>
                <a:cs typeface="Courier New" pitchFamily="49" charset="0"/>
              </a:rPr>
              <a:t>Sum(</a:t>
            </a:r>
            <a:r>
              <a:rPr lang="sv-SE" sz="2400" b="1" dirty="0" smtClean="0">
                <a:solidFill>
                  <a:schemeClr val="accent4"/>
                </a:solidFill>
              </a:rPr>
              <a:t>{Identifier </a:t>
            </a:r>
            <a:r>
              <a:rPr lang="sv-SE" sz="2400" b="1" dirty="0" smtClean="0">
                <a:solidFill>
                  <a:schemeClr val="accent1"/>
                </a:solidFill>
              </a:rPr>
              <a:t>&lt;Modifier&gt; </a:t>
            </a:r>
            <a:r>
              <a:rPr lang="sv-SE" sz="2800" b="1" dirty="0" smtClean="0">
                <a:solidFill>
                  <a:schemeClr val="accent4"/>
                </a:solidFill>
              </a:rPr>
              <a:t>}</a:t>
            </a:r>
            <a:r>
              <a:rPr lang="en-US" sz="2800" b="1" dirty="0" smtClean="0">
                <a:latin typeface="Courier New" pitchFamily="49" charset="0"/>
                <a:cs typeface="Courier New" pitchFamily="49" charset="0"/>
              </a:rPr>
              <a:t>Sales) </a:t>
            </a:r>
            <a:endParaRPr lang="en-US" sz="2800" b="1" dirty="0">
              <a:latin typeface="Courier New" pitchFamily="49" charset="0"/>
              <a:cs typeface="Courier New" pitchFamily="49" charset="0"/>
            </a:endParaRPr>
          </a:p>
        </p:txBody>
      </p:sp>
      <p:sp>
        <p:nvSpPr>
          <p:cNvPr id="4" name="Rectangle 3"/>
          <p:cNvSpPr/>
          <p:nvPr/>
        </p:nvSpPr>
        <p:spPr>
          <a:xfrm>
            <a:off x="2444475" y="3160399"/>
            <a:ext cx="4245523" cy="461665"/>
          </a:xfrm>
          <a:prstGeom prst="rect">
            <a:avLst/>
          </a:prstGeom>
        </p:spPr>
        <p:txBody>
          <a:bodyPr wrap="square">
            <a:spAutoFit/>
          </a:bodyPr>
          <a:lstStyle/>
          <a:p>
            <a:pPr algn="ctr"/>
            <a:r>
              <a:rPr lang="sv-SE" sz="2400" b="1" dirty="0" smtClean="0">
                <a:solidFill>
                  <a:schemeClr val="accent1"/>
                </a:solidFill>
              </a:rPr>
              <a:t>&lt;</a:t>
            </a:r>
            <a:r>
              <a:rPr lang="sv-SE" sz="2400" b="1" i="1" dirty="0" smtClean="0">
                <a:solidFill>
                  <a:schemeClr val="accent1"/>
                </a:solidFill>
              </a:rPr>
              <a:t>Field</a:t>
            </a:r>
            <a:r>
              <a:rPr lang="sv-SE" sz="2400" b="1" dirty="0" smtClean="0">
                <a:solidFill>
                  <a:schemeClr val="accent1"/>
                </a:solidFill>
              </a:rPr>
              <a:t> = {</a:t>
            </a:r>
            <a:r>
              <a:rPr lang="sv-SE" sz="2400" b="1" i="1" dirty="0" smtClean="0">
                <a:solidFill>
                  <a:schemeClr val="accent1"/>
                </a:solidFill>
              </a:rPr>
              <a:t>’StringValue</a:t>
            </a:r>
            <a:r>
              <a:rPr lang="sv-SE" sz="2400" b="1" dirty="0" smtClean="0">
                <a:solidFill>
                  <a:schemeClr val="accent1"/>
                </a:solidFill>
              </a:rPr>
              <a:t>’}&gt;</a:t>
            </a:r>
            <a:endParaRPr lang="en-US" sz="2800" b="1" dirty="0">
              <a:solidFill>
                <a:schemeClr val="accent1"/>
              </a:solidFill>
              <a:latin typeface="Courier New" pitchFamily="49" charset="0"/>
              <a:cs typeface="Courier New" pitchFamily="49" charset="0"/>
            </a:endParaRPr>
          </a:p>
        </p:txBody>
      </p:sp>
      <p:sp>
        <p:nvSpPr>
          <p:cNvPr id="5" name="Right Brace 4"/>
          <p:cNvSpPr/>
          <p:nvPr/>
        </p:nvSpPr>
        <p:spPr>
          <a:xfrm rot="5400000">
            <a:off x="3611078" y="1777519"/>
            <a:ext cx="369267" cy="1543050"/>
          </a:xfrm>
          <a:prstGeom prst="rightBrace">
            <a:avLst/>
          </a:prstGeom>
          <a:ln>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 name="Rectangle 6"/>
          <p:cNvSpPr/>
          <p:nvPr/>
        </p:nvSpPr>
        <p:spPr>
          <a:xfrm>
            <a:off x="2292730" y="2538296"/>
            <a:ext cx="4245523" cy="461665"/>
          </a:xfrm>
          <a:prstGeom prst="rect">
            <a:avLst/>
          </a:prstGeom>
        </p:spPr>
        <p:txBody>
          <a:bodyPr wrap="square">
            <a:spAutoFit/>
          </a:bodyPr>
          <a:lstStyle/>
          <a:p>
            <a:pPr algn="ctr"/>
            <a:r>
              <a:rPr lang="sv-SE" sz="2400" b="1" dirty="0" smtClean="0">
                <a:solidFill>
                  <a:schemeClr val="accent1"/>
                </a:solidFill>
              </a:rPr>
              <a:t>&lt;</a:t>
            </a:r>
            <a:r>
              <a:rPr lang="sv-SE" sz="2400" b="1" i="1" dirty="0" smtClean="0">
                <a:solidFill>
                  <a:schemeClr val="accent1"/>
                </a:solidFill>
              </a:rPr>
              <a:t>Field</a:t>
            </a:r>
            <a:r>
              <a:rPr lang="sv-SE" sz="2400" b="1" dirty="0" smtClean="0">
                <a:solidFill>
                  <a:schemeClr val="accent1"/>
                </a:solidFill>
              </a:rPr>
              <a:t> = {</a:t>
            </a:r>
            <a:r>
              <a:rPr lang="sv-SE" sz="2400" b="1" i="1" dirty="0" smtClean="0">
                <a:solidFill>
                  <a:schemeClr val="accent1"/>
                </a:solidFill>
              </a:rPr>
              <a:t>NumericValue</a:t>
            </a:r>
            <a:r>
              <a:rPr lang="sv-SE" sz="2400" b="1" dirty="0" smtClean="0">
                <a:solidFill>
                  <a:schemeClr val="accent1"/>
                </a:solidFill>
              </a:rPr>
              <a:t>}&gt;</a:t>
            </a:r>
            <a:endParaRPr lang="en-US" sz="2800" b="1" dirty="0">
              <a:solidFill>
                <a:schemeClr val="accent1"/>
              </a:solidFill>
              <a:latin typeface="Courier New" pitchFamily="49" charset="0"/>
              <a:cs typeface="Courier New" pitchFamily="49" charset="0"/>
            </a:endParaRPr>
          </a:p>
        </p:txBody>
      </p:sp>
    </p:spTree>
    <p:extLst>
      <p:ext uri="{BB962C8B-B14F-4D97-AF65-F5344CB8AC3E}">
        <p14:creationId xmlns:p14="http://schemas.microsoft.com/office/powerpoint/2010/main" val="300457693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76486"/>
            <a:ext cx="9144000" cy="430887"/>
          </a:xfrm>
        </p:spPr>
        <p:txBody>
          <a:bodyPr/>
          <a:lstStyle/>
          <a:p>
            <a:r>
              <a:rPr lang="sv-SE" dirty="0" smtClean="0"/>
              <a:t>Set Modifier Examples</a:t>
            </a:r>
            <a:endParaRPr lang="sv-SE" dirty="0"/>
          </a:p>
        </p:txBody>
      </p:sp>
      <p:sp>
        <p:nvSpPr>
          <p:cNvPr id="4" name="Text Placeholder 3"/>
          <p:cNvSpPr>
            <a:spLocks noGrp="1"/>
          </p:cNvSpPr>
          <p:nvPr>
            <p:ph type="body" sz="quarter" idx="11"/>
          </p:nvPr>
        </p:nvSpPr>
        <p:spPr>
          <a:xfrm>
            <a:off x="1035049" y="1208088"/>
            <a:ext cx="7046363" cy="4985980"/>
          </a:xfrm>
        </p:spPr>
        <p:txBody>
          <a:bodyPr/>
          <a:lstStyle/>
          <a:p>
            <a:r>
              <a:rPr lang="en-GB" b="1" dirty="0">
                <a:solidFill>
                  <a:schemeClr val="accent1"/>
                </a:solidFill>
              </a:rPr>
              <a:t>sum( {1&lt;Region= {USA} &gt;} Sales ) </a:t>
            </a:r>
            <a:r>
              <a:rPr lang="en-GB" dirty="0"/>
              <a:t>Returns the sales for the region USA disregarding the current selection</a:t>
            </a:r>
            <a:r>
              <a:rPr lang="en-GB" dirty="0" smtClean="0"/>
              <a:t>.</a:t>
            </a:r>
          </a:p>
          <a:p>
            <a:endParaRPr lang="en-GB" dirty="0" smtClean="0"/>
          </a:p>
          <a:p>
            <a:r>
              <a:rPr lang="en-GB" b="1" dirty="0">
                <a:solidFill>
                  <a:schemeClr val="accent1"/>
                </a:solidFill>
              </a:rPr>
              <a:t>sum( </a:t>
            </a:r>
            <a:r>
              <a:rPr lang="en-GB" b="1" dirty="0" smtClean="0">
                <a:solidFill>
                  <a:schemeClr val="accent1"/>
                </a:solidFill>
              </a:rPr>
              <a:t>{$&lt;</a:t>
            </a:r>
            <a:r>
              <a:rPr lang="en-GB" b="1" dirty="0" err="1" smtClean="0">
                <a:solidFill>
                  <a:schemeClr val="accent1"/>
                </a:solidFill>
              </a:rPr>
              <a:t>Item.Item</a:t>
            </a:r>
            <a:r>
              <a:rPr lang="en-GB" b="1" dirty="0" smtClean="0">
                <a:solidFill>
                  <a:schemeClr val="accent1"/>
                </a:solidFill>
              </a:rPr>
              <a:t> Type </a:t>
            </a:r>
            <a:r>
              <a:rPr lang="en-GB" b="1" dirty="0">
                <a:solidFill>
                  <a:schemeClr val="accent1"/>
                </a:solidFill>
              </a:rPr>
              <a:t>= </a:t>
            </a:r>
            <a:r>
              <a:rPr lang="en-GB" b="1" dirty="0" smtClean="0">
                <a:solidFill>
                  <a:schemeClr val="accent1"/>
                </a:solidFill>
              </a:rPr>
              <a:t>{“*Inventory*”}&gt;} </a:t>
            </a:r>
            <a:r>
              <a:rPr lang="en-GB" b="1" dirty="0">
                <a:solidFill>
                  <a:schemeClr val="accent1"/>
                </a:solidFill>
              </a:rPr>
              <a:t>Sales ) </a:t>
            </a:r>
            <a:r>
              <a:rPr lang="en-GB" dirty="0" smtClean="0"/>
              <a:t>Returns the sales for current selection, but with wildcard selections for Item type with any text Inventory in it e.g. </a:t>
            </a:r>
            <a:r>
              <a:rPr lang="en-GB" dirty="0" err="1" smtClean="0"/>
              <a:t>NonInventoryItem</a:t>
            </a:r>
            <a:r>
              <a:rPr lang="en-GB" smtClean="0"/>
              <a:t>, InventoryItem</a:t>
            </a:r>
            <a:endParaRPr lang="en-GB"/>
          </a:p>
          <a:p>
            <a:endParaRPr lang="en-GB" dirty="0" smtClean="0"/>
          </a:p>
          <a:p>
            <a:r>
              <a:rPr lang="en-GB" b="1" dirty="0">
                <a:solidFill>
                  <a:schemeClr val="accent1"/>
                </a:solidFill>
              </a:rPr>
              <a:t>sum( {$&lt;Year = {"2*"}&gt;} Sales ) </a:t>
            </a:r>
            <a:r>
              <a:rPr lang="en-GB" dirty="0"/>
              <a:t>Returns the sales for the current selection, but with all years beginning with the number . Since this is a Year field, it is for all years from 2000 onwards. </a:t>
            </a:r>
          </a:p>
          <a:p>
            <a:endParaRPr lang="en-GB" b="1" dirty="0" smtClean="0"/>
          </a:p>
          <a:p>
            <a:r>
              <a:rPr lang="en-GB" b="1" dirty="0">
                <a:solidFill>
                  <a:schemeClr val="accent1"/>
                </a:solidFill>
              </a:rPr>
              <a:t>sum( {$&lt;Year ={"2*","198*"} - {2000}&gt;} Sales ) </a:t>
            </a:r>
            <a:r>
              <a:rPr lang="en-GB" dirty="0"/>
              <a:t>As above, but also the 1980’s are included in the selection, but the year 2000 is excluded.</a:t>
            </a:r>
          </a:p>
        </p:txBody>
      </p:sp>
    </p:spTree>
    <p:extLst>
      <p:ext uri="{BB962C8B-B14F-4D97-AF65-F5344CB8AC3E}">
        <p14:creationId xmlns:p14="http://schemas.microsoft.com/office/powerpoint/2010/main" val="1114355076"/>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dirty="0" smtClean="0"/>
              <a:t>Set Operators</a:t>
            </a:r>
            <a:endParaRPr lang="sv-SE" dirty="0"/>
          </a:p>
        </p:txBody>
      </p:sp>
      <p:graphicFrame>
        <p:nvGraphicFramePr>
          <p:cNvPr id="4" name="Table 3"/>
          <p:cNvGraphicFramePr>
            <a:graphicFrameLocks noGrp="1"/>
          </p:cNvGraphicFramePr>
          <p:nvPr>
            <p:extLst>
              <p:ext uri="{D42A27DB-BD31-4B8C-83A1-F6EECF244321}">
                <p14:modId xmlns:p14="http://schemas.microsoft.com/office/powerpoint/2010/main" val="3814717804"/>
              </p:ext>
            </p:extLst>
          </p:nvPr>
        </p:nvGraphicFramePr>
        <p:xfrm>
          <a:off x="2133601" y="1371600"/>
          <a:ext cx="6477000" cy="4800598"/>
        </p:xfrm>
        <a:graphic>
          <a:graphicData uri="http://schemas.openxmlformats.org/drawingml/2006/table">
            <a:tbl>
              <a:tblPr firstRow="1" bandRow="1">
                <a:tableStyleId>{F5AB1C69-6EDB-4FF4-983F-18BD219EF322}</a:tableStyleId>
              </a:tblPr>
              <a:tblGrid>
                <a:gridCol w="835742">
                  <a:extLst>
                    <a:ext uri="{9D8B030D-6E8A-4147-A177-3AD203B41FA5}">
                      <a16:colId xmlns:a16="http://schemas.microsoft.com/office/drawing/2014/main" val="20000"/>
                    </a:ext>
                  </a:extLst>
                </a:gridCol>
                <a:gridCol w="1458531">
                  <a:extLst>
                    <a:ext uri="{9D8B030D-6E8A-4147-A177-3AD203B41FA5}">
                      <a16:colId xmlns:a16="http://schemas.microsoft.com/office/drawing/2014/main" val="20001"/>
                    </a:ext>
                  </a:extLst>
                </a:gridCol>
                <a:gridCol w="4182727">
                  <a:extLst>
                    <a:ext uri="{9D8B030D-6E8A-4147-A177-3AD203B41FA5}">
                      <a16:colId xmlns:a16="http://schemas.microsoft.com/office/drawing/2014/main" val="20002"/>
                    </a:ext>
                  </a:extLst>
                </a:gridCol>
              </a:tblGrid>
              <a:tr h="1134687">
                <a:tc>
                  <a:txBody>
                    <a:bodyPr/>
                    <a:lstStyle/>
                    <a:p>
                      <a:pPr marL="0" algn="ctr"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nchor="ctr"/>
                </a:tc>
                <a:tc>
                  <a:txBody>
                    <a:bodyPr/>
                    <a:lstStyle/>
                    <a:p>
                      <a:pPr marL="0" algn="l" defTabSz="914400" rtl="0" eaLnBrk="1" latinLnBrk="0" hangingPunct="1">
                        <a:buFontTx/>
                        <a:buNone/>
                      </a:pPr>
                      <a:r>
                        <a:rPr lang="en-US" sz="1800" kern="1200" dirty="0" smtClean="0">
                          <a:solidFill>
                            <a:schemeClr val="tx1"/>
                          </a:solidFill>
                          <a:latin typeface="Arial" pitchFamily="34" charset="0"/>
                          <a:cs typeface="Arial" pitchFamily="34" charset="0"/>
                          <a:sym typeface="Wingdings" pitchFamily="2" charset="2"/>
                        </a:rPr>
                        <a:t>Union</a:t>
                      </a:r>
                      <a:endParaRPr lang="en-US" sz="1800" b="0" kern="1200" dirty="0" smtClean="0">
                        <a:solidFill>
                          <a:schemeClr val="tx1"/>
                        </a:solidFill>
                        <a:latin typeface="Arial" pitchFamily="34" charset="0"/>
                        <a:ea typeface="+mn-ea"/>
                        <a:cs typeface="Arial" pitchFamily="34" charset="0"/>
                        <a:sym typeface="Wingdings" pitchFamily="2" charset="2"/>
                      </a:endParaRPr>
                    </a:p>
                  </a:txBody>
                  <a:tcPr/>
                </a:tc>
                <a:tc>
                  <a:txBody>
                    <a:bodyPr/>
                    <a:lstStyle/>
                    <a:p>
                      <a:pPr marL="0" algn="l" defTabSz="914400" rtl="0" eaLnBrk="1" latinLnBrk="0" hangingPunct="1"/>
                      <a:r>
                        <a:rPr lang="en-US" sz="1800" kern="1200" dirty="0" smtClean="0">
                          <a:solidFill>
                            <a:schemeClr val="tx1"/>
                          </a:solidFill>
                          <a:latin typeface="Arial" pitchFamily="34" charset="0"/>
                          <a:cs typeface="Arial" pitchFamily="34" charset="0"/>
                          <a:sym typeface="Wingdings" pitchFamily="2" charset="2"/>
                        </a:rPr>
                        <a:t>Returns the set of all records that belong to the unioned sets</a:t>
                      </a:r>
                      <a:endParaRPr lang="en-US" sz="1800" b="0" kern="1200" dirty="0" smtClean="0">
                        <a:solidFill>
                          <a:schemeClr val="tx1"/>
                        </a:solidFill>
                        <a:latin typeface="Arial" pitchFamily="34" charset="0"/>
                        <a:ea typeface="+mn-ea"/>
                        <a:cs typeface="Arial" pitchFamily="34" charset="0"/>
                        <a:sym typeface="Wingdings" pitchFamily="2" charset="2"/>
                      </a:endParaRPr>
                    </a:p>
                  </a:txBody>
                  <a:tcPr/>
                </a:tc>
                <a:extLst>
                  <a:ext uri="{0D108BD9-81ED-4DB2-BD59-A6C34878D82A}">
                    <a16:rowId xmlns:a16="http://schemas.microsoft.com/office/drawing/2014/main" val="10000"/>
                  </a:ext>
                </a:extLst>
              </a:tr>
              <a:tr h="1396537">
                <a:tc>
                  <a:txBody>
                    <a:bodyPr/>
                    <a:lstStyle/>
                    <a:p>
                      <a:pPr marL="0" algn="ctr"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nchor="ct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Exclusion</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Returns records that belong to the first but not the other of the two set identifiers.</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extLst>
                  <a:ext uri="{0D108BD9-81ED-4DB2-BD59-A6C34878D82A}">
                    <a16:rowId xmlns:a16="http://schemas.microsoft.com/office/drawing/2014/main" val="10001"/>
                  </a:ext>
                </a:extLst>
              </a:tr>
              <a:tr h="1134687">
                <a:tc>
                  <a:txBody>
                    <a:bodyPr/>
                    <a:lstStyle/>
                    <a:p>
                      <a:pPr marL="0" algn="ctr"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nchor="ct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Intersection</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Returns records that belong to both of the set</a:t>
                      </a:r>
                      <a:r>
                        <a:rPr lang="en-US" sz="1800" b="1" kern="1200" baseline="0" dirty="0" smtClean="0">
                          <a:solidFill>
                            <a:schemeClr val="tx1"/>
                          </a:solidFill>
                          <a:latin typeface="Arial" pitchFamily="34" charset="0"/>
                          <a:cs typeface="Arial" pitchFamily="34" charset="0"/>
                          <a:sym typeface="Wingdings" pitchFamily="2" charset="2"/>
                        </a:rPr>
                        <a:t> </a:t>
                      </a:r>
                      <a:r>
                        <a:rPr lang="en-US" sz="1800" b="1" kern="1200" dirty="0" smtClean="0">
                          <a:solidFill>
                            <a:schemeClr val="tx1"/>
                          </a:solidFill>
                          <a:latin typeface="Arial" pitchFamily="34" charset="0"/>
                          <a:cs typeface="Arial" pitchFamily="34" charset="0"/>
                          <a:sym typeface="Wingdings" pitchFamily="2" charset="2"/>
                        </a:rPr>
                        <a:t>identifiers.</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extLst>
                  <a:ext uri="{0D108BD9-81ED-4DB2-BD59-A6C34878D82A}">
                    <a16:rowId xmlns:a16="http://schemas.microsoft.com/office/drawing/2014/main" val="10002"/>
                  </a:ext>
                </a:extLst>
              </a:tr>
              <a:tr h="1134687">
                <a:tc>
                  <a:txBody>
                    <a:bodyPr/>
                    <a:lstStyle/>
                    <a:p>
                      <a:pPr marL="0" algn="ctr"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nchor="ct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Symmetric Difference</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tc>
                  <a:txBody>
                    <a:bodyPr/>
                    <a:lstStyle/>
                    <a:p>
                      <a:pPr marL="0" algn="l" defTabSz="914400" rtl="0" eaLnBrk="1" latinLnBrk="0" hangingPunct="1">
                        <a:buFontTx/>
                        <a:buNone/>
                      </a:pPr>
                      <a:r>
                        <a:rPr lang="en-US" sz="1800" b="1" kern="1200" dirty="0" smtClean="0">
                          <a:solidFill>
                            <a:schemeClr val="tx1"/>
                          </a:solidFill>
                          <a:latin typeface="Arial" pitchFamily="34" charset="0"/>
                          <a:cs typeface="Arial" pitchFamily="34" charset="0"/>
                          <a:sym typeface="Wingdings" pitchFamily="2" charset="2"/>
                        </a:rPr>
                        <a:t>Returns a set that belongs to either, but not both of the set identifiers. </a:t>
                      </a:r>
                      <a:endParaRPr lang="en-US" sz="1800" b="1" kern="1200" dirty="0" smtClean="0">
                        <a:solidFill>
                          <a:schemeClr val="tx1"/>
                        </a:solidFill>
                        <a:latin typeface="Arial" pitchFamily="34" charset="0"/>
                        <a:ea typeface="+mn-ea"/>
                        <a:cs typeface="Arial" pitchFamily="34" charset="0"/>
                        <a:sym typeface="Wingdings" pitchFamily="2" charset="2"/>
                      </a:endParaRPr>
                    </a:p>
                  </a:txBody>
                  <a:tcPr/>
                </a:tc>
                <a:extLst>
                  <a:ext uri="{0D108BD9-81ED-4DB2-BD59-A6C34878D82A}">
                    <a16:rowId xmlns:a16="http://schemas.microsoft.com/office/drawing/2014/main" val="10003"/>
                  </a:ext>
                </a:extLst>
              </a:tr>
            </a:tbl>
          </a:graphicData>
        </a:graphic>
      </p:graphicFrame>
      <p:pic>
        <p:nvPicPr>
          <p:cNvPr id="5" name="Picture 4" descr="SetOperatorsExclusions.tif"/>
          <p:cNvPicPr>
            <a:picLocks noChangeAspect="1"/>
          </p:cNvPicPr>
          <p:nvPr/>
        </p:nvPicPr>
        <p:blipFill>
          <a:blip r:embed="rId3" cstate="print"/>
          <a:stretch>
            <a:fillRect/>
          </a:stretch>
        </p:blipFill>
        <p:spPr>
          <a:xfrm>
            <a:off x="157480" y="2590800"/>
            <a:ext cx="1828799" cy="1248936"/>
          </a:xfrm>
          <a:prstGeom prst="rect">
            <a:avLst/>
          </a:prstGeom>
        </p:spPr>
      </p:pic>
      <p:pic>
        <p:nvPicPr>
          <p:cNvPr id="6" name="Picture 5" descr="SetOperatorsIntersections.tif"/>
          <p:cNvPicPr>
            <a:picLocks noChangeAspect="1"/>
          </p:cNvPicPr>
          <p:nvPr/>
        </p:nvPicPr>
        <p:blipFill>
          <a:blip r:embed="rId4" cstate="print"/>
          <a:stretch>
            <a:fillRect/>
          </a:stretch>
        </p:blipFill>
        <p:spPr>
          <a:xfrm>
            <a:off x="157480" y="3810000"/>
            <a:ext cx="1899920" cy="1297507"/>
          </a:xfrm>
          <a:prstGeom prst="rect">
            <a:avLst/>
          </a:prstGeom>
        </p:spPr>
      </p:pic>
      <p:pic>
        <p:nvPicPr>
          <p:cNvPr id="7" name="Picture 6" descr="SetOperatorssymDiffernce.tif"/>
          <p:cNvPicPr>
            <a:picLocks noChangeAspect="1"/>
          </p:cNvPicPr>
          <p:nvPr/>
        </p:nvPicPr>
        <p:blipFill>
          <a:blip r:embed="rId5" cstate="print"/>
          <a:stretch>
            <a:fillRect/>
          </a:stretch>
        </p:blipFill>
        <p:spPr>
          <a:xfrm>
            <a:off x="157480" y="5029200"/>
            <a:ext cx="1896836" cy="1295400"/>
          </a:xfrm>
          <a:prstGeom prst="rect">
            <a:avLst/>
          </a:prstGeom>
        </p:spPr>
      </p:pic>
      <p:pic>
        <p:nvPicPr>
          <p:cNvPr id="8" name="Picture 7" descr="SetOperatorsUnion.tif"/>
          <p:cNvPicPr>
            <a:picLocks noChangeAspect="1"/>
          </p:cNvPicPr>
          <p:nvPr/>
        </p:nvPicPr>
        <p:blipFill>
          <a:blip r:embed="rId6" cstate="print"/>
          <a:stretch>
            <a:fillRect/>
          </a:stretch>
        </p:blipFill>
        <p:spPr>
          <a:xfrm>
            <a:off x="157480" y="1295400"/>
            <a:ext cx="1816644" cy="1240635"/>
          </a:xfrm>
          <a:prstGeom prst="rect">
            <a:avLst/>
          </a:prstGeom>
        </p:spPr>
      </p:pic>
    </p:spTree>
    <p:extLst>
      <p:ext uri="{BB962C8B-B14F-4D97-AF65-F5344CB8AC3E}">
        <p14:creationId xmlns:p14="http://schemas.microsoft.com/office/powerpoint/2010/main" val="236123347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Activities</a:t>
            </a:r>
            <a:endParaRPr lang="en-US" dirty="0">
              <a:solidFill>
                <a:schemeClr val="accent1"/>
              </a:solidFill>
            </a:endParaRPr>
          </a:p>
        </p:txBody>
      </p:sp>
      <p:sp>
        <p:nvSpPr>
          <p:cNvPr id="3" name="Content Placeholder 2"/>
          <p:cNvSpPr>
            <a:spLocks noGrp="1"/>
          </p:cNvSpPr>
          <p:nvPr>
            <p:ph idx="1"/>
          </p:nvPr>
        </p:nvSpPr>
        <p:spPr>
          <a:xfrm>
            <a:off x="1490953" y="1909010"/>
            <a:ext cx="3634499" cy="1929064"/>
          </a:xfrm>
        </p:spPr>
        <p:txBody>
          <a:bodyPr/>
          <a:lstStyle/>
          <a:p>
            <a:pPr marL="0" indent="0">
              <a:buNone/>
            </a:pPr>
            <a:r>
              <a:rPr lang="sv-SE" sz="2800" smtClean="0">
                <a:solidFill>
                  <a:schemeClr val="accent1"/>
                </a:solidFill>
              </a:rPr>
              <a:t>11.1 </a:t>
            </a:r>
            <a:r>
              <a:rPr lang="en-US" sz="2800" smtClean="0"/>
              <a:t>Set Analysis 1</a:t>
            </a:r>
            <a:endParaRPr lang="en-US" sz="2800"/>
          </a:p>
          <a:p>
            <a:pPr marL="0" indent="0">
              <a:buNone/>
            </a:pPr>
            <a:r>
              <a:rPr lang="en-GB" sz="2800" smtClean="0">
                <a:solidFill>
                  <a:schemeClr val="accent1"/>
                </a:solidFill>
              </a:rPr>
              <a:t>11.2</a:t>
            </a:r>
            <a:r>
              <a:rPr lang="en-GB" sz="2800" smtClean="0"/>
              <a:t> </a:t>
            </a:r>
            <a:r>
              <a:rPr lang="en-US" sz="2800" smtClean="0"/>
              <a:t>Set Analysis 2</a:t>
            </a:r>
            <a:endParaRPr lang="en-US" sz="2800" dirty="0"/>
          </a:p>
          <a:p>
            <a:pPr marL="0" indent="0">
              <a:buNone/>
            </a:pPr>
            <a:r>
              <a:rPr lang="en-US" sz="2800" smtClean="0">
                <a:solidFill>
                  <a:schemeClr val="accent1"/>
                </a:solidFill>
              </a:rPr>
              <a:t>11</a:t>
            </a:r>
            <a:r>
              <a:rPr lang="en-GB" sz="2800" smtClean="0">
                <a:solidFill>
                  <a:schemeClr val="accent1"/>
                </a:solidFill>
              </a:rPr>
              <a:t>.3</a:t>
            </a:r>
            <a:r>
              <a:rPr lang="en-GB" sz="2800" smtClean="0"/>
              <a:t> Set </a:t>
            </a:r>
            <a:r>
              <a:rPr lang="en-US" sz="2800" smtClean="0"/>
              <a:t>Analysis 3</a:t>
            </a:r>
            <a:endParaRPr lang="en-US" sz="2800" dirty="0" smtClean="0"/>
          </a:p>
          <a:p>
            <a:pPr marL="0" indent="0">
              <a:buNone/>
            </a:pPr>
            <a:endParaRPr lang="en-GB" sz="1800" dirty="0" smtClean="0"/>
          </a:p>
          <a:p>
            <a:pPr marL="0" indent="0">
              <a:buNone/>
            </a:pPr>
            <a:endParaRPr lang="en-GB" sz="1800" dirty="0" smtClean="0"/>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37193577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Center</a:t>
            </a:r>
            <a:endParaRPr lang="en-US" dirty="0"/>
          </a:p>
        </p:txBody>
      </p:sp>
      <p:pic>
        <p:nvPicPr>
          <p:cNvPr id="3" name="Picture 2"/>
          <p:cNvPicPr/>
          <p:nvPr/>
        </p:nvPicPr>
        <p:blipFill>
          <a:blip r:embed="rId2"/>
          <a:stretch>
            <a:fillRect/>
          </a:stretch>
        </p:blipFill>
        <p:spPr>
          <a:xfrm>
            <a:off x="858466" y="1556083"/>
            <a:ext cx="7727973" cy="46774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6177776" y="2520176"/>
            <a:ext cx="1739590" cy="923330"/>
          </a:xfrm>
          <a:prstGeom prst="rect">
            <a:avLst/>
          </a:prstGeom>
          <a:noFill/>
          <a:ln w="28575">
            <a:solidFill>
              <a:schemeClr val="accent2"/>
            </a:solidFill>
          </a:ln>
        </p:spPr>
        <p:txBody>
          <a:bodyPr wrap="square" rtlCol="0">
            <a:spAutoFit/>
          </a:bodyPr>
          <a:lstStyle/>
          <a:p>
            <a:r>
              <a:rPr lang="en-US" dirty="0" smtClean="0"/>
              <a:t>Click here to access the </a:t>
            </a:r>
            <a:r>
              <a:rPr lang="en-US" b="1" dirty="0" smtClean="0"/>
              <a:t>Help</a:t>
            </a:r>
            <a:r>
              <a:rPr lang="en-US" dirty="0" smtClean="0"/>
              <a:t> </a:t>
            </a:r>
            <a:r>
              <a:rPr lang="en-US" b="1" dirty="0" smtClean="0"/>
              <a:t>Center</a:t>
            </a:r>
            <a:endParaRPr lang="en-US" b="1" dirty="0"/>
          </a:p>
        </p:txBody>
      </p:sp>
    </p:spTree>
    <p:extLst>
      <p:ext uri="{BB962C8B-B14F-4D97-AF65-F5344CB8AC3E}">
        <p14:creationId xmlns:p14="http://schemas.microsoft.com/office/powerpoint/2010/main" val="724880386"/>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33400" y="1295400"/>
            <a:ext cx="7602279" cy="4191000"/>
          </a:xfrm>
          <a:ln w="28575">
            <a:solidFill>
              <a:srgbClr val="FFC000"/>
            </a:solidFill>
          </a:ln>
        </p:spPr>
        <p:txBody>
          <a:bodyPr>
            <a:normAutofit fontScale="92500" lnSpcReduction="20000"/>
          </a:bodyPr>
          <a:lstStyle/>
          <a:p>
            <a:r>
              <a:rPr lang="en-US" b="1" noProof="0" dirty="0" smtClean="0">
                <a:solidFill>
                  <a:schemeClr val="accent1"/>
                </a:solidFill>
                <a:latin typeface="Arial" pitchFamily="34" charset="0"/>
                <a:cs typeface="Arial" pitchFamily="34" charset="0"/>
              </a:rPr>
              <a:t>Multiple selection states </a:t>
            </a:r>
            <a:r>
              <a:rPr lang="en-US" noProof="0" dirty="0" smtClean="0">
                <a:latin typeface="Arial" pitchFamily="34" charset="0"/>
                <a:cs typeface="Arial" pitchFamily="34" charset="0"/>
              </a:rPr>
              <a:t>applied to specific objects </a:t>
            </a:r>
          </a:p>
          <a:p>
            <a:r>
              <a:rPr lang="en-US" noProof="0" dirty="0" smtClean="0">
                <a:latin typeface="Arial" pitchFamily="34" charset="0"/>
                <a:cs typeface="Arial" pitchFamily="34" charset="0"/>
              </a:rPr>
              <a:t>Set up objects to reference a </a:t>
            </a:r>
            <a:r>
              <a:rPr lang="en-US" sz="2100" b="1" dirty="0">
                <a:solidFill>
                  <a:schemeClr val="accent1"/>
                </a:solidFill>
                <a:latin typeface="Arial" pitchFamily="34" charset="0"/>
                <a:cs typeface="Arial" pitchFamily="34" charset="0"/>
              </a:rPr>
              <a:t>selection state</a:t>
            </a:r>
          </a:p>
          <a:p>
            <a:r>
              <a:rPr lang="en-US" sz="2100" b="1" dirty="0">
                <a:solidFill>
                  <a:schemeClr val="accent1"/>
                </a:solidFill>
                <a:latin typeface="Arial" pitchFamily="34" charset="0"/>
                <a:cs typeface="Arial" pitchFamily="34" charset="0"/>
              </a:rPr>
              <a:t>Compare</a:t>
            </a:r>
            <a:r>
              <a:rPr lang="en-US" noProof="0" dirty="0" smtClean="0">
                <a:latin typeface="Arial" pitchFamily="34" charset="0"/>
                <a:cs typeface="Arial" pitchFamily="34" charset="0"/>
              </a:rPr>
              <a:t> and </a:t>
            </a:r>
            <a:r>
              <a:rPr lang="en-US" sz="2100" b="1" dirty="0">
                <a:solidFill>
                  <a:schemeClr val="accent1"/>
                </a:solidFill>
                <a:latin typeface="Arial" pitchFamily="34" charset="0"/>
                <a:cs typeface="Arial" pitchFamily="34" charset="0"/>
              </a:rPr>
              <a:t>calculate</a:t>
            </a:r>
            <a:r>
              <a:rPr lang="en-US" noProof="0" dirty="0" smtClean="0">
                <a:latin typeface="Arial" pitchFamily="34" charset="0"/>
                <a:cs typeface="Arial" pitchFamily="34" charset="0"/>
              </a:rPr>
              <a:t> among states</a:t>
            </a:r>
          </a:p>
          <a:p>
            <a:r>
              <a:rPr lang="en-US" dirty="0" smtClean="0">
                <a:latin typeface="Arial" pitchFamily="34" charset="0"/>
                <a:cs typeface="Arial" pitchFamily="34" charset="0"/>
              </a:rPr>
              <a:t>Not accessible in load script but are a </a:t>
            </a:r>
            <a:r>
              <a:rPr lang="en-US" sz="2100" b="1" dirty="0">
                <a:solidFill>
                  <a:schemeClr val="accent1"/>
                </a:solidFill>
                <a:latin typeface="Arial" pitchFamily="34" charset="0"/>
                <a:cs typeface="Arial" pitchFamily="34" charset="0"/>
              </a:rPr>
              <a:t>feature of the UI</a:t>
            </a:r>
          </a:p>
          <a:p>
            <a:r>
              <a:rPr lang="en-US" dirty="0" smtClean="0">
                <a:latin typeface="Arial" pitchFamily="34" charset="0"/>
                <a:cs typeface="Arial" pitchFamily="34" charset="0"/>
              </a:rPr>
              <a:t>Developer invokes </a:t>
            </a:r>
            <a:r>
              <a:rPr lang="en-US" sz="2100" b="1" dirty="0">
                <a:solidFill>
                  <a:schemeClr val="accent1"/>
                </a:solidFill>
                <a:latin typeface="Arial" pitchFamily="34" charset="0"/>
                <a:cs typeface="Arial" pitchFamily="34" charset="0"/>
              </a:rPr>
              <a:t>Alternate States </a:t>
            </a:r>
            <a:r>
              <a:rPr lang="en-US" dirty="0" smtClean="0">
                <a:latin typeface="Arial" pitchFamily="34" charset="0"/>
                <a:cs typeface="Arial" pitchFamily="34" charset="0"/>
              </a:rPr>
              <a:t>dialog from </a:t>
            </a:r>
            <a:r>
              <a:rPr lang="en-US" sz="2100" b="1" dirty="0">
                <a:solidFill>
                  <a:schemeClr val="accent1"/>
                </a:solidFill>
                <a:latin typeface="Arial" pitchFamily="34" charset="0"/>
                <a:cs typeface="Arial" pitchFamily="34" charset="0"/>
              </a:rPr>
              <a:t>Document</a:t>
            </a:r>
            <a:r>
              <a:rPr lang="en-US" b="1" dirty="0" smtClean="0">
                <a:latin typeface="Arial" pitchFamily="34" charset="0"/>
                <a:cs typeface="Arial" pitchFamily="34" charset="0"/>
              </a:rPr>
              <a:t> </a:t>
            </a:r>
            <a:r>
              <a:rPr lang="en-US" sz="2100" b="1" dirty="0">
                <a:solidFill>
                  <a:schemeClr val="accent1"/>
                </a:solidFill>
                <a:latin typeface="Arial" pitchFamily="34" charset="0"/>
                <a:cs typeface="Arial" pitchFamily="34" charset="0"/>
              </a:rPr>
              <a:t>Properties</a:t>
            </a:r>
          </a:p>
          <a:p>
            <a:r>
              <a:rPr lang="en-US" dirty="0" smtClean="0">
                <a:latin typeface="Arial" pitchFamily="34" charset="0"/>
                <a:cs typeface="Arial" pitchFamily="34" charset="0"/>
              </a:rPr>
              <a:t>Once alternative states functionality is invoked, </a:t>
            </a:r>
            <a:r>
              <a:rPr lang="en-US" b="1" dirty="0" smtClean="0">
                <a:solidFill>
                  <a:schemeClr val="accent1"/>
                </a:solidFill>
                <a:latin typeface="Arial" pitchFamily="34" charset="0"/>
                <a:cs typeface="Arial" pitchFamily="34" charset="0"/>
              </a:rPr>
              <a:t>new states </a:t>
            </a:r>
            <a:r>
              <a:rPr lang="en-US" dirty="0" smtClean="0">
                <a:latin typeface="Arial" pitchFamily="34" charset="0"/>
                <a:cs typeface="Arial" pitchFamily="34" charset="0"/>
              </a:rPr>
              <a:t>can be created from screen objects</a:t>
            </a:r>
          </a:p>
          <a:p>
            <a:r>
              <a:rPr lang="en-US" dirty="0" smtClean="0">
                <a:latin typeface="Arial" pitchFamily="34" charset="0"/>
                <a:cs typeface="Arial" pitchFamily="34" charset="0"/>
              </a:rPr>
              <a:t>End users accessing Advanced Reporting documents can make </a:t>
            </a:r>
            <a:r>
              <a:rPr lang="en-US" sz="2100" b="1" dirty="0">
                <a:solidFill>
                  <a:schemeClr val="accent1"/>
                </a:solidFill>
                <a:latin typeface="Arial" pitchFamily="34" charset="0"/>
                <a:cs typeface="Arial" pitchFamily="34" charset="0"/>
              </a:rPr>
              <a:t>use</a:t>
            </a:r>
            <a:r>
              <a:rPr lang="en-US" dirty="0" smtClean="0">
                <a:latin typeface="Arial" pitchFamily="34" charset="0"/>
                <a:cs typeface="Arial" pitchFamily="34" charset="0"/>
              </a:rPr>
              <a:t> of Alternate States but </a:t>
            </a:r>
            <a:r>
              <a:rPr lang="en-US" b="1" dirty="0" smtClean="0">
                <a:solidFill>
                  <a:schemeClr val="accent1"/>
                </a:solidFill>
                <a:latin typeface="Arial" pitchFamily="34" charset="0"/>
                <a:cs typeface="Arial" pitchFamily="34" charset="0"/>
              </a:rPr>
              <a:t>cannot create </a:t>
            </a:r>
            <a:r>
              <a:rPr lang="en-US" dirty="0" smtClean="0">
                <a:latin typeface="Arial" pitchFamily="34" charset="0"/>
                <a:cs typeface="Arial" pitchFamily="34" charset="0"/>
              </a:rPr>
              <a:t>them</a:t>
            </a:r>
          </a:p>
          <a:p>
            <a:endParaRPr lang="en-US" noProof="0" dirty="0" smtClean="0">
              <a:latin typeface="Arial" pitchFamily="34" charset="0"/>
              <a:cs typeface="Arial" pitchFamily="34" charset="0"/>
            </a:endParaRPr>
          </a:p>
        </p:txBody>
      </p:sp>
      <p:sp>
        <p:nvSpPr>
          <p:cNvPr id="83" name="Title 82"/>
          <p:cNvSpPr>
            <a:spLocks noGrp="1"/>
          </p:cNvSpPr>
          <p:nvPr>
            <p:ph type="title"/>
          </p:nvPr>
        </p:nvSpPr>
        <p:spPr/>
        <p:txBody>
          <a:bodyPr/>
          <a:lstStyle/>
          <a:p>
            <a:r>
              <a:rPr lang="en-US" sz="2800" b="1" noProof="0" dirty="0" smtClean="0">
                <a:latin typeface="Arial" pitchFamily="34" charset="0"/>
                <a:cs typeface="Arial" pitchFamily="34" charset="0"/>
              </a:rPr>
              <a:t>Comparative Analysis- Alternate States</a:t>
            </a:r>
            <a:endParaRPr lang="en-US" sz="2800" b="1" noProof="0" dirty="0">
              <a:latin typeface="Arial" pitchFamily="34" charset="0"/>
              <a:cs typeface="Arial" pitchFamily="34" charset="0"/>
            </a:endParaRPr>
          </a:p>
        </p:txBody>
      </p:sp>
    </p:spTree>
    <p:extLst>
      <p:ext uri="{BB962C8B-B14F-4D97-AF65-F5344CB8AC3E}">
        <p14:creationId xmlns:p14="http://schemas.microsoft.com/office/powerpoint/2010/main" val="1279881671"/>
      </p:ext>
    </p:extLst>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9" y="233450"/>
            <a:ext cx="9148119" cy="563562"/>
          </a:xfrm>
        </p:spPr>
        <p:txBody>
          <a:bodyPr>
            <a:noAutofit/>
          </a:bodyPr>
          <a:lstStyle/>
          <a:p>
            <a:r>
              <a:rPr lang="en-US" sz="3200" b="1" noProof="0" dirty="0" smtClean="0">
                <a:solidFill>
                  <a:schemeClr val="tx2"/>
                </a:solidFill>
                <a:latin typeface="Arial" pitchFamily="34" charset="0"/>
                <a:cs typeface="Arial" pitchFamily="34" charset="0"/>
              </a:rPr>
              <a:t>Document Properties Alternate State Set  Up </a:t>
            </a:r>
            <a:endParaRPr lang="en-US" sz="3200" b="1" noProof="0" dirty="0">
              <a:solidFill>
                <a:schemeClr val="tx2"/>
              </a:solidFill>
              <a:latin typeface="Arial" pitchFamily="34" charset="0"/>
              <a:cs typeface="Arial" pitchFamily="34" charset="0"/>
            </a:endParaRPr>
          </a:p>
        </p:txBody>
      </p:sp>
      <p:pic>
        <p:nvPicPr>
          <p:cNvPr id="3" name="Picture 2"/>
          <p:cNvPicPr>
            <a:picLocks noChangeAspect="1"/>
          </p:cNvPicPr>
          <p:nvPr/>
        </p:nvPicPr>
        <p:blipFill rotWithShape="1">
          <a:blip r:embed="rId3"/>
          <a:srcRect l="4641" t="1617" r="2625" b="5339"/>
          <a:stretch/>
        </p:blipFill>
        <p:spPr>
          <a:xfrm>
            <a:off x="1371600" y="990600"/>
            <a:ext cx="6629400" cy="54044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90931885"/>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Autofit/>
          </a:bodyPr>
          <a:lstStyle/>
          <a:p>
            <a:r>
              <a:rPr lang="en-US" sz="3600" b="1" noProof="0" dirty="0" smtClean="0">
                <a:latin typeface="Arial" pitchFamily="34" charset="0"/>
                <a:cs typeface="Arial" pitchFamily="34" charset="0"/>
              </a:rPr>
              <a:t>Comparative Analysis - Define</a:t>
            </a:r>
            <a:endParaRPr lang="en-US" sz="3600" b="1" noProof="0" dirty="0">
              <a:latin typeface="Arial" pitchFamily="34" charset="0"/>
              <a:cs typeface="Arial" pitchFamily="34" charset="0"/>
            </a:endParaRPr>
          </a:p>
        </p:txBody>
      </p:sp>
      <p:sp>
        <p:nvSpPr>
          <p:cNvPr id="4" name="TextBox 3"/>
          <p:cNvSpPr txBox="1"/>
          <p:nvPr/>
        </p:nvSpPr>
        <p:spPr>
          <a:xfrm>
            <a:off x="838200" y="1143000"/>
            <a:ext cx="8077200" cy="4093428"/>
          </a:xfrm>
          <a:prstGeom prst="rect">
            <a:avLst/>
          </a:prstGeom>
          <a:noFill/>
          <a:ln w="28575">
            <a:solidFill>
              <a:srgbClr val="FFC000"/>
            </a:solidFill>
          </a:ln>
        </p:spPr>
        <p:txBody>
          <a:bodyPr wrap="square" rtlCol="0">
            <a:spAutoFit/>
          </a:bodyPr>
          <a:lstStyle/>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Two States are always available: </a:t>
            </a:r>
            <a:r>
              <a:rPr lang="en-US" sz="2000" b="1" dirty="0" smtClean="0">
                <a:solidFill>
                  <a:schemeClr val="accent1"/>
                </a:solidFill>
                <a:latin typeface="Arial" panose="020B0604020202020204" pitchFamily="34" charset="0"/>
                <a:cs typeface="Arial" panose="020B0604020202020204" pitchFamily="34" charset="0"/>
              </a:rPr>
              <a:t>Default</a:t>
            </a:r>
            <a:r>
              <a:rPr lang="en-US" sz="2000" dirty="0" smtClean="0">
                <a:solidFill>
                  <a:schemeClr val="accent1"/>
                </a:solidFill>
                <a:latin typeface="Arial" panose="020B0604020202020204" pitchFamily="34" charset="0"/>
                <a:cs typeface="Arial" panose="020B0604020202020204" pitchFamily="34" charset="0"/>
              </a:rPr>
              <a:t> </a:t>
            </a:r>
            <a:r>
              <a:rPr lang="en-US" sz="2000" b="1" dirty="0">
                <a:solidFill>
                  <a:schemeClr val="accent1"/>
                </a:solidFill>
                <a:latin typeface="Arial" panose="020B0604020202020204" pitchFamily="34" charset="0"/>
                <a:cs typeface="Arial" panose="020B0604020202020204" pitchFamily="34" charset="0"/>
              </a:rPr>
              <a:t>($)</a:t>
            </a:r>
            <a:r>
              <a:rPr lang="en-US" sz="2000" dirty="0" smtClean="0">
                <a:latin typeface="Arial" panose="020B0604020202020204" pitchFamily="34" charset="0"/>
                <a:cs typeface="Arial" panose="020B0604020202020204" pitchFamily="34" charset="0"/>
              </a:rPr>
              <a:t> and </a:t>
            </a:r>
            <a:r>
              <a:rPr lang="en-US" sz="2000" b="1" dirty="0">
                <a:solidFill>
                  <a:schemeClr val="accent1"/>
                </a:solidFill>
                <a:latin typeface="Arial" panose="020B0604020202020204" pitchFamily="34" charset="0"/>
                <a:cs typeface="Arial" panose="020B0604020202020204" pitchFamily="34" charset="0"/>
              </a:rPr>
              <a:t>Inherited</a:t>
            </a:r>
            <a:r>
              <a:rPr lang="en-US" sz="2000" dirty="0" smtClean="0">
                <a:latin typeface="Arial" panose="020B0604020202020204" pitchFamily="34" charset="0"/>
                <a:cs typeface="Arial" panose="020B0604020202020204" pitchFamily="34" charset="0"/>
              </a:rPr>
              <a:t>. The </a:t>
            </a:r>
            <a:r>
              <a:rPr lang="en-US" sz="2000" i="1" dirty="0" err="1" smtClean="0">
                <a:latin typeface="Arial" panose="020B0604020202020204" pitchFamily="34" charset="0"/>
                <a:cs typeface="Arial" panose="020B0604020202020204" pitchFamily="34" charset="0"/>
              </a:rPr>
              <a:t>QlikView</a:t>
            </a:r>
            <a:r>
              <a:rPr lang="en-US" sz="2000" i="1" dirty="0" smtClean="0">
                <a:latin typeface="Arial" panose="020B0604020202020204" pitchFamily="34" charset="0"/>
                <a:cs typeface="Arial" panose="020B0604020202020204" pitchFamily="34" charset="0"/>
              </a:rPr>
              <a:t> document </a:t>
            </a:r>
            <a:r>
              <a:rPr lang="en-US" sz="2000" dirty="0" smtClean="0">
                <a:latin typeface="Arial" panose="020B0604020202020204" pitchFamily="34" charset="0"/>
                <a:cs typeface="Arial" panose="020B0604020202020204" pitchFamily="34" charset="0"/>
              </a:rPr>
              <a:t>is in the default state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Inheritance occurs in this way: </a:t>
            </a:r>
            <a:r>
              <a:rPr lang="en-US" sz="2000" b="1" dirty="0">
                <a:solidFill>
                  <a:schemeClr val="accent1"/>
                </a:solidFill>
                <a:latin typeface="Arial" panose="020B0604020202020204" pitchFamily="34" charset="0"/>
                <a:cs typeface="Arial" panose="020B0604020202020204" pitchFamily="34" charset="0"/>
              </a:rPr>
              <a:t>Document &gt; Sheet &gt; Sheet Objects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sheet and sheet objects are always in the </a:t>
            </a:r>
            <a:r>
              <a:rPr lang="en-US" sz="2000" b="1" dirty="0">
                <a:solidFill>
                  <a:schemeClr val="accent1"/>
                </a:solidFill>
                <a:latin typeface="Arial" panose="020B0604020202020204" pitchFamily="34" charset="0"/>
                <a:cs typeface="Arial" panose="020B0604020202020204" pitchFamily="34" charset="0"/>
              </a:rPr>
              <a:t>inherited</a:t>
            </a:r>
            <a:r>
              <a:rPr lang="en-US" sz="2000" dirty="0" smtClean="0">
                <a:latin typeface="Arial" panose="020B0604020202020204" pitchFamily="34" charset="0"/>
                <a:cs typeface="Arial" panose="020B0604020202020204" pitchFamily="34" charset="0"/>
              </a:rPr>
              <a:t> state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smtClean="0">
                <a:solidFill>
                  <a:schemeClr val="accent1"/>
                </a:solidFill>
                <a:latin typeface="Arial" panose="020B0604020202020204" pitchFamily="34" charset="0"/>
                <a:cs typeface="Arial" panose="020B0604020202020204" pitchFamily="34" charset="0"/>
              </a:rPr>
              <a:t>Clear All</a:t>
            </a:r>
            <a:r>
              <a:rPr lang="en-US" sz="2000" b="1"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button affects all the states unless using the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a:solidFill>
                  <a:schemeClr val="accent1"/>
                </a:solidFill>
                <a:latin typeface="Arial" panose="020B0604020202020204" pitchFamily="34" charset="0"/>
                <a:cs typeface="Arial" panose="020B0604020202020204" pitchFamily="34" charset="0"/>
              </a:rPr>
              <a:t>Variables</a:t>
            </a:r>
            <a:r>
              <a:rPr lang="en-US" sz="2000" dirty="0" smtClean="0">
                <a:latin typeface="Arial" panose="020B0604020202020204" pitchFamily="34" charset="0"/>
                <a:cs typeface="Arial" panose="020B0604020202020204" pitchFamily="34" charset="0"/>
              </a:rPr>
              <a:t> belong to default state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A </a:t>
            </a:r>
            <a:r>
              <a:rPr lang="en-US" sz="2000" b="1" dirty="0">
                <a:solidFill>
                  <a:schemeClr val="accent1"/>
                </a:solidFill>
                <a:latin typeface="Arial" panose="020B0604020202020204" pitchFamily="34" charset="0"/>
                <a:cs typeface="Arial" panose="020B0604020202020204" pitchFamily="34" charset="0"/>
              </a:rPr>
              <a:t>missing/removed state </a:t>
            </a:r>
            <a:r>
              <a:rPr lang="en-US" sz="2000" dirty="0" smtClean="0">
                <a:latin typeface="Arial" panose="020B0604020202020204" pitchFamily="34" charset="0"/>
                <a:cs typeface="Arial" panose="020B0604020202020204" pitchFamily="34" charset="0"/>
              </a:rPr>
              <a:t>will revert back to the default state</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7597749"/>
      </p:ext>
    </p:extLst>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676400" y="85271"/>
            <a:ext cx="6477000" cy="715962"/>
          </a:xfrm>
        </p:spPr>
        <p:txBody>
          <a:bodyPr>
            <a:normAutofit/>
          </a:bodyPr>
          <a:lstStyle/>
          <a:p>
            <a:r>
              <a:rPr lang="en-US" noProof="0" dirty="0" smtClean="0">
                <a:latin typeface="Arial" pitchFamily="34" charset="0"/>
                <a:cs typeface="Arial" pitchFamily="34" charset="0"/>
              </a:rPr>
              <a:t>Comparative Analysis in </a:t>
            </a:r>
            <a:r>
              <a:rPr lang="en-US" noProof="0" dirty="0" err="1" smtClean="0">
                <a:latin typeface="Arial" pitchFamily="34" charset="0"/>
                <a:cs typeface="Arial" pitchFamily="34" charset="0"/>
              </a:rPr>
              <a:t>QlikView</a:t>
            </a:r>
            <a:endParaRPr lang="en-US" noProof="0" dirty="0">
              <a:latin typeface="Arial" pitchFamily="34" charset="0"/>
              <a:cs typeface="Arial" pitchFamily="34" charset="0"/>
            </a:endParaRPr>
          </a:p>
        </p:txBody>
      </p:sp>
      <p:pic>
        <p:nvPicPr>
          <p:cNvPr id="2" name="Picture 1"/>
          <p:cNvPicPr>
            <a:picLocks noChangeAspect="1"/>
          </p:cNvPicPr>
          <p:nvPr/>
        </p:nvPicPr>
        <p:blipFill rotWithShape="1">
          <a:blip r:embed="rId3"/>
          <a:srcRect l="5884" r="2578" b="3952"/>
          <a:stretch/>
        </p:blipFill>
        <p:spPr>
          <a:xfrm>
            <a:off x="1295400" y="1015417"/>
            <a:ext cx="7010400" cy="5222031"/>
          </a:xfrm>
          <a:prstGeom prst="rect">
            <a:avLst/>
          </a:prstGeom>
        </p:spPr>
      </p:pic>
    </p:spTree>
    <p:extLst>
      <p:ext uri="{BB962C8B-B14F-4D97-AF65-F5344CB8AC3E}">
        <p14:creationId xmlns:p14="http://schemas.microsoft.com/office/powerpoint/2010/main" val="1377581121"/>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000000"/>
                </a:solidFill>
              </a:rPr>
              <a:t>Activities</a:t>
            </a:r>
            <a:endParaRPr lang="en-US" sz="4000" b="1" dirty="0">
              <a:solidFill>
                <a:srgbClr val="000000"/>
              </a:solidFill>
            </a:endParaRPr>
          </a:p>
        </p:txBody>
      </p:sp>
      <p:sp>
        <p:nvSpPr>
          <p:cNvPr id="3" name="Content Placeholder 2"/>
          <p:cNvSpPr>
            <a:spLocks noGrp="1"/>
          </p:cNvSpPr>
          <p:nvPr>
            <p:ph idx="1"/>
          </p:nvPr>
        </p:nvSpPr>
        <p:spPr>
          <a:xfrm>
            <a:off x="1250321" y="2041358"/>
            <a:ext cx="7304131" cy="1929064"/>
          </a:xfrm>
        </p:spPr>
        <p:txBody>
          <a:bodyPr/>
          <a:lstStyle/>
          <a:p>
            <a:pPr marL="0" indent="0">
              <a:buNone/>
            </a:pPr>
            <a:r>
              <a:rPr lang="sv-SE" sz="2800" smtClean="0">
                <a:solidFill>
                  <a:schemeClr val="accent1"/>
                </a:solidFill>
              </a:rPr>
              <a:t>11.4 </a:t>
            </a:r>
            <a:r>
              <a:rPr lang="en-US" sz="2800">
                <a:solidFill>
                  <a:schemeClr val="accent1"/>
                </a:solidFill>
              </a:rPr>
              <a:t>Scatter Plots in Alternate States</a:t>
            </a:r>
          </a:p>
          <a:p>
            <a:pPr marL="0" indent="0">
              <a:buNone/>
            </a:pPr>
            <a:r>
              <a:rPr lang="en-GB" sz="2800" smtClean="0">
                <a:solidFill>
                  <a:schemeClr val="accent1"/>
                </a:solidFill>
              </a:rPr>
              <a:t>11.5 </a:t>
            </a:r>
            <a:r>
              <a:rPr lang="en-US" sz="2800">
                <a:solidFill>
                  <a:schemeClr val="accent1"/>
                </a:solidFill>
              </a:rPr>
              <a:t>Bar Chart with Alternate State in Set Analysis (Optional)</a:t>
            </a:r>
          </a:p>
          <a:p>
            <a:pPr marL="0" indent="0">
              <a:buNone/>
            </a:pPr>
            <a:endParaRPr lang="en-GB" sz="1800" dirty="0" smtClean="0"/>
          </a:p>
          <a:p>
            <a:pPr marL="0" indent="0">
              <a:buNone/>
            </a:pPr>
            <a:endParaRPr lang="en-GB" sz="1800" dirty="0"/>
          </a:p>
          <a:p>
            <a:pPr marL="0" indent="0">
              <a:buNone/>
            </a:pPr>
            <a:endParaRPr lang="en-GB" sz="1800" dirty="0"/>
          </a:p>
          <a:p>
            <a:pPr marL="0" indent="0">
              <a:buNone/>
            </a:pPr>
            <a:endParaRPr lang="en-US" dirty="0"/>
          </a:p>
        </p:txBody>
      </p:sp>
    </p:spTree>
    <p:extLst>
      <p:ext uri="{BB962C8B-B14F-4D97-AF65-F5344CB8AC3E}">
        <p14:creationId xmlns:p14="http://schemas.microsoft.com/office/powerpoint/2010/main" val="357722289"/>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2000548"/>
          </a:xfrm>
          <a:prstGeom prst="rect">
            <a:avLst/>
          </a:prstGeom>
          <a:noFill/>
        </p:spPr>
        <p:txBody>
          <a:bodyPr wrap="square" lIns="91440" tIns="45720" rIns="91440" bIns="45720">
            <a:spAutoFit/>
          </a:bodyPr>
          <a:lstStyle/>
          <a:p>
            <a:pPr algn="ctr"/>
            <a:r>
              <a:rPr lang="en-US" sz="3200" b="1" smtClean="0">
                <a:ln w="0"/>
                <a:solidFill>
                  <a:schemeClr val="accent1"/>
                </a:solidFill>
                <a:effectLst>
                  <a:outerShdw blurRad="38100" dist="25400" dir="5400000" algn="ctr" rotWithShape="0">
                    <a:srgbClr val="6E747A">
                      <a:alpha val="43000"/>
                    </a:srgbClr>
                  </a:outerShdw>
                </a:effectLst>
              </a:rPr>
              <a:t>Training Module 3</a:t>
            </a:r>
          </a:p>
          <a:p>
            <a:pPr algn="ctr"/>
            <a:r>
              <a:rPr lang="en-US" sz="3200" b="1" smtClean="0">
                <a:ln w="0"/>
                <a:solidFill>
                  <a:schemeClr val="accent1"/>
                </a:solidFill>
                <a:effectLst>
                  <a:outerShdw blurRad="38100" dist="25400" dir="5400000" algn="ctr" rotWithShape="0">
                    <a:srgbClr val="6E747A">
                      <a:alpha val="43000"/>
                    </a:srgbClr>
                  </a:outerShdw>
                </a:effectLst>
              </a:rPr>
              <a:t>Advanced</a:t>
            </a: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smtClean="0">
                <a:ln w="0"/>
                <a:solidFill>
                  <a:schemeClr val="accent1"/>
                </a:solidFill>
                <a:effectLst>
                  <a:outerShdw blurRad="38100" dist="25400" dir="5400000" algn="ctr" rotWithShape="0">
                    <a:srgbClr val="6E747A">
                      <a:alpha val="43000"/>
                    </a:srgbClr>
                  </a:outerShdw>
                </a:effectLst>
              </a:rPr>
              <a:t>12</a:t>
            </a:r>
          </a:p>
          <a:p>
            <a:pPr algn="ctr"/>
            <a:r>
              <a:rPr lang="en-US" sz="2800" b="1" smtClean="0">
                <a:ln w="0"/>
                <a:solidFill>
                  <a:schemeClr val="accent1"/>
                </a:solidFill>
                <a:effectLst>
                  <a:outerShdw blurRad="38100" dist="25400" dir="5400000" algn="ctr" rotWithShape="0">
                    <a:srgbClr val="6E747A">
                      <a:alpha val="43000"/>
                    </a:srgbClr>
                  </a:outerShdw>
                </a:effectLst>
              </a:rPr>
              <a:t>Appendix</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592826159"/>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Appendix</a:t>
            </a:r>
            <a:endParaRPr lang="en-US"/>
          </a:p>
        </p:txBody>
      </p:sp>
      <p:sp>
        <p:nvSpPr>
          <p:cNvPr id="3" name="TextBox 2"/>
          <p:cNvSpPr txBox="1"/>
          <p:nvPr/>
        </p:nvSpPr>
        <p:spPr>
          <a:xfrm>
            <a:off x="603573" y="1205546"/>
            <a:ext cx="8071195" cy="5724644"/>
          </a:xfrm>
          <a:prstGeom prst="rect">
            <a:avLst/>
          </a:prstGeom>
          <a:noFill/>
        </p:spPr>
        <p:txBody>
          <a:bodyPr wrap="square" rtlCol="0">
            <a:spAutoFit/>
          </a:bodyPr>
          <a:lstStyle/>
          <a:p>
            <a:pPr marL="285750" indent="-285750">
              <a:buClr>
                <a:srgbClr val="2CA01C"/>
              </a:buClr>
              <a:buFont typeface="Arial" panose="020B0604020202020204" pitchFamily="34" charset="0"/>
              <a:buChar char="•"/>
            </a:pPr>
            <a:r>
              <a:rPr lang="en-US" sz="2400" smtClean="0"/>
              <a:t>Check out these resources on </a:t>
            </a:r>
            <a:r>
              <a:rPr lang="en-US" sz="2400" u="sng">
                <a:hlinkClick r:id="rId2"/>
              </a:rPr>
              <a:t>http</a:t>
            </a:r>
            <a:r>
              <a:rPr lang="en-US" sz="2400" u="sng">
                <a:hlinkClick r:id="rId2"/>
              </a:rPr>
              <a:t>://</a:t>
            </a:r>
            <a:r>
              <a:rPr lang="en-US" sz="2400" u="sng" smtClean="0">
                <a:hlinkClick r:id="rId2"/>
              </a:rPr>
              <a:t>qbar.intuit.com/index.html</a:t>
            </a:r>
            <a:endParaRPr lang="en-US" sz="2400"/>
          </a:p>
          <a:p>
            <a:pPr marL="285750" indent="-285750">
              <a:buClr>
                <a:srgbClr val="2CA01C"/>
              </a:buClr>
              <a:buFont typeface="Arial" panose="020B0604020202020204" pitchFamily="34" charset="0"/>
              <a:buChar char="•"/>
            </a:pPr>
            <a:endParaRPr lang="en-US" sz="2400"/>
          </a:p>
          <a:p>
            <a:pPr marL="285750" indent="-285750">
              <a:buClr>
                <a:srgbClr val="2CA01C"/>
              </a:buClr>
              <a:buFont typeface="Arial" panose="020B0604020202020204" pitchFamily="34" charset="0"/>
              <a:buChar char="•"/>
            </a:pPr>
            <a:r>
              <a:rPr lang="en-US" sz="2400" smtClean="0"/>
              <a:t>Check out Qlik Community at </a:t>
            </a:r>
            <a:r>
              <a:rPr lang="en-US" sz="2400" u="sng">
                <a:hlinkClick r:id="rId3"/>
              </a:rPr>
              <a:t>https</a:t>
            </a:r>
            <a:r>
              <a:rPr lang="en-US" sz="2400" u="sng">
                <a:hlinkClick r:id="rId3"/>
              </a:rPr>
              <a:t>://</a:t>
            </a:r>
            <a:r>
              <a:rPr lang="en-US" sz="2400" u="sng" smtClean="0">
                <a:hlinkClick r:id="rId3"/>
              </a:rPr>
              <a:t>community.qlik.com/welcome</a:t>
            </a:r>
            <a:endParaRPr lang="en-US" sz="2400" u="sng" smtClean="0"/>
          </a:p>
          <a:p>
            <a:pPr marL="285750" indent="-285750">
              <a:buClr>
                <a:srgbClr val="2CA01C"/>
              </a:buClr>
              <a:buFont typeface="Arial" panose="020B0604020202020204" pitchFamily="34" charset="0"/>
              <a:buChar char="•"/>
            </a:pPr>
            <a:endParaRPr lang="en-US" sz="2400" u="sng"/>
          </a:p>
          <a:p>
            <a:pPr marL="285750" indent="-285750">
              <a:buClr>
                <a:srgbClr val="2CA01C"/>
              </a:buClr>
              <a:buFont typeface="Arial" panose="020B0604020202020204" pitchFamily="34" charset="0"/>
              <a:buChar char="•"/>
            </a:pPr>
            <a:r>
              <a:rPr lang="en-US" sz="2400" smtClean="0"/>
              <a:t>Glossary of Terms</a:t>
            </a:r>
          </a:p>
          <a:p>
            <a:pPr marL="285750" indent="-285750">
              <a:buClr>
                <a:srgbClr val="2CA01C"/>
              </a:buClr>
              <a:buFont typeface="Arial" panose="020B0604020202020204" pitchFamily="34" charset="0"/>
              <a:buChar char="•"/>
            </a:pPr>
            <a:endParaRPr lang="en-US" sz="2400"/>
          </a:p>
          <a:p>
            <a:pPr marL="285750" indent="-285750">
              <a:buClr>
                <a:srgbClr val="2CA01C"/>
              </a:buClr>
              <a:buFont typeface="Arial" panose="020B0604020202020204" pitchFamily="34" charset="0"/>
              <a:buChar char="•"/>
            </a:pPr>
            <a:r>
              <a:rPr lang="en-US" sz="2400" smtClean="0"/>
              <a:t>Keyboard Shortcuts</a:t>
            </a:r>
          </a:p>
          <a:p>
            <a:pPr marL="285750" indent="-285750">
              <a:buClr>
                <a:srgbClr val="2CA01C"/>
              </a:buClr>
              <a:buFont typeface="Arial" panose="020B0604020202020204" pitchFamily="34" charset="0"/>
              <a:buChar char="•"/>
            </a:pPr>
            <a:endParaRPr lang="en-US" sz="2400"/>
          </a:p>
          <a:p>
            <a:pPr marL="285750" indent="-285750">
              <a:buClr>
                <a:srgbClr val="2CA01C"/>
              </a:buClr>
              <a:buFont typeface="Arial" panose="020B0604020202020204" pitchFamily="34" charset="0"/>
              <a:buChar char="•"/>
            </a:pPr>
            <a:r>
              <a:rPr lang="en-US" sz="2400" smtClean="0"/>
              <a:t>Common Functions</a:t>
            </a:r>
          </a:p>
          <a:p>
            <a:pPr marL="285750" indent="-285750">
              <a:buClr>
                <a:srgbClr val="2CA01C"/>
              </a:buClr>
              <a:buFont typeface="Arial" panose="020B0604020202020204" pitchFamily="34" charset="0"/>
              <a:buChar char="•"/>
            </a:pPr>
            <a:endParaRPr lang="en-US" sz="2400"/>
          </a:p>
          <a:p>
            <a:pPr marL="285750" indent="-285750">
              <a:buClr>
                <a:srgbClr val="2CA01C"/>
              </a:buClr>
              <a:buFont typeface="Arial" panose="020B0604020202020204" pitchFamily="34" charset="0"/>
              <a:buChar char="•"/>
            </a:pPr>
            <a:r>
              <a:rPr lang="en-US" sz="2400" smtClean="0"/>
              <a:t>Variable Lists</a:t>
            </a:r>
          </a:p>
          <a:p>
            <a:pPr marL="285750" indent="-285750">
              <a:buClr>
                <a:srgbClr val="2CA01C"/>
              </a:buClr>
              <a:buFont typeface="Arial" panose="020B0604020202020204" pitchFamily="34" charset="0"/>
              <a:buChar char="•"/>
            </a:pPr>
            <a:endParaRPr lang="en-US"/>
          </a:p>
          <a:p>
            <a:pPr marL="285750" indent="-285750">
              <a:buClr>
                <a:srgbClr val="2CA01C"/>
              </a:buClr>
              <a:buFont typeface="Arial" panose="020B0604020202020204" pitchFamily="34" charset="0"/>
              <a:buChar char="•"/>
            </a:pPr>
            <a:endParaRPr lang="en-US"/>
          </a:p>
          <a:p>
            <a:pPr marL="285750" indent="-285750">
              <a:buClr>
                <a:srgbClr val="2CA01C"/>
              </a:buClr>
              <a:buFont typeface="Arial" panose="020B0604020202020204" pitchFamily="34" charset="0"/>
              <a:buChar char="•"/>
            </a:pPr>
            <a:endParaRPr lang="en-US"/>
          </a:p>
        </p:txBody>
      </p:sp>
    </p:spTree>
    <p:extLst>
      <p:ext uri="{BB962C8B-B14F-4D97-AF65-F5344CB8AC3E}">
        <p14:creationId xmlns:p14="http://schemas.microsoft.com/office/powerpoint/2010/main" val="20670584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59584" y="2463737"/>
            <a:ext cx="3834642" cy="1372283"/>
          </a:xfrm>
        </p:spPr>
        <p:txBody>
          <a:bodyPr/>
          <a:lstStyle/>
          <a:p>
            <a:pPr algn="ctr"/>
            <a:r>
              <a:rPr lang="en-GB" sz="4000" b="1" dirty="0" smtClean="0">
                <a:solidFill>
                  <a:schemeClr val="accent1"/>
                </a:solidFill>
              </a:rPr>
              <a:t>Thank</a:t>
            </a:r>
          </a:p>
          <a:p>
            <a:pPr algn="ctr"/>
            <a:r>
              <a:rPr lang="en-GB" sz="4000" b="1" dirty="0" smtClean="0">
                <a:solidFill>
                  <a:schemeClr val="accent1"/>
                </a:solidFill>
              </a:rPr>
              <a:t>you</a:t>
            </a:r>
            <a:endParaRPr lang="en-GB" sz="4000" b="1" dirty="0">
              <a:solidFill>
                <a:schemeClr val="accent1"/>
              </a:solidFill>
            </a:endParaRPr>
          </a:p>
        </p:txBody>
      </p:sp>
    </p:spTree>
    <p:extLst>
      <p:ext uri="{BB962C8B-B14F-4D97-AF65-F5344CB8AC3E}">
        <p14:creationId xmlns:p14="http://schemas.microsoft.com/office/powerpoint/2010/main" val="4097450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63202" y="1660800"/>
            <a:ext cx="7711201" cy="3477875"/>
          </a:xfrm>
          <a:ln w="38100">
            <a:solidFill>
              <a:schemeClr val="accent2"/>
            </a:solidFill>
          </a:ln>
        </p:spPr>
        <p:txBody>
          <a:bodyPr/>
          <a:lstStyle/>
          <a:p>
            <a:r>
              <a:rPr lang="en-US" b="1" dirty="0"/>
              <a:t>.</a:t>
            </a:r>
            <a:r>
              <a:rPr lang="en-US" b="1" dirty="0" err="1">
                <a:solidFill>
                  <a:srgbClr val="000000"/>
                </a:solidFill>
              </a:rPr>
              <a:t>qbw</a:t>
            </a:r>
            <a:r>
              <a:rPr lang="en-US" dirty="0"/>
              <a:t> – this is your QuickBooks working file </a:t>
            </a:r>
            <a:endParaRPr lang="en-US" dirty="0" smtClean="0"/>
          </a:p>
          <a:p>
            <a:endParaRPr lang="en-US" dirty="0"/>
          </a:p>
          <a:p>
            <a:r>
              <a:rPr lang="en-US" dirty="0"/>
              <a:t>.</a:t>
            </a:r>
            <a:r>
              <a:rPr lang="en-US" b="1" dirty="0" err="1">
                <a:solidFill>
                  <a:srgbClr val="000000"/>
                </a:solidFill>
              </a:rPr>
              <a:t>qvr</a:t>
            </a:r>
            <a:r>
              <a:rPr lang="en-US" dirty="0"/>
              <a:t> – this is the file extension to your Advanced Reporting </a:t>
            </a:r>
            <a:r>
              <a:rPr lang="en-US" dirty="0" smtClean="0"/>
              <a:t>report</a:t>
            </a:r>
          </a:p>
          <a:p>
            <a:endParaRPr lang="en-US" dirty="0"/>
          </a:p>
          <a:p>
            <a:r>
              <a:rPr lang="en-US" dirty="0"/>
              <a:t>.</a:t>
            </a:r>
            <a:r>
              <a:rPr lang="en-US" b="1" dirty="0" err="1">
                <a:solidFill>
                  <a:srgbClr val="000000"/>
                </a:solidFill>
              </a:rPr>
              <a:t>qvt</a:t>
            </a:r>
            <a:r>
              <a:rPr lang="en-US" dirty="0"/>
              <a:t> – this is the file extension for a report </a:t>
            </a:r>
            <a:r>
              <a:rPr lang="en-US" dirty="0" smtClean="0"/>
              <a:t>template</a:t>
            </a:r>
          </a:p>
          <a:p>
            <a:endParaRPr lang="en-US" dirty="0"/>
          </a:p>
          <a:p>
            <a:r>
              <a:rPr lang="en-US" b="1" dirty="0"/>
              <a:t>.</a:t>
            </a:r>
            <a:r>
              <a:rPr lang="en-US" b="1" dirty="0" err="1">
                <a:solidFill>
                  <a:srgbClr val="000000"/>
                </a:solidFill>
              </a:rPr>
              <a:t>qvd</a:t>
            </a:r>
            <a:r>
              <a:rPr lang="en-US" dirty="0"/>
              <a:t> – this is the file extension given to data files which contain table data used in generating reports</a:t>
            </a:r>
          </a:p>
          <a:p>
            <a:endParaRPr lang="en-US" dirty="0"/>
          </a:p>
        </p:txBody>
      </p:sp>
      <p:sp>
        <p:nvSpPr>
          <p:cNvPr id="3" name="Title 2"/>
          <p:cNvSpPr>
            <a:spLocks noGrp="1"/>
          </p:cNvSpPr>
          <p:nvPr>
            <p:ph type="title"/>
          </p:nvPr>
        </p:nvSpPr>
        <p:spPr/>
        <p:txBody>
          <a:bodyPr/>
          <a:lstStyle/>
          <a:p>
            <a:r>
              <a:rPr lang="en-US" dirty="0" smtClean="0"/>
              <a:t>File Types</a:t>
            </a:r>
            <a:endParaRPr lang="en-US" dirty="0"/>
          </a:p>
        </p:txBody>
      </p:sp>
    </p:spTree>
    <p:extLst>
      <p:ext uri="{BB962C8B-B14F-4D97-AF65-F5344CB8AC3E}">
        <p14:creationId xmlns:p14="http://schemas.microsoft.com/office/powerpoint/2010/main" val="1020241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63202" y="1303961"/>
            <a:ext cx="7711201" cy="5047536"/>
          </a:xfrm>
          <a:ln w="12700">
            <a:solidFill>
              <a:schemeClr val="accent1"/>
            </a:solidFill>
          </a:ln>
        </p:spPr>
        <p:txBody>
          <a:bodyPr/>
          <a:lstStyle/>
          <a:p>
            <a:r>
              <a:rPr lang="en-US" b="1" i="1" dirty="0"/>
              <a:t>C:\Users\Public\Public </a:t>
            </a:r>
            <a:r>
              <a:rPr lang="en-US" b="1" i="1" dirty="0" smtClean="0"/>
              <a:t>Documents\Intuit\Qu </a:t>
            </a:r>
            <a:r>
              <a:rPr lang="en-US" b="1" i="1" dirty="0" err="1" smtClean="0"/>
              <a:t>ickBooks</a:t>
            </a:r>
            <a:r>
              <a:rPr lang="en-US" b="1" i="1" dirty="0" smtClean="0"/>
              <a:t>\Company </a:t>
            </a:r>
            <a:r>
              <a:rPr lang="en-US" b="1" i="1" dirty="0"/>
              <a:t>Files\QuickBooks Enterprise Solutions 16.0\sample product based business Advanced Reporting\Backup Reports</a:t>
            </a:r>
            <a:r>
              <a:rPr lang="en-US" b="1" dirty="0"/>
              <a:t> </a:t>
            </a:r>
            <a:r>
              <a:rPr lang="en-US" i="1" dirty="0" smtClean="0"/>
              <a:t>– </a:t>
            </a:r>
            <a:r>
              <a:rPr lang="en-US" b="1" i="1" dirty="0" smtClean="0">
                <a:solidFill>
                  <a:srgbClr val="000000"/>
                </a:solidFill>
              </a:rPr>
              <a:t>contain the .</a:t>
            </a:r>
            <a:r>
              <a:rPr lang="en-US" b="1" i="1" dirty="0" err="1" smtClean="0">
                <a:solidFill>
                  <a:srgbClr val="000000"/>
                </a:solidFill>
              </a:rPr>
              <a:t>qvr</a:t>
            </a:r>
            <a:r>
              <a:rPr lang="en-US" b="1" i="1" dirty="0" smtClean="0">
                <a:solidFill>
                  <a:srgbClr val="000000"/>
                </a:solidFill>
              </a:rPr>
              <a:t> files</a:t>
            </a:r>
            <a:endParaRPr lang="en-US" b="1" dirty="0" smtClean="0">
              <a:solidFill>
                <a:srgbClr val="000000"/>
              </a:solidFill>
            </a:endParaRPr>
          </a:p>
          <a:p>
            <a:endParaRPr lang="en-US" dirty="0"/>
          </a:p>
          <a:p>
            <a:r>
              <a:rPr lang="en-US" b="1" i="1" dirty="0"/>
              <a:t>C:\Users\Public\Public Documents\Intuit\QuickBooks\Company Files\QuickBooks Enterprise Solutions 16.0\sample product based business Advanced </a:t>
            </a:r>
            <a:r>
              <a:rPr lang="en-US" b="1" i="1" dirty="0" smtClean="0"/>
              <a:t>Reporting – </a:t>
            </a:r>
            <a:r>
              <a:rPr lang="en-US" b="1" i="1" dirty="0">
                <a:solidFill>
                  <a:srgbClr val="000000"/>
                </a:solidFill>
              </a:rPr>
              <a:t>contain the .</a:t>
            </a:r>
            <a:r>
              <a:rPr lang="en-US" b="1" i="1" dirty="0" err="1">
                <a:solidFill>
                  <a:srgbClr val="000000"/>
                </a:solidFill>
              </a:rPr>
              <a:t>qvt</a:t>
            </a:r>
            <a:r>
              <a:rPr lang="en-US" b="1" i="1" dirty="0">
                <a:solidFill>
                  <a:srgbClr val="000000"/>
                </a:solidFill>
              </a:rPr>
              <a:t> and .</a:t>
            </a:r>
            <a:r>
              <a:rPr lang="en-US" b="1" i="1" dirty="0" err="1">
                <a:solidFill>
                  <a:srgbClr val="000000"/>
                </a:solidFill>
              </a:rPr>
              <a:t>qvd</a:t>
            </a:r>
            <a:r>
              <a:rPr lang="en-US" b="1" i="1" dirty="0">
                <a:solidFill>
                  <a:srgbClr val="000000"/>
                </a:solidFill>
              </a:rPr>
              <a:t> files</a:t>
            </a:r>
          </a:p>
          <a:p>
            <a:endParaRPr lang="en-US" dirty="0" smtClean="0"/>
          </a:p>
          <a:p>
            <a:pPr lvl="0"/>
            <a:r>
              <a:rPr lang="en-US" b="1" i="1" dirty="0"/>
              <a:t>C:\Users\Public\Public Documents\Intuit\QuickBooks\Sample Company Files</a:t>
            </a:r>
            <a:r>
              <a:rPr lang="en-US" dirty="0"/>
              <a:t>\</a:t>
            </a:r>
            <a:r>
              <a:rPr lang="en-US" b="1" i="1" dirty="0"/>
              <a:t> QuickBooks Enterprise Solutions </a:t>
            </a:r>
            <a:r>
              <a:rPr lang="en-US" b="1" i="1" dirty="0" smtClean="0"/>
              <a:t>16.0 – </a:t>
            </a:r>
            <a:r>
              <a:rPr lang="en-US" b="1" i="1" dirty="0">
                <a:solidFill>
                  <a:srgbClr val="000000"/>
                </a:solidFill>
              </a:rPr>
              <a:t>contain the .</a:t>
            </a:r>
            <a:r>
              <a:rPr lang="en-US" b="1" i="1" dirty="0" err="1">
                <a:solidFill>
                  <a:srgbClr val="000000"/>
                </a:solidFill>
              </a:rPr>
              <a:t>qbw</a:t>
            </a:r>
            <a:r>
              <a:rPr lang="en-US" b="1" i="1" dirty="0">
                <a:solidFill>
                  <a:srgbClr val="000000"/>
                </a:solidFill>
              </a:rPr>
              <a:t> files</a:t>
            </a:r>
          </a:p>
          <a:p>
            <a:pPr marL="0" indent="0">
              <a:buNone/>
            </a:pPr>
            <a:endParaRPr lang="en-US" dirty="0"/>
          </a:p>
        </p:txBody>
      </p:sp>
      <p:sp>
        <p:nvSpPr>
          <p:cNvPr id="3" name="Title 2"/>
          <p:cNvSpPr>
            <a:spLocks noGrp="1"/>
          </p:cNvSpPr>
          <p:nvPr>
            <p:ph type="title"/>
          </p:nvPr>
        </p:nvSpPr>
        <p:spPr/>
        <p:txBody>
          <a:bodyPr/>
          <a:lstStyle/>
          <a:p>
            <a:r>
              <a:rPr lang="en-US" dirty="0" smtClean="0"/>
              <a:t>File Paths</a:t>
            </a:r>
            <a:endParaRPr lang="en-US" dirty="0"/>
          </a:p>
        </p:txBody>
      </p:sp>
    </p:spTree>
    <p:extLst>
      <p:ext uri="{BB962C8B-B14F-4D97-AF65-F5344CB8AC3E}">
        <p14:creationId xmlns:p14="http://schemas.microsoft.com/office/powerpoint/2010/main" val="15640506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16399" y="1325532"/>
            <a:ext cx="8112291" cy="4893647"/>
          </a:xfrm>
          <a:ln w="19050">
            <a:solidFill>
              <a:srgbClr val="07B524"/>
            </a:solidFill>
          </a:ln>
        </p:spPr>
        <p:txBody>
          <a:bodyPr/>
          <a:lstStyle/>
          <a:p>
            <a:r>
              <a:rPr lang="en-US" dirty="0" smtClean="0">
                <a:solidFill>
                  <a:schemeClr val="tx1">
                    <a:lumMod val="75000"/>
                  </a:schemeClr>
                </a:solidFill>
              </a:rPr>
              <a:t>This  special file type is pretty </a:t>
            </a:r>
            <a:r>
              <a:rPr lang="en-US" smtClean="0">
                <a:solidFill>
                  <a:schemeClr val="tx1">
                    <a:lumMod val="75000"/>
                  </a:schemeClr>
                </a:solidFill>
              </a:rPr>
              <a:t>much created </a:t>
            </a:r>
            <a:r>
              <a:rPr lang="en-US" dirty="0" smtClean="0">
                <a:solidFill>
                  <a:schemeClr val="tx1">
                    <a:lumMod val="75000"/>
                  </a:schemeClr>
                </a:solidFill>
              </a:rPr>
              <a:t>from </a:t>
            </a:r>
            <a:r>
              <a:rPr lang="en-US" smtClean="0">
                <a:solidFill>
                  <a:schemeClr val="tx1">
                    <a:lumMod val="75000"/>
                  </a:schemeClr>
                </a:solidFill>
              </a:rPr>
              <a:t>the </a:t>
            </a:r>
            <a:r>
              <a:rPr lang="en-US" b="1" smtClean="0">
                <a:solidFill>
                  <a:schemeClr val="tx1"/>
                </a:solidFill>
              </a:rPr>
              <a:t>QlikView® </a:t>
            </a:r>
            <a:r>
              <a:rPr lang="en-US" smtClean="0">
                <a:solidFill>
                  <a:schemeClr val="tx1">
                    <a:lumMod val="75000"/>
                  </a:schemeClr>
                </a:solidFill>
              </a:rPr>
              <a:t>environment and used by </a:t>
            </a:r>
            <a:r>
              <a:rPr lang="en-US" b="1" smtClean="0">
                <a:solidFill>
                  <a:schemeClr val="tx1"/>
                </a:solidFill>
              </a:rPr>
              <a:t>QuickBooks and Advanced Reporting</a:t>
            </a:r>
            <a:endParaRPr lang="en-US" b="1" dirty="0" smtClean="0">
              <a:solidFill>
                <a:schemeClr val="tx1"/>
              </a:solidFill>
            </a:endParaRPr>
          </a:p>
          <a:p>
            <a:endParaRPr lang="en-US" b="1" dirty="0" smtClean="0">
              <a:solidFill>
                <a:schemeClr val="tx1">
                  <a:lumMod val="75000"/>
                </a:schemeClr>
              </a:solidFill>
            </a:endParaRPr>
          </a:p>
          <a:p>
            <a:r>
              <a:rPr lang="en-US" dirty="0" smtClean="0">
                <a:solidFill>
                  <a:schemeClr val="tx1">
                    <a:lumMod val="75000"/>
                  </a:schemeClr>
                </a:solidFill>
              </a:rPr>
              <a:t>It is a specially formatted data file that </a:t>
            </a:r>
            <a:r>
              <a:rPr lang="en-US" smtClean="0">
                <a:solidFill>
                  <a:schemeClr val="tx1">
                    <a:lumMod val="75000"/>
                  </a:schemeClr>
                </a:solidFill>
              </a:rPr>
              <a:t>contains </a:t>
            </a:r>
            <a:r>
              <a:rPr lang="en-US" b="1" smtClean="0">
                <a:solidFill>
                  <a:schemeClr val="tx1"/>
                </a:solidFill>
              </a:rPr>
              <a:t>only one  table of data</a:t>
            </a:r>
            <a:endParaRPr lang="en-US" b="1" dirty="0" smtClean="0">
              <a:solidFill>
                <a:schemeClr val="tx1"/>
              </a:solidFill>
            </a:endParaRPr>
          </a:p>
          <a:p>
            <a:endParaRPr lang="en-US" dirty="0" smtClean="0">
              <a:solidFill>
                <a:schemeClr val="tx1">
                  <a:lumMod val="75000"/>
                </a:schemeClr>
              </a:solidFill>
            </a:endParaRPr>
          </a:p>
          <a:p>
            <a:r>
              <a:rPr lang="en-US" dirty="0" smtClean="0">
                <a:solidFill>
                  <a:schemeClr val="tx1">
                    <a:lumMod val="75000"/>
                  </a:schemeClr>
                </a:solidFill>
              </a:rPr>
              <a:t>It contains highly </a:t>
            </a:r>
            <a:r>
              <a:rPr lang="en-US" b="1" dirty="0" smtClean="0">
                <a:solidFill>
                  <a:schemeClr val="tx1">
                    <a:lumMod val="75000"/>
                  </a:schemeClr>
                </a:solidFill>
              </a:rPr>
              <a:t>compressed</a:t>
            </a:r>
            <a:r>
              <a:rPr lang="en-US" dirty="0" smtClean="0">
                <a:solidFill>
                  <a:schemeClr val="tx1">
                    <a:lumMod val="75000"/>
                  </a:schemeClr>
                </a:solidFill>
              </a:rPr>
              <a:t> table data that is much faster to load in an application</a:t>
            </a:r>
          </a:p>
          <a:p>
            <a:endParaRPr lang="en-US" dirty="0" smtClean="0">
              <a:solidFill>
                <a:schemeClr val="tx1">
                  <a:lumMod val="75000"/>
                </a:schemeClr>
              </a:solidFill>
            </a:endParaRPr>
          </a:p>
          <a:p>
            <a:r>
              <a:rPr lang="en-US" dirty="0" smtClean="0">
                <a:solidFill>
                  <a:schemeClr val="tx1">
                    <a:lumMod val="75000"/>
                  </a:schemeClr>
                </a:solidFill>
              </a:rPr>
              <a:t>A user does not need to worry about the contents of this file. There will be no need to open or modify this file since it is proprietary</a:t>
            </a:r>
          </a:p>
          <a:p>
            <a:endParaRPr lang="en-US" dirty="0">
              <a:solidFill>
                <a:schemeClr val="tx1">
                  <a:lumMod val="75000"/>
                </a:schemeClr>
              </a:solidFill>
            </a:endParaRPr>
          </a:p>
          <a:p>
            <a:r>
              <a:rPr lang="en-US" dirty="0" smtClean="0">
                <a:solidFill>
                  <a:schemeClr val="tx1">
                    <a:lumMod val="75000"/>
                  </a:schemeClr>
                </a:solidFill>
              </a:rPr>
              <a:t>It is only used for </a:t>
            </a:r>
            <a:r>
              <a:rPr lang="en-US" b="1" dirty="0" smtClean="0">
                <a:solidFill>
                  <a:schemeClr val="tx1">
                    <a:lumMod val="75000"/>
                  </a:schemeClr>
                </a:solidFill>
              </a:rPr>
              <a:t>data load </a:t>
            </a:r>
            <a:r>
              <a:rPr lang="en-US" dirty="0" smtClean="0">
                <a:solidFill>
                  <a:schemeClr val="tx1">
                    <a:lumMod val="75000"/>
                  </a:schemeClr>
                </a:solidFill>
              </a:rPr>
              <a:t>and to speed up the data load</a:t>
            </a:r>
            <a:endParaRPr lang="en-US" dirty="0">
              <a:solidFill>
                <a:schemeClr val="tx1">
                  <a:lumMod val="75000"/>
                </a:schemeClr>
              </a:solidFill>
            </a:endParaRPr>
          </a:p>
        </p:txBody>
      </p:sp>
      <p:sp>
        <p:nvSpPr>
          <p:cNvPr id="3" name="Title 2"/>
          <p:cNvSpPr>
            <a:spLocks noGrp="1"/>
          </p:cNvSpPr>
          <p:nvPr>
            <p:ph type="title"/>
          </p:nvPr>
        </p:nvSpPr>
        <p:spPr/>
        <p:txBody>
          <a:bodyPr/>
          <a:lstStyle/>
          <a:p>
            <a:r>
              <a:rPr lang="en-US" dirty="0" smtClean="0"/>
              <a:t>QVD File Type</a:t>
            </a:r>
            <a:endParaRPr lang="en-US" dirty="0"/>
          </a:p>
        </p:txBody>
      </p:sp>
    </p:spTree>
    <p:extLst>
      <p:ext uri="{BB962C8B-B14F-4D97-AF65-F5344CB8AC3E}">
        <p14:creationId xmlns:p14="http://schemas.microsoft.com/office/powerpoint/2010/main" val="30278586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Company File</a:t>
            </a:r>
            <a:endParaRPr lang="en-US"/>
          </a:p>
        </p:txBody>
      </p:sp>
      <p:pic>
        <p:nvPicPr>
          <p:cNvPr id="4" name="Picture 3"/>
          <p:cNvPicPr>
            <a:picLocks noChangeAspect="1"/>
          </p:cNvPicPr>
          <p:nvPr/>
        </p:nvPicPr>
        <p:blipFill rotWithShape="1">
          <a:blip r:embed="rId2"/>
          <a:srcRect l="2355" r="1627" b="4180"/>
          <a:stretch/>
        </p:blipFill>
        <p:spPr>
          <a:xfrm>
            <a:off x="735723" y="1695879"/>
            <a:ext cx="8061434" cy="4095321"/>
          </a:xfrm>
          <a:prstGeom prst="rect">
            <a:avLst/>
          </a:prstGeom>
          <a:ln w="28575">
            <a:solidFill>
              <a:schemeClr val="accent6"/>
            </a:solidFill>
          </a:ln>
        </p:spPr>
      </p:pic>
    </p:spTree>
    <p:extLst>
      <p:ext uri="{BB962C8B-B14F-4D97-AF65-F5344CB8AC3E}">
        <p14:creationId xmlns:p14="http://schemas.microsoft.com/office/powerpoint/2010/main" val="22142604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502" y="1021328"/>
            <a:ext cx="8474927" cy="633995"/>
          </a:xfrm>
        </p:spPr>
        <p:txBody>
          <a:bodyPr/>
          <a:lstStyle/>
          <a:p>
            <a:r>
              <a:rPr lang="en-US" sz="2800" b="1" dirty="0" smtClean="0">
                <a:solidFill>
                  <a:schemeClr val="accent5">
                    <a:lumMod val="60000"/>
                    <a:lumOff val="40000"/>
                  </a:schemeClr>
                </a:solidFill>
              </a:rPr>
              <a:t>Activity 1.1 : Create a User with Permissions</a:t>
            </a:r>
            <a:endParaRPr lang="en-US" sz="2800" b="1" dirty="0">
              <a:solidFill>
                <a:schemeClr val="accent5">
                  <a:lumMod val="60000"/>
                  <a:lumOff val="40000"/>
                </a:schemeClr>
              </a:solidFill>
            </a:endParaRPr>
          </a:p>
        </p:txBody>
      </p:sp>
      <p:sp>
        <p:nvSpPr>
          <p:cNvPr id="3" name="Text Placeholder 2"/>
          <p:cNvSpPr>
            <a:spLocks noGrp="1"/>
          </p:cNvSpPr>
          <p:nvPr>
            <p:ph type="body" sz="quarter" idx="10"/>
          </p:nvPr>
        </p:nvSpPr>
        <p:spPr>
          <a:xfrm>
            <a:off x="1021266" y="2209861"/>
            <a:ext cx="7391400" cy="3165027"/>
          </a:xfrm>
          <a:ln w="19050">
            <a:solidFill>
              <a:schemeClr val="accent2"/>
            </a:solidFill>
          </a:ln>
        </p:spPr>
        <p:txBody>
          <a:bodyPr/>
          <a:lstStyle/>
          <a:p>
            <a:pPr marL="342900" indent="-342900">
              <a:buClr>
                <a:schemeClr val="accent1"/>
              </a:buClr>
              <a:buFont typeface="Arial" panose="020B0604020202020204" pitchFamily="34" charset="0"/>
              <a:buChar char="•"/>
            </a:pPr>
            <a:r>
              <a:rPr lang="en-US" dirty="0" smtClean="0"/>
              <a:t>Create a </a:t>
            </a:r>
            <a:r>
              <a:rPr lang="en-US" b="1" dirty="0" smtClean="0"/>
              <a:t>new user</a:t>
            </a:r>
          </a:p>
          <a:p>
            <a:pPr marL="342900" indent="-342900">
              <a:buClr>
                <a:schemeClr val="accent1"/>
              </a:buClr>
              <a:buFont typeface="Arial" panose="020B0604020202020204" pitchFamily="34" charset="0"/>
              <a:buChar char="•"/>
            </a:pPr>
            <a:r>
              <a:rPr lang="en-US" dirty="0" smtClean="0"/>
              <a:t>Create a </a:t>
            </a:r>
            <a:r>
              <a:rPr lang="en-US" b="1" dirty="0"/>
              <a:t>new role</a:t>
            </a:r>
          </a:p>
          <a:p>
            <a:pPr marL="342900" indent="-342900">
              <a:buClr>
                <a:schemeClr val="accent1"/>
              </a:buClr>
              <a:buFont typeface="Arial" panose="020B0604020202020204" pitchFamily="34" charset="0"/>
              <a:buChar char="•"/>
            </a:pPr>
            <a:r>
              <a:rPr lang="en-US" dirty="0" smtClean="0"/>
              <a:t>Assign </a:t>
            </a:r>
            <a:r>
              <a:rPr lang="en-US" b="1" dirty="0"/>
              <a:t>permission</a:t>
            </a:r>
            <a:r>
              <a:rPr lang="en-US" dirty="0" smtClean="0"/>
              <a:t> for this role to access </a:t>
            </a:r>
            <a:r>
              <a:rPr lang="en-US" b="1" dirty="0" smtClean="0">
                <a:solidFill>
                  <a:schemeClr val="tx1">
                    <a:lumMod val="75000"/>
                  </a:schemeClr>
                </a:solidFill>
              </a:rPr>
              <a:t>Advanced</a:t>
            </a:r>
            <a:r>
              <a:rPr lang="en-US" dirty="0" smtClean="0"/>
              <a:t> </a:t>
            </a:r>
            <a:r>
              <a:rPr lang="en-US" b="1" dirty="0" smtClean="0"/>
              <a:t>Reporting</a:t>
            </a:r>
          </a:p>
          <a:p>
            <a:pPr marL="342900" indent="-342900">
              <a:buClr>
                <a:schemeClr val="accent1"/>
              </a:buClr>
              <a:buFont typeface="Arial" panose="020B0604020202020204" pitchFamily="34" charset="0"/>
              <a:buChar char="•"/>
            </a:pPr>
            <a:r>
              <a:rPr lang="en-US" dirty="0" smtClean="0"/>
              <a:t>Assign the </a:t>
            </a:r>
            <a:r>
              <a:rPr lang="en-US" b="1" dirty="0"/>
              <a:t>new user </a:t>
            </a:r>
            <a:r>
              <a:rPr lang="en-US" dirty="0" smtClean="0"/>
              <a:t>to this </a:t>
            </a:r>
            <a:r>
              <a:rPr lang="en-US" b="1" dirty="0"/>
              <a:t>new role</a:t>
            </a:r>
          </a:p>
        </p:txBody>
      </p:sp>
    </p:spTree>
    <p:extLst>
      <p:ext uri="{BB962C8B-B14F-4D97-AF65-F5344CB8AC3E}">
        <p14:creationId xmlns:p14="http://schemas.microsoft.com/office/powerpoint/2010/main" val="12316588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024" y="5305856"/>
            <a:ext cx="1260389" cy="695099"/>
          </a:xfrm>
          <a:prstGeom prst="rect">
            <a:avLst/>
          </a:prstGeom>
        </p:spPr>
      </p:pic>
      <p:sp>
        <p:nvSpPr>
          <p:cNvPr id="5" name="Rectangle 4"/>
          <p:cNvSpPr/>
          <p:nvPr/>
        </p:nvSpPr>
        <p:spPr>
          <a:xfrm>
            <a:off x="4621760" y="2034325"/>
            <a:ext cx="4070665" cy="2862322"/>
          </a:xfrm>
          <a:prstGeom prst="rect">
            <a:avLst/>
          </a:prstGeom>
          <a:noFill/>
        </p:spPr>
        <p:txBody>
          <a:bodyPr wrap="square" lIns="91440" tIns="45720" rIns="91440" bIns="45720">
            <a:spAutoFit/>
          </a:bodyPr>
          <a:lstStyle/>
          <a:p>
            <a:pPr algn="ctr"/>
            <a:r>
              <a:rPr lang="en-US" sz="3200" b="1" dirty="0">
                <a:ln w="0"/>
                <a:solidFill>
                  <a:schemeClr val="accent1"/>
                </a:solidFill>
                <a:effectLst>
                  <a:outerShdw blurRad="38100" dist="25400" dir="5400000" algn="ctr" rotWithShape="0">
                    <a:srgbClr val="6E747A">
                      <a:alpha val="43000"/>
                    </a:srgbClr>
                  </a:outerShdw>
                </a:effectLst>
              </a:rPr>
              <a:t>Training Module 1: </a:t>
            </a:r>
            <a:r>
              <a:rPr lang="en-US" sz="3200" b="1" dirty="0" smtClean="0">
                <a:ln w="0"/>
                <a:solidFill>
                  <a:schemeClr val="accent1"/>
                </a:solidFill>
                <a:effectLst>
                  <a:outerShdw blurRad="38100" dist="25400" dir="5400000" algn="ctr" rotWithShape="0">
                    <a:srgbClr val="6E747A">
                      <a:alpha val="43000"/>
                    </a:srgbClr>
                  </a:outerShdw>
                </a:effectLst>
              </a:rPr>
              <a:t>Basic</a:t>
            </a:r>
          </a:p>
          <a:p>
            <a:pPr algn="ctr"/>
            <a:r>
              <a:rPr lang="en-US" sz="3200" b="1" dirty="0" smtClean="0">
                <a:ln w="0"/>
                <a:solidFill>
                  <a:schemeClr val="accent1"/>
                </a:solidFill>
                <a:effectLst>
                  <a:outerShdw blurRad="38100" dist="25400" dir="5400000" algn="ctr" rotWithShape="0">
                    <a:srgbClr val="6E747A">
                      <a:alpha val="43000"/>
                    </a:srgbClr>
                  </a:outerShdw>
                </a:effectLst>
              </a:rPr>
              <a:t>Chapter 2</a:t>
            </a:r>
            <a:endParaRPr lang="en-US" sz="3200" b="1" dirty="0">
              <a:ln w="0"/>
              <a:solidFill>
                <a:schemeClr val="accent1"/>
              </a:solidFill>
              <a:effectLst>
                <a:outerShdw blurRad="38100" dist="25400" dir="5400000" algn="ctr" rotWithShape="0">
                  <a:srgbClr val="6E747A">
                    <a:alpha val="43000"/>
                  </a:srgbClr>
                </a:outerShdw>
              </a:effectLst>
            </a:endParaRPr>
          </a:p>
          <a:p>
            <a:pPr algn="ctr"/>
            <a:r>
              <a:rPr lang="en-US" sz="2800" b="1" dirty="0" smtClean="0">
                <a:ln w="0"/>
                <a:solidFill>
                  <a:schemeClr val="accent1"/>
                </a:solidFill>
                <a:effectLst>
                  <a:outerShdw blurRad="38100" dist="25400" dir="5400000" algn="ctr" rotWithShape="0">
                    <a:srgbClr val="6E747A">
                      <a:alpha val="43000"/>
                    </a:srgbClr>
                  </a:outerShdw>
                </a:effectLst>
              </a:rPr>
              <a:t>Analysis and Search with Advanced Reporting</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0338761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Learning objectives</a:t>
            </a:r>
          </a:p>
        </p:txBody>
      </p:sp>
      <p:sp>
        <p:nvSpPr>
          <p:cNvPr id="3" name="Text Placeholder 2"/>
          <p:cNvSpPr>
            <a:spLocks noGrp="1"/>
          </p:cNvSpPr>
          <p:nvPr>
            <p:ph type="body" sz="quarter" idx="10"/>
          </p:nvPr>
        </p:nvSpPr>
        <p:spPr>
          <a:xfrm>
            <a:off x="1022195" y="2031442"/>
            <a:ext cx="7391400" cy="1637310"/>
          </a:xfrm>
        </p:spPr>
        <p:txBody>
          <a:bodyPr>
            <a:normAutofit/>
          </a:bodyPr>
          <a:lstStyle/>
          <a:p>
            <a:pPr marL="342900" indent="-342900">
              <a:spcAft>
                <a:spcPts val="1300"/>
              </a:spcAft>
              <a:buClr>
                <a:schemeClr val="accent1"/>
              </a:buClr>
              <a:buFont typeface="Arial" panose="020B0604020202020204" pitchFamily="34" charset="0"/>
              <a:buChar char="•"/>
            </a:pPr>
            <a:r>
              <a:rPr lang="en-US" dirty="0"/>
              <a:t>Identify the basic components of the </a:t>
            </a:r>
            <a:r>
              <a:rPr lang="en-US" b="1" dirty="0" smtClean="0"/>
              <a:t>Advanced Reporting Interface. </a:t>
            </a:r>
            <a:endParaRPr lang="sv-SE" b="1" dirty="0"/>
          </a:p>
          <a:p>
            <a:pPr marL="342900" indent="-342900">
              <a:spcAft>
                <a:spcPts val="1300"/>
              </a:spcAft>
              <a:buClr>
                <a:schemeClr val="accent1"/>
              </a:buClr>
              <a:buFont typeface="Arial" panose="020B0604020202020204" pitchFamily="34" charset="0"/>
              <a:buChar char="•"/>
            </a:pPr>
            <a:r>
              <a:rPr lang="en-US" dirty="0" smtClean="0"/>
              <a:t>Learn how to do basic searches and analysis.</a:t>
            </a:r>
            <a:endParaRPr lang="sv-SE" dirty="0"/>
          </a:p>
        </p:txBody>
      </p:sp>
    </p:spTree>
    <p:extLst>
      <p:ext uri="{BB962C8B-B14F-4D97-AF65-F5344CB8AC3E}">
        <p14:creationId xmlns:p14="http://schemas.microsoft.com/office/powerpoint/2010/main" val="3232215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Explore Green-White-Gray</a:t>
            </a:r>
            <a:endParaRPr lang="en-US" sz="3200" b="1" dirty="0"/>
          </a:p>
        </p:txBody>
      </p:sp>
      <p:pic>
        <p:nvPicPr>
          <p:cNvPr id="4" name="Picture 3"/>
          <p:cNvPicPr/>
          <p:nvPr/>
        </p:nvPicPr>
        <p:blipFill>
          <a:blip r:embed="rId2">
            <a:extLst>
              <a:ext uri="{28A0092B-C50C-407E-A947-70E740481C1C}">
                <a14:useLocalDpi xmlns:a14="http://schemas.microsoft.com/office/drawing/2010/main" val="0"/>
              </a:ext>
            </a:extLst>
          </a:blip>
          <a:srcRect l="1859" b="10388"/>
          <a:stretch>
            <a:fillRect/>
          </a:stretch>
        </p:blipFill>
        <p:spPr bwMode="auto">
          <a:xfrm>
            <a:off x="591014" y="3245004"/>
            <a:ext cx="8118089" cy="2230244"/>
          </a:xfrm>
          <a:prstGeom prst="rect">
            <a:avLst/>
          </a:prstGeom>
          <a:noFill/>
          <a:ln>
            <a:noFill/>
          </a:ln>
        </p:spPr>
      </p:pic>
      <p:sp>
        <p:nvSpPr>
          <p:cNvPr id="3" name="TextBox 2"/>
          <p:cNvSpPr txBox="1"/>
          <p:nvPr/>
        </p:nvSpPr>
        <p:spPr>
          <a:xfrm>
            <a:off x="805584" y="1795346"/>
            <a:ext cx="7673896" cy="923330"/>
          </a:xfrm>
          <a:prstGeom prst="rect">
            <a:avLst/>
          </a:prstGeom>
          <a:noFill/>
          <a:ln w="28575">
            <a:solidFill>
              <a:srgbClr val="92D050"/>
            </a:solidFill>
          </a:ln>
        </p:spPr>
        <p:txBody>
          <a:bodyPr wrap="none" rtlCol="0">
            <a:spAutoFit/>
          </a:bodyPr>
          <a:lstStyle/>
          <a:p>
            <a:r>
              <a:rPr lang="en-US" dirty="0" smtClean="0"/>
              <a:t>-- Green is the value </a:t>
            </a:r>
            <a:r>
              <a:rPr lang="en-US" b="1" dirty="0" smtClean="0"/>
              <a:t>selected</a:t>
            </a:r>
          </a:p>
          <a:p>
            <a:r>
              <a:rPr lang="en-US" dirty="0" smtClean="0"/>
              <a:t>-- White are all the </a:t>
            </a:r>
            <a:r>
              <a:rPr lang="en-US" b="1" dirty="0" smtClean="0"/>
              <a:t>associated values </a:t>
            </a:r>
            <a:r>
              <a:rPr lang="en-US" dirty="0" smtClean="0"/>
              <a:t>related to your selection (in green)</a:t>
            </a:r>
          </a:p>
          <a:p>
            <a:r>
              <a:rPr lang="en-US" dirty="0" smtClean="0"/>
              <a:t>-- Gray are all the </a:t>
            </a:r>
            <a:r>
              <a:rPr lang="en-US" b="1" dirty="0" smtClean="0"/>
              <a:t>non-associated values </a:t>
            </a:r>
            <a:r>
              <a:rPr lang="en-US" dirty="0" smtClean="0"/>
              <a:t>related to your selection</a:t>
            </a:r>
            <a:endParaRPr lang="en-US" dirty="0"/>
          </a:p>
        </p:txBody>
      </p:sp>
    </p:spTree>
    <p:extLst>
      <p:ext uri="{BB962C8B-B14F-4D97-AF65-F5344CB8AC3E}">
        <p14:creationId xmlns:p14="http://schemas.microsoft.com/office/powerpoint/2010/main" val="2302694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852412" y="1984186"/>
            <a:ext cx="7711201" cy="2739211"/>
          </a:xfrm>
        </p:spPr>
        <p:txBody>
          <a:bodyPr/>
          <a:lstStyle/>
          <a:p>
            <a:r>
              <a:rPr lang="en-US" dirty="0" smtClean="0"/>
              <a:t>List boxes act as </a:t>
            </a:r>
            <a:r>
              <a:rPr lang="en-US" b="1" dirty="0" smtClean="0"/>
              <a:t>filters</a:t>
            </a:r>
          </a:p>
          <a:p>
            <a:endParaRPr lang="en-US" b="1" dirty="0"/>
          </a:p>
          <a:p>
            <a:r>
              <a:rPr lang="en-US" dirty="0" smtClean="0"/>
              <a:t>Click on the search icon to type in a search or filtering criteria</a:t>
            </a:r>
          </a:p>
          <a:p>
            <a:endParaRPr lang="en-US" b="1" dirty="0"/>
          </a:p>
          <a:p>
            <a:r>
              <a:rPr lang="en-US" dirty="0" smtClean="0"/>
              <a:t>Press</a:t>
            </a:r>
            <a:r>
              <a:rPr lang="en-US" b="1" dirty="0" smtClean="0"/>
              <a:t> ESC </a:t>
            </a:r>
            <a:r>
              <a:rPr lang="en-US" dirty="0" smtClean="0"/>
              <a:t>or</a:t>
            </a:r>
            <a:r>
              <a:rPr lang="en-US" b="1" dirty="0" smtClean="0"/>
              <a:t> ENTER </a:t>
            </a:r>
            <a:r>
              <a:rPr lang="en-US" dirty="0" smtClean="0"/>
              <a:t>to leave the search box</a:t>
            </a:r>
          </a:p>
          <a:p>
            <a:endParaRPr lang="en-US" b="1" dirty="0"/>
          </a:p>
          <a:p>
            <a:r>
              <a:rPr lang="en-US" dirty="0" smtClean="0"/>
              <a:t>Press</a:t>
            </a:r>
            <a:r>
              <a:rPr lang="en-US" b="1" dirty="0" smtClean="0"/>
              <a:t> ENTER </a:t>
            </a:r>
            <a:r>
              <a:rPr lang="en-US" dirty="0" smtClean="0"/>
              <a:t>to confirm your selection</a:t>
            </a:r>
            <a:endParaRPr lang="en-US" dirty="0"/>
          </a:p>
        </p:txBody>
      </p:sp>
      <p:sp>
        <p:nvSpPr>
          <p:cNvPr id="3" name="Title 2"/>
          <p:cNvSpPr>
            <a:spLocks noGrp="1"/>
          </p:cNvSpPr>
          <p:nvPr>
            <p:ph type="title"/>
          </p:nvPr>
        </p:nvSpPr>
        <p:spPr>
          <a:xfrm>
            <a:off x="0" y="442045"/>
            <a:ext cx="9144000" cy="615553"/>
          </a:xfrm>
        </p:spPr>
        <p:txBody>
          <a:bodyPr/>
          <a:lstStyle/>
          <a:p>
            <a:r>
              <a:rPr lang="en-US" sz="4000" b="1" dirty="0" smtClean="0"/>
              <a:t>List Boxes</a:t>
            </a:r>
            <a:endParaRPr lang="en-US" sz="4000" b="1" dirty="0"/>
          </a:p>
        </p:txBody>
      </p:sp>
    </p:spTree>
    <p:extLst>
      <p:ext uri="{BB962C8B-B14F-4D97-AF65-F5344CB8AC3E}">
        <p14:creationId xmlns:p14="http://schemas.microsoft.com/office/powerpoint/2010/main" val="10768041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3300762" y="1511346"/>
            <a:ext cx="5464097" cy="3693319"/>
          </a:xfrm>
        </p:spPr>
        <p:txBody>
          <a:bodyPr/>
          <a:lstStyle/>
          <a:p>
            <a:pPr marL="0" indent="0">
              <a:buNone/>
            </a:pPr>
            <a:r>
              <a:rPr lang="en-US" dirty="0"/>
              <a:t>The </a:t>
            </a:r>
            <a:r>
              <a:rPr lang="en-US" b="1" dirty="0">
                <a:solidFill>
                  <a:schemeClr val="tx1">
                    <a:lumMod val="75000"/>
                  </a:schemeClr>
                </a:solidFill>
              </a:rPr>
              <a:t>library</a:t>
            </a:r>
            <a:r>
              <a:rPr lang="en-US" dirty="0"/>
              <a:t> contains several predefined objects that you can use to build your reports. Some of the options are predefined charts, date parameters, list boxes (filters), tables, current selection box, and text and utility functions. </a:t>
            </a:r>
            <a:endParaRPr lang="en-US" dirty="0" smtClean="0"/>
          </a:p>
          <a:p>
            <a:r>
              <a:rPr lang="en-US" b="1" dirty="0" smtClean="0">
                <a:solidFill>
                  <a:schemeClr val="tx1">
                    <a:lumMod val="75000"/>
                  </a:schemeClr>
                </a:solidFill>
              </a:rPr>
              <a:t>List Boxes</a:t>
            </a:r>
          </a:p>
          <a:p>
            <a:r>
              <a:rPr lang="en-US" b="1" dirty="0" smtClean="0">
                <a:solidFill>
                  <a:schemeClr val="tx1">
                    <a:lumMod val="75000"/>
                  </a:schemeClr>
                </a:solidFill>
              </a:rPr>
              <a:t>Charts/Tables</a:t>
            </a:r>
          </a:p>
          <a:p>
            <a:r>
              <a:rPr lang="en-US" b="1" dirty="0" smtClean="0">
                <a:solidFill>
                  <a:schemeClr val="tx1">
                    <a:lumMod val="75000"/>
                  </a:schemeClr>
                </a:solidFill>
              </a:rPr>
              <a:t>Date</a:t>
            </a:r>
          </a:p>
          <a:p>
            <a:r>
              <a:rPr lang="en-US" b="1" dirty="0" smtClean="0">
                <a:solidFill>
                  <a:schemeClr val="tx1">
                    <a:lumMod val="75000"/>
                  </a:schemeClr>
                </a:solidFill>
              </a:rPr>
              <a:t>Text and Utility</a:t>
            </a:r>
          </a:p>
          <a:p>
            <a:r>
              <a:rPr lang="en-US" b="1" dirty="0" smtClean="0">
                <a:solidFill>
                  <a:schemeClr val="tx1">
                    <a:lumMod val="75000"/>
                  </a:schemeClr>
                </a:solidFill>
              </a:rPr>
              <a:t>Current Selections</a:t>
            </a:r>
            <a:endParaRPr lang="en-US" b="1" dirty="0">
              <a:solidFill>
                <a:schemeClr val="tx1">
                  <a:lumMod val="75000"/>
                </a:schemeClr>
              </a:solidFill>
            </a:endParaRPr>
          </a:p>
        </p:txBody>
      </p:sp>
      <p:sp>
        <p:nvSpPr>
          <p:cNvPr id="3" name="Title 2"/>
          <p:cNvSpPr>
            <a:spLocks noGrp="1"/>
          </p:cNvSpPr>
          <p:nvPr>
            <p:ph type="title"/>
          </p:nvPr>
        </p:nvSpPr>
        <p:spPr>
          <a:xfrm>
            <a:off x="0" y="442045"/>
            <a:ext cx="9144000" cy="615553"/>
          </a:xfrm>
        </p:spPr>
        <p:txBody>
          <a:bodyPr/>
          <a:lstStyle/>
          <a:p>
            <a:r>
              <a:rPr lang="en-US" sz="4000" b="1" dirty="0" smtClean="0"/>
              <a:t>Library</a:t>
            </a:r>
            <a:endParaRPr lang="en-US" sz="4000" b="1" dirty="0"/>
          </a:p>
        </p:txBody>
      </p:sp>
      <p:pic>
        <p:nvPicPr>
          <p:cNvPr id="4" name="Picture 3"/>
          <p:cNvPicPr/>
          <p:nvPr/>
        </p:nvPicPr>
        <p:blipFill>
          <a:blip r:embed="rId2">
            <a:extLst>
              <a:ext uri="{28A0092B-C50C-407E-A947-70E740481C1C}">
                <a14:useLocalDpi xmlns:a14="http://schemas.microsoft.com/office/drawing/2010/main" val="0"/>
              </a:ext>
            </a:extLst>
          </a:blip>
          <a:srcRect r="6491" b="35822"/>
          <a:stretch>
            <a:fillRect/>
          </a:stretch>
        </p:blipFill>
        <p:spPr bwMode="auto">
          <a:xfrm>
            <a:off x="525237" y="1535112"/>
            <a:ext cx="2351777" cy="5032956"/>
          </a:xfrm>
          <a:prstGeom prst="rect">
            <a:avLst/>
          </a:prstGeom>
          <a:noFill/>
          <a:ln>
            <a:noFill/>
          </a:ln>
        </p:spPr>
      </p:pic>
    </p:spTree>
    <p:extLst>
      <p:ext uri="{BB962C8B-B14F-4D97-AF65-F5344CB8AC3E}">
        <p14:creationId xmlns:p14="http://schemas.microsoft.com/office/powerpoint/2010/main" val="3805927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solidFill>
                  <a:schemeClr val="accent1"/>
                </a:solidFill>
              </a:rPr>
              <a:t>Activities</a:t>
            </a:r>
            <a:endParaRPr lang="en-US" b="1" dirty="0">
              <a:solidFill>
                <a:schemeClr val="accent1"/>
              </a:solidFill>
            </a:endParaRPr>
          </a:p>
        </p:txBody>
      </p:sp>
      <p:sp>
        <p:nvSpPr>
          <p:cNvPr id="3" name="Content Placeholder 2"/>
          <p:cNvSpPr>
            <a:spLocks noGrp="1"/>
          </p:cNvSpPr>
          <p:nvPr>
            <p:ph idx="1"/>
          </p:nvPr>
        </p:nvSpPr>
        <p:spPr>
          <a:xfrm>
            <a:off x="612648" y="1438074"/>
            <a:ext cx="7918703" cy="4271350"/>
          </a:xfrm>
          <a:ln w="19050">
            <a:solidFill>
              <a:schemeClr val="accent2"/>
            </a:solidFill>
          </a:ln>
        </p:spPr>
        <p:txBody>
          <a:bodyPr/>
          <a:lstStyle/>
          <a:p>
            <a:pPr>
              <a:buFont typeface="Arial" panose="020B0604020202020204" pitchFamily="34" charset="0"/>
              <a:buChar char="•"/>
            </a:pPr>
            <a:r>
              <a:rPr lang="sv-SE" dirty="0" smtClean="0">
                <a:solidFill>
                  <a:schemeClr val="accent1"/>
                </a:solidFill>
              </a:rPr>
              <a:t> </a:t>
            </a:r>
            <a:r>
              <a:rPr lang="sv-SE" b="1" dirty="0" smtClean="0">
                <a:solidFill>
                  <a:schemeClr val="accent1"/>
                </a:solidFill>
              </a:rPr>
              <a:t>Activity 2.1 – Explore Advanced Reporting’s Associative Search</a:t>
            </a:r>
          </a:p>
          <a:p>
            <a:pPr>
              <a:buFont typeface="Arial" panose="020B0604020202020204" pitchFamily="34" charset="0"/>
              <a:buChar char="•"/>
            </a:pPr>
            <a:r>
              <a:rPr lang="sv-SE" b="1" dirty="0" smtClean="0">
                <a:solidFill>
                  <a:schemeClr val="accent1"/>
                </a:solidFill>
              </a:rPr>
              <a:t>Activity 2.2 – Wildcard Search</a:t>
            </a:r>
          </a:p>
          <a:p>
            <a:pPr>
              <a:buFont typeface="Arial" panose="020B0604020202020204" pitchFamily="34" charset="0"/>
              <a:buChar char="•"/>
            </a:pPr>
            <a:r>
              <a:rPr lang="sv-SE" b="1" dirty="0" smtClean="0">
                <a:solidFill>
                  <a:schemeClr val="accent1"/>
                </a:solidFill>
              </a:rPr>
              <a:t>Activity 2.3 -  Fuzzy Search</a:t>
            </a:r>
          </a:p>
          <a:p>
            <a:pPr>
              <a:buFont typeface="Arial" panose="020B0604020202020204" pitchFamily="34" charset="0"/>
              <a:buChar char="•"/>
            </a:pPr>
            <a:r>
              <a:rPr lang="sv-SE" b="1" dirty="0" smtClean="0">
                <a:solidFill>
                  <a:schemeClr val="accent1"/>
                </a:solidFill>
              </a:rPr>
              <a:t>Activity 2.4 – Expression Search</a:t>
            </a:r>
          </a:p>
          <a:p>
            <a:pPr>
              <a:buFont typeface="Arial" panose="020B0604020202020204" pitchFamily="34" charset="0"/>
              <a:buChar char="•"/>
            </a:pPr>
            <a:r>
              <a:rPr lang="sv-SE" b="1" dirty="0" smtClean="0">
                <a:solidFill>
                  <a:schemeClr val="accent1"/>
                </a:solidFill>
              </a:rPr>
              <a:t>Activity 2.5 – Select Excluded</a:t>
            </a:r>
          </a:p>
          <a:p>
            <a:pPr>
              <a:buFont typeface="Arial" panose="020B0604020202020204" pitchFamily="34" charset="0"/>
              <a:buChar char="•"/>
            </a:pPr>
            <a:r>
              <a:rPr lang="sv-SE" b="1" dirty="0" smtClean="0">
                <a:solidFill>
                  <a:schemeClr val="accent1"/>
                </a:solidFill>
              </a:rPr>
              <a:t>Activity 2.6 – Further Filters</a:t>
            </a:r>
          </a:p>
          <a:p>
            <a:pPr>
              <a:buFont typeface="Arial" panose="020B0604020202020204" pitchFamily="34" charset="0"/>
              <a:buChar char="•"/>
            </a:pPr>
            <a:r>
              <a:rPr lang="sv-SE" b="1" dirty="0" smtClean="0">
                <a:solidFill>
                  <a:schemeClr val="accent1"/>
                </a:solidFill>
              </a:rPr>
              <a:t>Activity 2.7 – ”OR” Search</a:t>
            </a:r>
            <a:endParaRPr lang="sv-SE" b="1" dirty="0" smtClean="0"/>
          </a:p>
        </p:txBody>
      </p:sp>
    </p:spTree>
    <p:extLst>
      <p:ext uri="{BB962C8B-B14F-4D97-AF65-F5344CB8AC3E}">
        <p14:creationId xmlns:p14="http://schemas.microsoft.com/office/powerpoint/2010/main" val="4725734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1688" y="5261252"/>
            <a:ext cx="1260389" cy="695099"/>
          </a:xfrm>
          <a:prstGeom prst="rect">
            <a:avLst/>
          </a:prstGeom>
        </p:spPr>
      </p:pic>
      <p:sp>
        <p:nvSpPr>
          <p:cNvPr id="5" name="Rectangle 4"/>
          <p:cNvSpPr/>
          <p:nvPr/>
        </p:nvSpPr>
        <p:spPr>
          <a:xfrm>
            <a:off x="4521399" y="1993216"/>
            <a:ext cx="4070665" cy="2431435"/>
          </a:xfrm>
          <a:prstGeom prst="rect">
            <a:avLst/>
          </a:prstGeom>
          <a:noFill/>
        </p:spPr>
        <p:txBody>
          <a:bodyPr wrap="square" lIns="91440" tIns="45720" rIns="91440" bIns="45720">
            <a:spAutoFit/>
          </a:bodyPr>
          <a:lstStyle/>
          <a:p>
            <a:pPr algn="ctr"/>
            <a:r>
              <a:rPr lang="en-US" sz="3200" b="1" dirty="0">
                <a:ln w="0"/>
                <a:solidFill>
                  <a:schemeClr val="accent1"/>
                </a:solidFill>
                <a:effectLst>
                  <a:outerShdw blurRad="38100" dist="25400" dir="5400000" algn="ctr" rotWithShape="0">
                    <a:srgbClr val="6E747A">
                      <a:alpha val="43000"/>
                    </a:srgbClr>
                  </a:outerShdw>
                </a:effectLst>
              </a:rPr>
              <a:t>Training Module 1: Basic</a:t>
            </a:r>
          </a:p>
          <a:p>
            <a:pPr algn="ctr"/>
            <a:r>
              <a:rPr lang="en-US" sz="3200" b="1" dirty="0" smtClean="0">
                <a:ln w="0"/>
                <a:solidFill>
                  <a:schemeClr val="accent1"/>
                </a:solidFill>
                <a:effectLst>
                  <a:outerShdw blurRad="38100" dist="25400" dir="5400000" algn="ctr" rotWithShape="0">
                    <a:srgbClr val="6E747A">
                      <a:alpha val="43000"/>
                    </a:srgbClr>
                  </a:outerShdw>
                </a:effectLst>
              </a:rPr>
              <a:t>Chapter 3</a:t>
            </a:r>
          </a:p>
          <a:p>
            <a:pPr algn="ctr"/>
            <a:r>
              <a:rPr lang="en-US" sz="2800" b="1" dirty="0" smtClean="0">
                <a:ln w="0"/>
                <a:solidFill>
                  <a:schemeClr val="accent1"/>
                </a:solidFill>
                <a:effectLst>
                  <a:outerShdw blurRad="38100" dist="25400" dir="5400000" algn="ctr" rotWithShape="0">
                    <a:srgbClr val="6E747A">
                      <a:alpha val="43000"/>
                    </a:srgbClr>
                  </a:outerShdw>
                </a:effectLst>
              </a:rPr>
              <a:t>Create a Basic Report from Scratch</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1934800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800" b="1" dirty="0">
                <a:solidFill>
                  <a:schemeClr val="tx2"/>
                </a:solidFill>
              </a:rPr>
              <a:t>Learning</a:t>
            </a:r>
            <a:r>
              <a:rPr lang="en-US" sz="2800" dirty="0">
                <a:solidFill>
                  <a:schemeClr val="tx2"/>
                </a:solidFill>
              </a:rPr>
              <a:t> </a:t>
            </a:r>
            <a:r>
              <a:rPr lang="en-US" sz="2800" b="1" dirty="0">
                <a:solidFill>
                  <a:schemeClr val="tx2"/>
                </a:solidFill>
              </a:rPr>
              <a:t>objectives</a:t>
            </a:r>
          </a:p>
        </p:txBody>
      </p:sp>
      <p:sp>
        <p:nvSpPr>
          <p:cNvPr id="6" name="Content Placeholder 5"/>
          <p:cNvSpPr>
            <a:spLocks noGrp="1"/>
          </p:cNvSpPr>
          <p:nvPr>
            <p:ph idx="1"/>
          </p:nvPr>
        </p:nvSpPr>
        <p:spPr>
          <a:xfrm>
            <a:off x="612648" y="1772611"/>
            <a:ext cx="7918704" cy="3312345"/>
          </a:xfrm>
          <a:ln w="28575">
            <a:solidFill>
              <a:schemeClr val="accent2"/>
            </a:solidFill>
          </a:ln>
        </p:spPr>
        <p:txBody>
          <a:bodyPr/>
          <a:lstStyle/>
          <a:p>
            <a:r>
              <a:rPr lang="en-US" dirty="0" smtClean="0"/>
              <a:t>Define </a:t>
            </a:r>
            <a:r>
              <a:rPr lang="en-US" b="1" dirty="0" smtClean="0"/>
              <a:t>Dimensions</a:t>
            </a:r>
            <a:r>
              <a:rPr lang="en-US" dirty="0" smtClean="0"/>
              <a:t> and </a:t>
            </a:r>
            <a:r>
              <a:rPr lang="en-US" b="1" dirty="0"/>
              <a:t>Measures</a:t>
            </a:r>
          </a:p>
          <a:p>
            <a:r>
              <a:rPr lang="en-US" dirty="0" smtClean="0"/>
              <a:t>Understand the different </a:t>
            </a:r>
            <a:r>
              <a:rPr lang="en-US" b="1" dirty="0"/>
              <a:t>file types</a:t>
            </a:r>
          </a:p>
          <a:p>
            <a:r>
              <a:rPr lang="en-US" b="1" dirty="0"/>
              <a:t>List Boxes  </a:t>
            </a:r>
            <a:r>
              <a:rPr lang="en-US" dirty="0" smtClean="0"/>
              <a:t>- what are they useful for?</a:t>
            </a:r>
          </a:p>
          <a:p>
            <a:r>
              <a:rPr lang="en-US" b="1" dirty="0"/>
              <a:t>Library</a:t>
            </a:r>
            <a:r>
              <a:rPr lang="en-US" dirty="0" smtClean="0"/>
              <a:t> – what is the purpose of having a library in our reports</a:t>
            </a:r>
            <a:endParaRPr lang="en-US" dirty="0"/>
          </a:p>
          <a:p>
            <a:r>
              <a:rPr lang="en-US" b="1" dirty="0"/>
              <a:t>Master Calendar </a:t>
            </a:r>
            <a:r>
              <a:rPr lang="en-US" dirty="0" smtClean="0"/>
              <a:t>– identify the creation and use of Master Calendar</a:t>
            </a:r>
            <a:endParaRPr lang="en-US" dirty="0"/>
          </a:p>
        </p:txBody>
      </p:sp>
    </p:spTree>
    <p:extLst>
      <p:ext uri="{BB962C8B-B14F-4D97-AF65-F5344CB8AC3E}">
        <p14:creationId xmlns:p14="http://schemas.microsoft.com/office/powerpoint/2010/main" val="42351228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Dimensions and Measures</a:t>
            </a:r>
            <a:endParaRPr lang="en-US" sz="3200" b="1" dirty="0"/>
          </a:p>
        </p:txBody>
      </p:sp>
      <p:sp>
        <p:nvSpPr>
          <p:cNvPr id="3" name="Content Placeholder 2"/>
          <p:cNvSpPr>
            <a:spLocks noGrp="1"/>
          </p:cNvSpPr>
          <p:nvPr>
            <p:ph idx="1"/>
          </p:nvPr>
        </p:nvSpPr>
        <p:spPr>
          <a:xfrm>
            <a:off x="523439" y="1021329"/>
            <a:ext cx="8330630" cy="5029634"/>
          </a:xfrm>
        </p:spPr>
        <p:txBody>
          <a:bodyPr/>
          <a:lstStyle/>
          <a:p>
            <a:r>
              <a:rPr lang="en-US" b="1" dirty="0" smtClean="0">
                <a:solidFill>
                  <a:schemeClr val="tx2">
                    <a:lumMod val="50000"/>
                  </a:schemeClr>
                </a:solidFill>
              </a:rPr>
              <a:t>Dimensions</a:t>
            </a:r>
            <a:r>
              <a:rPr lang="en-US" dirty="0" smtClean="0"/>
              <a:t> – discrete values or attributes over which we will chart the measures ; usually not calculated</a:t>
            </a:r>
          </a:p>
          <a:p>
            <a:pPr marL="0" indent="0">
              <a:buNone/>
            </a:pPr>
            <a:r>
              <a:rPr lang="en-US" b="1" dirty="0" smtClean="0">
                <a:solidFill>
                  <a:schemeClr val="accent1"/>
                </a:solidFill>
              </a:rPr>
              <a:t>	Examples</a:t>
            </a:r>
            <a:r>
              <a:rPr lang="en-US" dirty="0" smtClean="0"/>
              <a:t> : Year, Month, </a:t>
            </a:r>
            <a:r>
              <a:rPr lang="en-US" dirty="0" err="1" smtClean="0"/>
              <a:t>Transactions.Item</a:t>
            </a:r>
            <a:r>
              <a:rPr lang="en-US" dirty="0" smtClean="0"/>
              <a:t> Full Name, 	</a:t>
            </a:r>
            <a:r>
              <a:rPr lang="en-US" dirty="0" err="1" smtClean="0"/>
              <a:t>Customer.Parent</a:t>
            </a:r>
            <a:r>
              <a:rPr lang="en-US" dirty="0" smtClean="0"/>
              <a:t> Full Name, Job </a:t>
            </a:r>
            <a:r>
              <a:rPr lang="en-US" dirty="0" err="1" smtClean="0"/>
              <a:t>Type.Full</a:t>
            </a:r>
            <a:r>
              <a:rPr lang="en-US" dirty="0" smtClean="0"/>
              <a:t> Name</a:t>
            </a:r>
          </a:p>
          <a:p>
            <a:r>
              <a:rPr lang="en-US" b="1" dirty="0">
                <a:solidFill>
                  <a:schemeClr val="tx2">
                    <a:lumMod val="50000"/>
                  </a:schemeClr>
                </a:solidFill>
              </a:rPr>
              <a:t>Measures</a:t>
            </a:r>
            <a:r>
              <a:rPr lang="en-US" dirty="0" smtClean="0"/>
              <a:t> – the expressions and calculations that we generate in the charts that will be charted over the dimension values; measures usually have expressions attached to them</a:t>
            </a:r>
          </a:p>
          <a:p>
            <a:pPr marL="0" indent="0">
              <a:buNone/>
            </a:pPr>
            <a:r>
              <a:rPr lang="en-US" b="1" dirty="0" smtClean="0">
                <a:solidFill>
                  <a:schemeClr val="accent1"/>
                </a:solidFill>
              </a:rPr>
              <a:t>	Examples</a:t>
            </a:r>
            <a:r>
              <a:rPr lang="en-US" dirty="0" smtClean="0"/>
              <a:t>: Sales</a:t>
            </a:r>
          </a:p>
          <a:p>
            <a:pPr marL="0" indent="0">
              <a:buNone/>
            </a:pPr>
            <a:r>
              <a:rPr lang="en-US" dirty="0" smtClean="0"/>
              <a:t>	</a:t>
            </a:r>
            <a:r>
              <a:rPr lang="en-US" b="1" dirty="0" smtClean="0">
                <a:solidFill>
                  <a:schemeClr val="accent1"/>
                </a:solidFill>
              </a:rPr>
              <a:t>Expression for the Sales </a:t>
            </a:r>
          </a:p>
          <a:p>
            <a:pPr marL="0" indent="0">
              <a:buNone/>
            </a:pPr>
            <a:r>
              <a:rPr lang="en-US" b="1" dirty="0" smtClean="0">
                <a:solidFill>
                  <a:schemeClr val="tx2">
                    <a:lumMod val="75000"/>
                  </a:schemeClr>
                </a:solidFill>
              </a:rPr>
              <a:t>	</a:t>
            </a:r>
            <a:r>
              <a:rPr lang="en-US" b="1" dirty="0">
                <a:solidFill>
                  <a:schemeClr val="accent1"/>
                </a:solidFill>
              </a:rPr>
              <a:t>Measure:</a:t>
            </a:r>
            <a:r>
              <a:rPr lang="en-US" b="1" dirty="0" smtClean="0">
                <a:solidFill>
                  <a:schemeClr val="tx2">
                    <a:lumMod val="75000"/>
                  </a:schemeClr>
                </a:solidFill>
              </a:rPr>
              <a:t> </a:t>
            </a:r>
          </a:p>
          <a:p>
            <a:pPr marL="0" indent="0">
              <a:buNone/>
            </a:pPr>
            <a:r>
              <a:rPr lang="en-US" b="1" dirty="0" smtClean="0">
                <a:solidFill>
                  <a:schemeClr val="tx2">
                    <a:lumMod val="75000"/>
                  </a:schemeClr>
                </a:solidFill>
              </a:rPr>
              <a:t>	Sum</a:t>
            </a:r>
            <a:r>
              <a:rPr lang="en-US" b="1" dirty="0">
                <a:solidFill>
                  <a:schemeClr val="tx2">
                    <a:lumMod val="75000"/>
                  </a:schemeClr>
                </a:solidFill>
              </a:rPr>
              <a:t>({&lt;$(</a:t>
            </a:r>
            <a:r>
              <a:rPr lang="en-US" b="1" dirty="0" err="1">
                <a:solidFill>
                  <a:schemeClr val="tx2">
                    <a:lumMod val="75000"/>
                  </a:schemeClr>
                </a:solidFill>
              </a:rPr>
              <a:t>vExprSales</a:t>
            </a:r>
            <a:r>
              <a:rPr lang="en-US" b="1" dirty="0">
                <a:solidFill>
                  <a:schemeClr val="tx2">
                    <a:lumMod val="75000"/>
                  </a:schemeClr>
                </a:solidFill>
              </a:rPr>
              <a:t>)&gt;}[</a:t>
            </a:r>
            <a:r>
              <a:rPr lang="en-US" b="1" dirty="0" err="1">
                <a:solidFill>
                  <a:schemeClr val="tx2">
                    <a:lumMod val="75000"/>
                  </a:schemeClr>
                </a:solidFill>
              </a:rPr>
              <a:t>Transactions.Amount</a:t>
            </a:r>
            <a:r>
              <a:rPr lang="en-US" b="1" dirty="0">
                <a:solidFill>
                  <a:schemeClr val="tx2">
                    <a:lumMod val="75000"/>
                  </a:schemeClr>
                </a:solidFill>
              </a:rPr>
              <a:t> With Sign])</a:t>
            </a:r>
          </a:p>
        </p:txBody>
      </p:sp>
    </p:spTree>
    <p:extLst>
      <p:ext uri="{BB962C8B-B14F-4D97-AF65-F5344CB8AC3E}">
        <p14:creationId xmlns:p14="http://schemas.microsoft.com/office/powerpoint/2010/main" val="1455860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2045"/>
            <a:ext cx="9144000" cy="430887"/>
          </a:xfrm>
        </p:spPr>
        <p:txBody>
          <a:bodyPr/>
          <a:lstStyle/>
          <a:p>
            <a:r>
              <a:rPr lang="en-US" sz="2800" b="1"/>
              <a:t>q</a:t>
            </a:r>
            <a:r>
              <a:rPr lang="en-US" sz="2800" b="1" smtClean="0"/>
              <a:t>bar.intuit.com- The Learning Center</a:t>
            </a:r>
            <a:endParaRPr lang="en-US" sz="2800" b="1"/>
          </a:p>
        </p:txBody>
      </p:sp>
      <p:pic>
        <p:nvPicPr>
          <p:cNvPr id="5" name="Picture 4"/>
          <p:cNvPicPr>
            <a:picLocks noChangeAspect="1"/>
          </p:cNvPicPr>
          <p:nvPr/>
        </p:nvPicPr>
        <p:blipFill>
          <a:blip r:embed="rId2"/>
          <a:stretch>
            <a:fillRect/>
          </a:stretch>
        </p:blipFill>
        <p:spPr>
          <a:xfrm>
            <a:off x="368114" y="1514851"/>
            <a:ext cx="8407771" cy="4759116"/>
          </a:xfrm>
          <a:prstGeom prst="rect">
            <a:avLst/>
          </a:prstGeom>
          <a:ln w="38100" cap="sq">
            <a:solidFill>
              <a:schemeClr val="accent4"/>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978171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2300"/>
            <a:ext cx="9144000" cy="633995"/>
          </a:xfrm>
        </p:spPr>
        <p:txBody>
          <a:bodyPr/>
          <a:lstStyle/>
          <a:p>
            <a:r>
              <a:rPr lang="en-US" sz="2800" b="1" dirty="0" smtClean="0"/>
              <a:t>Advanced Reporting File Types</a:t>
            </a:r>
            <a:endParaRPr lang="en-US" sz="2800" b="1" dirty="0"/>
          </a:p>
        </p:txBody>
      </p:sp>
      <p:sp>
        <p:nvSpPr>
          <p:cNvPr id="3" name="Content Placeholder 2"/>
          <p:cNvSpPr>
            <a:spLocks noGrp="1"/>
          </p:cNvSpPr>
          <p:nvPr>
            <p:ph idx="1"/>
          </p:nvPr>
        </p:nvSpPr>
        <p:spPr>
          <a:xfrm>
            <a:off x="791068" y="1973333"/>
            <a:ext cx="7918704" cy="2788238"/>
          </a:xfrm>
          <a:ln w="19050">
            <a:solidFill>
              <a:schemeClr val="accent4"/>
            </a:solidFill>
          </a:ln>
        </p:spPr>
        <p:txBody>
          <a:bodyPr/>
          <a:lstStyle/>
          <a:p>
            <a:r>
              <a:rPr lang="en-US" dirty="0" smtClean="0"/>
              <a:t>There are two different file formats you need to consider when working with Advanced Reporting  .</a:t>
            </a:r>
            <a:r>
              <a:rPr lang="en-US" b="1" dirty="0" err="1" smtClean="0"/>
              <a:t>qvr</a:t>
            </a:r>
            <a:r>
              <a:rPr lang="en-US" dirty="0" smtClean="0"/>
              <a:t> and .</a:t>
            </a:r>
            <a:r>
              <a:rPr lang="en-US" b="1" dirty="0" err="1"/>
              <a:t>qvt</a:t>
            </a:r>
            <a:endParaRPr lang="en-US" b="1" dirty="0"/>
          </a:p>
          <a:p>
            <a:r>
              <a:rPr lang="en-US" dirty="0" smtClean="0"/>
              <a:t>A .</a:t>
            </a:r>
            <a:r>
              <a:rPr lang="en-US" b="1" dirty="0" err="1" smtClean="0"/>
              <a:t>qvr</a:t>
            </a:r>
            <a:r>
              <a:rPr lang="en-US" dirty="0" smtClean="0"/>
              <a:t> file extension is used to </a:t>
            </a:r>
            <a:r>
              <a:rPr lang="en-US" i="1" dirty="0" smtClean="0"/>
              <a:t>import</a:t>
            </a:r>
            <a:r>
              <a:rPr lang="en-US" dirty="0" smtClean="0"/>
              <a:t> and </a:t>
            </a:r>
            <a:r>
              <a:rPr lang="en-US" i="1" dirty="0"/>
              <a:t>export</a:t>
            </a:r>
            <a:r>
              <a:rPr lang="en-US" dirty="0" smtClean="0"/>
              <a:t> a report file into </a:t>
            </a:r>
            <a:r>
              <a:rPr lang="en-US" i="1" dirty="0" smtClean="0"/>
              <a:t>Advanced Reporting</a:t>
            </a:r>
          </a:p>
          <a:p>
            <a:r>
              <a:rPr lang="en-US" smtClean="0"/>
              <a:t>A .</a:t>
            </a:r>
            <a:r>
              <a:rPr lang="en-US" b="1" smtClean="0"/>
              <a:t>qvt</a:t>
            </a:r>
            <a:r>
              <a:rPr lang="en-US" smtClean="0"/>
              <a:t> file is a report template file that contains sheet objects that may be modified and customized and belongs to a certain company file</a:t>
            </a:r>
            <a:endParaRPr lang="en-US" dirty="0"/>
          </a:p>
        </p:txBody>
      </p:sp>
    </p:spTree>
    <p:extLst>
      <p:ext uri="{BB962C8B-B14F-4D97-AF65-F5344CB8AC3E}">
        <p14:creationId xmlns:p14="http://schemas.microsoft.com/office/powerpoint/2010/main" val="7140324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chemeClr val="tx2"/>
                </a:solidFill>
              </a:rPr>
              <a:t>QVD</a:t>
            </a:r>
            <a:endParaRPr lang="en-US" b="1" dirty="0">
              <a:solidFill>
                <a:schemeClr val="tx2"/>
              </a:solidFill>
            </a:endParaRPr>
          </a:p>
        </p:txBody>
      </p:sp>
      <p:sp>
        <p:nvSpPr>
          <p:cNvPr id="3" name="Content Placeholder 2"/>
          <p:cNvSpPr>
            <a:spLocks noGrp="1"/>
          </p:cNvSpPr>
          <p:nvPr>
            <p:ph idx="1"/>
          </p:nvPr>
        </p:nvSpPr>
        <p:spPr>
          <a:xfrm>
            <a:off x="612648" y="1438075"/>
            <a:ext cx="7918704" cy="2813292"/>
          </a:xfrm>
        </p:spPr>
        <p:txBody>
          <a:bodyPr>
            <a:normAutofit/>
          </a:bodyPr>
          <a:lstStyle/>
          <a:p>
            <a:r>
              <a:rPr lang="en-US" dirty="0" smtClean="0"/>
              <a:t>Contains a table </a:t>
            </a:r>
            <a:r>
              <a:rPr lang="en-US" dirty="0"/>
              <a:t>of data exported from </a:t>
            </a:r>
            <a:r>
              <a:rPr lang="en-US" dirty="0" smtClean="0"/>
              <a:t>back end scripts</a:t>
            </a:r>
          </a:p>
          <a:p>
            <a:r>
              <a:rPr lang="en-US" dirty="0" smtClean="0"/>
              <a:t>Is a native </a:t>
            </a:r>
            <a:r>
              <a:rPr lang="en-US" dirty="0" err="1" smtClean="0"/>
              <a:t>QlikView</a:t>
            </a:r>
            <a:r>
              <a:rPr lang="en-US" dirty="0" smtClean="0"/>
              <a:t>® format</a:t>
            </a:r>
          </a:p>
          <a:p>
            <a:r>
              <a:rPr lang="en-US" dirty="0" smtClean="0"/>
              <a:t>Is optimized </a:t>
            </a:r>
            <a:r>
              <a:rPr lang="en-US" dirty="0"/>
              <a:t>for </a:t>
            </a:r>
            <a:r>
              <a:rPr lang="en-US" dirty="0" smtClean="0"/>
              <a:t>speed (</a:t>
            </a:r>
            <a:r>
              <a:rPr lang="en-US" dirty="0"/>
              <a:t>10 to 100 times </a:t>
            </a:r>
            <a:r>
              <a:rPr lang="en-US" dirty="0" smtClean="0"/>
              <a:t>faster) - </a:t>
            </a:r>
            <a:r>
              <a:rPr lang="en-US" dirty="0"/>
              <a:t>very </a:t>
            </a:r>
            <a:r>
              <a:rPr lang="en-US" dirty="0" smtClean="0"/>
              <a:t>compact.</a:t>
            </a:r>
          </a:p>
          <a:p>
            <a:r>
              <a:rPr lang="en-US" dirty="0" smtClean="0"/>
              <a:t>Reduces workload </a:t>
            </a:r>
            <a:r>
              <a:rPr lang="en-US" dirty="0"/>
              <a:t>on external </a:t>
            </a:r>
            <a:r>
              <a:rPr lang="en-US" dirty="0" smtClean="0"/>
              <a:t>databases.</a:t>
            </a:r>
          </a:p>
          <a:p>
            <a:r>
              <a:rPr lang="en-US" dirty="0" smtClean="0"/>
              <a:t>Combines </a:t>
            </a:r>
            <a:r>
              <a:rPr lang="en-US" dirty="0"/>
              <a:t>data from any number </a:t>
            </a:r>
            <a:r>
              <a:rPr lang="en-US" dirty="0" smtClean="0"/>
              <a:t>of tables in compressed format</a:t>
            </a:r>
          </a:p>
        </p:txBody>
      </p:sp>
      <p:pic>
        <p:nvPicPr>
          <p:cNvPr id="6" name="Picture 5" descr="QVD_col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750" y="4248403"/>
            <a:ext cx="842602" cy="990154"/>
          </a:xfrm>
          <a:prstGeom prst="rect">
            <a:avLst/>
          </a:prstGeom>
        </p:spPr>
      </p:pic>
      <p:cxnSp>
        <p:nvCxnSpPr>
          <p:cNvPr id="7" name="Straight Arrow Connector 6"/>
          <p:cNvCxnSpPr/>
          <p:nvPr/>
        </p:nvCxnSpPr>
        <p:spPr>
          <a:xfrm>
            <a:off x="3830855" y="4464348"/>
            <a:ext cx="615766" cy="0"/>
          </a:xfrm>
          <a:prstGeom prst="straightConnector1">
            <a:avLst/>
          </a:prstGeom>
          <a:ln>
            <a:solidFill>
              <a:schemeClr val="accent4"/>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3830855" y="4743480"/>
            <a:ext cx="6157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65515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984" y="387333"/>
            <a:ext cx="4716966" cy="633995"/>
          </a:xfrm>
        </p:spPr>
        <p:txBody>
          <a:bodyPr/>
          <a:lstStyle/>
          <a:p>
            <a:r>
              <a:rPr lang="en-US" sz="2800" b="1" dirty="0" smtClean="0"/>
              <a:t>List Boxes</a:t>
            </a:r>
            <a:endParaRPr lang="en-US" sz="2800" b="1" dirty="0"/>
          </a:p>
        </p:txBody>
      </p:sp>
      <p:sp>
        <p:nvSpPr>
          <p:cNvPr id="3" name="Content Placeholder 2"/>
          <p:cNvSpPr>
            <a:spLocks noGrp="1"/>
          </p:cNvSpPr>
          <p:nvPr>
            <p:ph idx="1"/>
          </p:nvPr>
        </p:nvSpPr>
        <p:spPr>
          <a:xfrm>
            <a:off x="489984" y="1158861"/>
            <a:ext cx="4974114" cy="4829344"/>
          </a:xfrm>
          <a:ln w="28575">
            <a:solidFill>
              <a:schemeClr val="accent1"/>
            </a:solidFill>
          </a:ln>
        </p:spPr>
        <p:txBody>
          <a:bodyPr/>
          <a:lstStyle/>
          <a:p>
            <a:r>
              <a:rPr lang="en-US" dirty="0" smtClean="0"/>
              <a:t>List boxes are the most basic </a:t>
            </a:r>
            <a:r>
              <a:rPr lang="en-US" b="1" dirty="0"/>
              <a:t>sheet objects</a:t>
            </a:r>
          </a:p>
          <a:p>
            <a:r>
              <a:rPr lang="en-US" dirty="0" smtClean="0"/>
              <a:t>These are placed on sheets an used for filtering data</a:t>
            </a:r>
          </a:p>
          <a:p>
            <a:r>
              <a:rPr lang="en-US" b="1" dirty="0" smtClean="0"/>
              <a:t>List boxes </a:t>
            </a:r>
            <a:r>
              <a:rPr lang="en-US" dirty="0" smtClean="0"/>
              <a:t>contain the field values that are captured from data tables</a:t>
            </a:r>
          </a:p>
          <a:p>
            <a:r>
              <a:rPr lang="en-US" dirty="0" smtClean="0"/>
              <a:t>A </a:t>
            </a:r>
            <a:r>
              <a:rPr lang="en-US" b="1" dirty="0" smtClean="0"/>
              <a:t>scroll bar </a:t>
            </a:r>
            <a:r>
              <a:rPr lang="en-US" dirty="0" smtClean="0"/>
              <a:t>is displayed when not all values can be displayed within the list box</a:t>
            </a:r>
          </a:p>
          <a:p>
            <a:r>
              <a:rPr lang="en-US" b="1" dirty="0" smtClean="0"/>
              <a:t>Green-white-gray</a:t>
            </a:r>
            <a:r>
              <a:rPr lang="en-US" dirty="0" smtClean="0"/>
              <a:t> play an important part in list box selections and analysis of data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5449" y="704331"/>
            <a:ext cx="2141220" cy="5486400"/>
          </a:xfrm>
          <a:prstGeom prst="rect">
            <a:avLst/>
          </a:prstGeom>
          <a:ln w="28575">
            <a:solidFill>
              <a:schemeClr val="accent4"/>
            </a:solidFill>
          </a:ln>
        </p:spPr>
      </p:pic>
    </p:spTree>
    <p:extLst>
      <p:ext uri="{BB962C8B-B14F-4D97-AF65-F5344CB8AC3E}">
        <p14:creationId xmlns:p14="http://schemas.microsoft.com/office/powerpoint/2010/main" val="23977577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Library</a:t>
            </a:r>
            <a:endParaRPr lang="en-US" b="1" dirty="0"/>
          </a:p>
        </p:txBody>
      </p:sp>
      <p:sp>
        <p:nvSpPr>
          <p:cNvPr id="3" name="Content Placeholder 2"/>
          <p:cNvSpPr>
            <a:spLocks noGrp="1"/>
          </p:cNvSpPr>
          <p:nvPr>
            <p:ph idx="1"/>
          </p:nvPr>
        </p:nvSpPr>
        <p:spPr>
          <a:xfrm>
            <a:off x="612648" y="1438075"/>
            <a:ext cx="7918704" cy="3847604"/>
          </a:xfrm>
          <a:ln w="28575">
            <a:solidFill>
              <a:schemeClr val="accent1"/>
            </a:solidFill>
          </a:ln>
        </p:spPr>
        <p:txBody>
          <a:bodyPr/>
          <a:lstStyle/>
          <a:p>
            <a:r>
              <a:rPr lang="en-US" dirty="0" smtClean="0"/>
              <a:t>Contains </a:t>
            </a:r>
            <a:r>
              <a:rPr lang="en-US" b="1" dirty="0" smtClean="0"/>
              <a:t>pre-defined objects </a:t>
            </a:r>
            <a:r>
              <a:rPr lang="en-US" dirty="0" smtClean="0"/>
              <a:t>for your reports</a:t>
            </a:r>
          </a:p>
          <a:p>
            <a:r>
              <a:rPr lang="en-US" dirty="0" smtClean="0"/>
              <a:t>May contain predefined </a:t>
            </a:r>
            <a:r>
              <a:rPr lang="en-US" b="1" dirty="0"/>
              <a:t>Chart objects, Date parameters, List Box </a:t>
            </a:r>
            <a:r>
              <a:rPr lang="en-US" dirty="0"/>
              <a:t>objects for filtering</a:t>
            </a:r>
            <a:r>
              <a:rPr lang="en-US" b="1" dirty="0"/>
              <a:t>, Table objects</a:t>
            </a:r>
            <a:r>
              <a:rPr lang="en-US" dirty="0"/>
              <a:t> and </a:t>
            </a:r>
            <a:r>
              <a:rPr lang="en-US" b="1" dirty="0"/>
              <a:t>Text/Utility object</a:t>
            </a:r>
          </a:p>
          <a:p>
            <a:r>
              <a:rPr lang="en-US" dirty="0" smtClean="0"/>
              <a:t>Contains </a:t>
            </a:r>
            <a:r>
              <a:rPr lang="en-US" b="1" dirty="0"/>
              <a:t>Current Selections </a:t>
            </a:r>
            <a:r>
              <a:rPr lang="en-US" dirty="0" smtClean="0"/>
              <a:t>box</a:t>
            </a:r>
          </a:p>
          <a:p>
            <a:r>
              <a:rPr lang="en-US" b="1" dirty="0" smtClean="0"/>
              <a:t>Double </a:t>
            </a:r>
            <a:r>
              <a:rPr lang="en-US" b="1" dirty="0"/>
              <a:t>click</a:t>
            </a:r>
            <a:r>
              <a:rPr lang="en-US" dirty="0"/>
              <a:t> on the </a:t>
            </a:r>
            <a:r>
              <a:rPr lang="en-US" dirty="0" smtClean="0"/>
              <a:t>objects to place them onto the sheet from the </a:t>
            </a:r>
            <a:r>
              <a:rPr lang="en-US" b="1" dirty="0" smtClean="0"/>
              <a:t>Library</a:t>
            </a:r>
          </a:p>
          <a:p>
            <a:r>
              <a:rPr lang="en-US" dirty="0" smtClean="0"/>
              <a:t>If you do not see </a:t>
            </a:r>
            <a:r>
              <a:rPr lang="en-US" b="1" dirty="0" smtClean="0"/>
              <a:t>Library</a:t>
            </a:r>
            <a:r>
              <a:rPr lang="en-US" dirty="0" smtClean="0"/>
              <a:t> objects on the left hand side and a listing of the above options, click on the </a:t>
            </a:r>
            <a:r>
              <a:rPr lang="en-US" b="1" dirty="0"/>
              <a:t>Library</a:t>
            </a:r>
            <a:r>
              <a:rPr lang="en-US" dirty="0" smtClean="0"/>
              <a:t> button and a panel opens up to show the different objects</a:t>
            </a:r>
            <a:endParaRPr lang="en-US" dirty="0"/>
          </a:p>
        </p:txBody>
      </p:sp>
    </p:spTree>
    <p:extLst>
      <p:ext uri="{BB962C8B-B14F-4D97-AF65-F5344CB8AC3E}">
        <p14:creationId xmlns:p14="http://schemas.microsoft.com/office/powerpoint/2010/main" val="1758819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6417"/>
            <a:ext cx="9144000" cy="633995"/>
          </a:xfrm>
        </p:spPr>
        <p:txBody>
          <a:bodyPr/>
          <a:lstStyle/>
          <a:p>
            <a:r>
              <a:rPr lang="en-US" sz="3200" b="1" dirty="0" smtClean="0">
                <a:solidFill>
                  <a:schemeClr val="accent5">
                    <a:lumMod val="60000"/>
                    <a:lumOff val="40000"/>
                  </a:schemeClr>
                </a:solidFill>
              </a:rPr>
              <a:t>Master Calendar</a:t>
            </a:r>
            <a:endParaRPr lang="en-US" sz="2800" b="1" dirty="0">
              <a:solidFill>
                <a:schemeClr val="accent5">
                  <a:lumMod val="60000"/>
                  <a:lumOff val="40000"/>
                </a:schemeClr>
              </a:solidFill>
            </a:endParaRPr>
          </a:p>
        </p:txBody>
      </p:sp>
      <p:sp>
        <p:nvSpPr>
          <p:cNvPr id="3" name="Content Placeholder 2"/>
          <p:cNvSpPr>
            <a:spLocks noGrp="1"/>
          </p:cNvSpPr>
          <p:nvPr>
            <p:ph idx="1"/>
          </p:nvPr>
        </p:nvSpPr>
        <p:spPr>
          <a:xfrm>
            <a:off x="612648" y="819741"/>
            <a:ext cx="7918704" cy="2052258"/>
          </a:xfrm>
        </p:spPr>
        <p:txBody>
          <a:bodyPr/>
          <a:lstStyle/>
          <a:p>
            <a:r>
              <a:rPr lang="en-US" dirty="0" smtClean="0"/>
              <a:t>A table </a:t>
            </a:r>
            <a:r>
              <a:rPr lang="en-US" dirty="0"/>
              <a:t>of data that keeps all the pertinent date elements organized into one </a:t>
            </a:r>
            <a:r>
              <a:rPr lang="en-US" dirty="0" smtClean="0"/>
              <a:t>table</a:t>
            </a:r>
          </a:p>
          <a:p>
            <a:r>
              <a:rPr lang="en-US" dirty="0" smtClean="0"/>
              <a:t>A </a:t>
            </a:r>
            <a:r>
              <a:rPr lang="en-US" b="1" dirty="0" smtClean="0"/>
              <a:t>dimensional </a:t>
            </a:r>
            <a:r>
              <a:rPr lang="en-US" b="1" dirty="0"/>
              <a:t>table </a:t>
            </a:r>
            <a:r>
              <a:rPr lang="en-US" dirty="0"/>
              <a:t>that links to dates in your </a:t>
            </a:r>
            <a:r>
              <a:rPr lang="en-US" b="1" dirty="0"/>
              <a:t>company </a:t>
            </a:r>
            <a:r>
              <a:rPr lang="en-US" b="1" dirty="0" smtClean="0"/>
              <a:t>file</a:t>
            </a:r>
          </a:p>
          <a:p>
            <a:r>
              <a:rPr lang="en-US" dirty="0"/>
              <a:t>Extract certain </a:t>
            </a:r>
            <a:r>
              <a:rPr lang="en-US" b="1" dirty="0"/>
              <a:t>date parameters </a:t>
            </a:r>
            <a:r>
              <a:rPr lang="en-US" dirty="0"/>
              <a:t>for reporting purposes</a:t>
            </a:r>
          </a:p>
        </p:txBody>
      </p:sp>
      <p:pic>
        <p:nvPicPr>
          <p:cNvPr id="4" name="Picture 3"/>
          <p:cNvPicPr/>
          <p:nvPr/>
        </p:nvPicPr>
        <p:blipFill rotWithShape="1">
          <a:blip r:embed="rId2">
            <a:extLst>
              <a:ext uri="{28A0092B-C50C-407E-A947-70E740481C1C}">
                <a14:useLocalDpi xmlns:a14="http://schemas.microsoft.com/office/drawing/2010/main" val="0"/>
              </a:ext>
            </a:extLst>
          </a:blip>
          <a:srcRect l="13531" t="4520" r="1205" b="11908"/>
          <a:stretch/>
        </p:blipFill>
        <p:spPr bwMode="auto">
          <a:xfrm>
            <a:off x="2673423" y="2899317"/>
            <a:ext cx="4017308" cy="3593965"/>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5818953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570" y="487695"/>
            <a:ext cx="9144000" cy="633995"/>
          </a:xfrm>
        </p:spPr>
        <p:txBody>
          <a:bodyPr/>
          <a:lstStyle/>
          <a:p>
            <a:r>
              <a:rPr lang="en-US" sz="2800" b="1" dirty="0" smtClean="0">
                <a:solidFill>
                  <a:schemeClr val="accent1"/>
                </a:solidFill>
              </a:rPr>
              <a:t>Activities</a:t>
            </a:r>
            <a:endParaRPr lang="en-US" b="1" dirty="0">
              <a:solidFill>
                <a:schemeClr val="accent1"/>
              </a:solidFill>
            </a:endParaRPr>
          </a:p>
        </p:txBody>
      </p:sp>
      <p:sp>
        <p:nvSpPr>
          <p:cNvPr id="3" name="Content Placeholder 2"/>
          <p:cNvSpPr>
            <a:spLocks noGrp="1"/>
          </p:cNvSpPr>
          <p:nvPr>
            <p:ph idx="1"/>
          </p:nvPr>
        </p:nvSpPr>
        <p:spPr>
          <a:xfrm>
            <a:off x="612648" y="2218660"/>
            <a:ext cx="7918703" cy="2163770"/>
          </a:xfrm>
          <a:ln w="19050">
            <a:solidFill>
              <a:schemeClr val="accent2"/>
            </a:solidFill>
          </a:ln>
        </p:spPr>
        <p:txBody>
          <a:bodyPr/>
          <a:lstStyle/>
          <a:p>
            <a:pPr>
              <a:buFont typeface="Arial" panose="020B0604020202020204" pitchFamily="34" charset="0"/>
              <a:buChar char="•"/>
            </a:pPr>
            <a:r>
              <a:rPr lang="sv-SE" dirty="0" smtClean="0">
                <a:solidFill>
                  <a:schemeClr val="accent1"/>
                </a:solidFill>
              </a:rPr>
              <a:t> </a:t>
            </a:r>
            <a:r>
              <a:rPr lang="sv-SE" b="1" dirty="0" smtClean="0">
                <a:solidFill>
                  <a:schemeClr val="accent1"/>
                </a:solidFill>
              </a:rPr>
              <a:t>Activity 3.1 - Create a Report Using Start From Scratch</a:t>
            </a:r>
          </a:p>
          <a:p>
            <a:pPr>
              <a:buFont typeface="Arial" panose="020B0604020202020204" pitchFamily="34" charset="0"/>
              <a:buChar char="•"/>
            </a:pPr>
            <a:r>
              <a:rPr lang="sv-SE" b="1" dirty="0" smtClean="0">
                <a:solidFill>
                  <a:schemeClr val="accent1"/>
                </a:solidFill>
              </a:rPr>
              <a:t>Activity 3.2 – Create List Boxes</a:t>
            </a:r>
          </a:p>
          <a:p>
            <a:pPr>
              <a:buFont typeface="Arial" panose="020B0604020202020204" pitchFamily="34" charset="0"/>
              <a:buChar char="•"/>
            </a:pPr>
            <a:r>
              <a:rPr lang="sv-SE" b="1" dirty="0" smtClean="0">
                <a:solidFill>
                  <a:schemeClr val="accent1"/>
                </a:solidFill>
              </a:rPr>
              <a:t>Activity </a:t>
            </a:r>
            <a:r>
              <a:rPr lang="sv-SE" b="1" dirty="0">
                <a:solidFill>
                  <a:schemeClr val="accent1"/>
                </a:solidFill>
              </a:rPr>
              <a:t>3</a:t>
            </a:r>
            <a:r>
              <a:rPr lang="sv-SE" b="1" dirty="0" smtClean="0">
                <a:solidFill>
                  <a:schemeClr val="accent1"/>
                </a:solidFill>
              </a:rPr>
              <a:t>.3 – Display a Master Calendar</a:t>
            </a:r>
            <a:endParaRPr lang="sv-SE" b="1" dirty="0" smtClean="0"/>
          </a:p>
        </p:txBody>
      </p:sp>
    </p:spTree>
    <p:extLst>
      <p:ext uri="{BB962C8B-B14F-4D97-AF65-F5344CB8AC3E}">
        <p14:creationId xmlns:p14="http://schemas.microsoft.com/office/powerpoint/2010/main" val="6539580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780" y="5263375"/>
            <a:ext cx="1260389" cy="695099"/>
          </a:xfrm>
          <a:prstGeom prst="rect">
            <a:avLst/>
          </a:prstGeom>
        </p:spPr>
      </p:pic>
      <p:sp>
        <p:nvSpPr>
          <p:cNvPr id="5" name="Rectangle 4"/>
          <p:cNvSpPr/>
          <p:nvPr/>
        </p:nvSpPr>
        <p:spPr>
          <a:xfrm>
            <a:off x="4432189" y="1994470"/>
            <a:ext cx="4070665" cy="2862322"/>
          </a:xfrm>
          <a:prstGeom prst="rect">
            <a:avLst/>
          </a:prstGeom>
          <a:noFill/>
        </p:spPr>
        <p:txBody>
          <a:bodyPr wrap="square" lIns="91440" tIns="45720" rIns="91440" bIns="45720">
            <a:spAutoFit/>
          </a:bodyPr>
          <a:lstStyle/>
          <a:p>
            <a:pPr algn="ctr"/>
            <a:r>
              <a:rPr lang="en-US" sz="3200" b="1" dirty="0">
                <a:ln w="0"/>
                <a:solidFill>
                  <a:schemeClr val="accent1"/>
                </a:solidFill>
                <a:effectLst>
                  <a:outerShdw blurRad="38100" dist="25400" dir="5400000" algn="ctr" rotWithShape="0">
                    <a:srgbClr val="6E747A">
                      <a:alpha val="43000"/>
                    </a:srgbClr>
                  </a:outerShdw>
                </a:effectLst>
              </a:rPr>
              <a:t>Training Module 1: Basic</a:t>
            </a:r>
          </a:p>
          <a:p>
            <a:pPr algn="ctr"/>
            <a:r>
              <a:rPr lang="en-US" sz="3200" b="1" dirty="0" smtClean="0">
                <a:ln w="0"/>
                <a:solidFill>
                  <a:schemeClr val="accent1"/>
                </a:solidFill>
                <a:effectLst>
                  <a:outerShdw blurRad="38100" dist="25400" dir="5400000" algn="ctr" rotWithShape="0">
                    <a:srgbClr val="6E747A">
                      <a:alpha val="43000"/>
                    </a:srgbClr>
                  </a:outerShdw>
                </a:effectLst>
              </a:rPr>
              <a:t>Chapter 4</a:t>
            </a:r>
          </a:p>
          <a:p>
            <a:pPr algn="ctr"/>
            <a:r>
              <a:rPr lang="en-US" sz="2800" b="1" dirty="0" smtClean="0">
                <a:ln w="0"/>
                <a:solidFill>
                  <a:schemeClr val="accent1"/>
                </a:solidFill>
                <a:effectLst>
                  <a:outerShdw blurRad="38100" dist="25400" dir="5400000" algn="ctr" rotWithShape="0">
                    <a:srgbClr val="6E747A">
                      <a:alpha val="43000"/>
                    </a:srgbClr>
                  </a:outerShdw>
                </a:effectLst>
              </a:rPr>
              <a:t>Foundations of a Powerful User Interface</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67558952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accent1"/>
                </a:solidFill>
              </a:rPr>
              <a:t>Learning objectives</a:t>
            </a:r>
          </a:p>
        </p:txBody>
      </p:sp>
      <p:sp>
        <p:nvSpPr>
          <p:cNvPr id="3" name="Content Placeholder 2"/>
          <p:cNvSpPr>
            <a:spLocks noGrp="1"/>
          </p:cNvSpPr>
          <p:nvPr>
            <p:ph idx="1"/>
          </p:nvPr>
        </p:nvSpPr>
        <p:spPr>
          <a:xfrm>
            <a:off x="551101" y="1543581"/>
            <a:ext cx="8267584" cy="4329681"/>
          </a:xfrm>
          <a:ln w="28575">
            <a:solidFill>
              <a:schemeClr val="accent2"/>
            </a:solidFill>
          </a:ln>
        </p:spPr>
        <p:txBody>
          <a:bodyPr/>
          <a:lstStyle/>
          <a:p>
            <a:r>
              <a:rPr lang="en-US" sz="2800"/>
              <a:t>Explain </a:t>
            </a:r>
            <a:r>
              <a:rPr lang="en-US" sz="2800" b="1"/>
              <a:t>basic design </a:t>
            </a:r>
            <a:r>
              <a:rPr lang="en-US" sz="2800" b="1" smtClean="0"/>
              <a:t>concepts</a:t>
            </a:r>
          </a:p>
          <a:p>
            <a:pPr marL="0" indent="0">
              <a:buNone/>
            </a:pPr>
            <a:endParaRPr lang="en-US" sz="2800"/>
          </a:p>
          <a:p>
            <a:r>
              <a:rPr lang="en-US" sz="2800" smtClean="0"/>
              <a:t> Identify </a:t>
            </a:r>
            <a:r>
              <a:rPr lang="en-US" sz="2800"/>
              <a:t>how to </a:t>
            </a:r>
            <a:r>
              <a:rPr lang="en-US" sz="2800" smtClean="0"/>
              <a:t>create </a:t>
            </a:r>
            <a:r>
              <a:rPr lang="en-US" sz="2800"/>
              <a:t>a </a:t>
            </a:r>
            <a:r>
              <a:rPr lang="en-US" sz="2800" b="1"/>
              <a:t>consistent user </a:t>
            </a:r>
            <a:r>
              <a:rPr lang="en-US" sz="2800" b="1" smtClean="0"/>
              <a:t>interface</a:t>
            </a:r>
          </a:p>
          <a:p>
            <a:endParaRPr lang="en-US" sz="2800"/>
          </a:p>
          <a:p>
            <a:r>
              <a:rPr lang="en-US" sz="2800"/>
              <a:t>Explain the </a:t>
            </a:r>
            <a:r>
              <a:rPr lang="en-US" sz="2800" b="1" smtClean="0"/>
              <a:t>best </a:t>
            </a:r>
            <a:r>
              <a:rPr lang="en-US" sz="2800" b="1"/>
              <a:t>practices</a:t>
            </a:r>
            <a:r>
              <a:rPr lang="en-US" sz="2800"/>
              <a:t> for the use of layout, fonts, and colors. </a:t>
            </a:r>
          </a:p>
        </p:txBody>
      </p:sp>
    </p:spTree>
    <p:extLst>
      <p:ext uri="{BB962C8B-B14F-4D97-AF65-F5344CB8AC3E}">
        <p14:creationId xmlns:p14="http://schemas.microsoft.com/office/powerpoint/2010/main" val="31776416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Arial"/>
              <a:ea typeface="+mn-ea"/>
              <a:cs typeface="+mn-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997" y="1099128"/>
            <a:ext cx="5907815" cy="4421630"/>
          </a:xfrm>
          <a:prstGeom prst="rect">
            <a:avLst/>
          </a:prstGeom>
        </p:spPr>
      </p:pic>
      <p:sp>
        <p:nvSpPr>
          <p:cNvPr id="3" name="Rectangle 2"/>
          <p:cNvSpPr/>
          <p:nvPr/>
        </p:nvSpPr>
        <p:spPr>
          <a:xfrm>
            <a:off x="2054290" y="5789466"/>
            <a:ext cx="4871642" cy="507831"/>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srgbClr val="FFFFFF"/>
                </a:solidFill>
                <a:effectLst/>
                <a:uLnTx/>
                <a:uFillTx/>
                <a:latin typeface="Arial"/>
                <a:ea typeface="+mn-ea"/>
                <a:cs typeface="+mn-cs"/>
              </a:rPr>
              <a:t>Our minds only register what we perceive, which means that we only focus on a small part of what we see. </a:t>
            </a:r>
          </a:p>
        </p:txBody>
      </p:sp>
      <p:sp>
        <p:nvSpPr>
          <p:cNvPr id="4" name="Title 3"/>
          <p:cNvSpPr>
            <a:spLocks noGrp="1"/>
          </p:cNvSpPr>
          <p:nvPr>
            <p:ph type="title"/>
          </p:nvPr>
        </p:nvSpPr>
        <p:spPr>
          <a:xfrm>
            <a:off x="228600" y="300677"/>
            <a:ext cx="8686800" cy="475496"/>
          </a:xfrm>
        </p:spPr>
        <p:txBody>
          <a:bodyPr>
            <a:noAutofit/>
          </a:bodyPr>
          <a:lstStyle/>
          <a:p>
            <a:r>
              <a:rPr lang="en-US" sz="2400" b="1">
                <a:solidFill>
                  <a:schemeClr val="bg1"/>
                </a:solidFill>
              </a:rPr>
              <a:t>Visual </a:t>
            </a:r>
            <a:r>
              <a:rPr lang="en-US" sz="2400" b="1" smtClean="0">
                <a:solidFill>
                  <a:schemeClr val="bg1"/>
                </a:solidFill>
              </a:rPr>
              <a:t>perception – What if our dashboard looked like this ?</a:t>
            </a:r>
            <a:endParaRPr lang="en-US" sz="2400" b="1">
              <a:solidFill>
                <a:schemeClr val="bg1"/>
              </a:solidFill>
            </a:endParaRPr>
          </a:p>
        </p:txBody>
      </p:sp>
    </p:spTree>
    <p:extLst>
      <p:ext uri="{BB962C8B-B14F-4D97-AF65-F5344CB8AC3E}">
        <p14:creationId xmlns:p14="http://schemas.microsoft.com/office/powerpoint/2010/main" val="36116825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0468" y="0"/>
            <a:ext cx="9144000" cy="6858000"/>
          </a:xfrm>
          <a:prstGeom prst="rect">
            <a:avLst/>
          </a:pr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2"/>
          <p:cNvSpPr/>
          <p:nvPr/>
        </p:nvSpPr>
        <p:spPr>
          <a:xfrm>
            <a:off x="4710522" y="3198167"/>
            <a:ext cx="4018084"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Arial"/>
                <a:ea typeface="+mn-ea"/>
                <a:cs typeface="+mn-cs"/>
              </a:rPr>
              <a:t>What is the focal point now?</a:t>
            </a:r>
          </a:p>
        </p:txBody>
      </p:sp>
      <p:sp>
        <p:nvSpPr>
          <p:cNvPr id="4" name="Title 3"/>
          <p:cNvSpPr>
            <a:spLocks noGrp="1"/>
          </p:cNvSpPr>
          <p:nvPr>
            <p:ph type="title"/>
          </p:nvPr>
        </p:nvSpPr>
        <p:spPr>
          <a:xfrm>
            <a:off x="1379249" y="152960"/>
            <a:ext cx="6605309" cy="893666"/>
          </a:xfrm>
        </p:spPr>
        <p:txBody>
          <a:bodyPr>
            <a:noAutofit/>
          </a:bodyPr>
          <a:lstStyle/>
          <a:p>
            <a:pPr algn="ctr"/>
            <a:r>
              <a:rPr lang="en-US" sz="2400" b="1">
                <a:solidFill>
                  <a:schemeClr val="bg1"/>
                </a:solidFill>
              </a:rPr>
              <a:t>Visual P</a:t>
            </a:r>
            <a:r>
              <a:rPr lang="en-US" sz="2400" b="1" smtClean="0">
                <a:solidFill>
                  <a:schemeClr val="bg1"/>
                </a:solidFill>
              </a:rPr>
              <a:t>erception </a:t>
            </a:r>
            <a:r>
              <a:rPr lang="en-US" sz="2400" b="1">
                <a:solidFill>
                  <a:schemeClr val="bg1"/>
                </a:solidFill>
              </a:rPr>
              <a:t/>
            </a:r>
            <a:br>
              <a:rPr lang="en-US" sz="2400" b="1">
                <a:solidFill>
                  <a:schemeClr val="bg1"/>
                </a:solidFill>
              </a:rPr>
            </a:br>
            <a:r>
              <a:rPr lang="en-US" sz="2400" b="1" smtClean="0">
                <a:solidFill>
                  <a:schemeClr val="bg1"/>
                </a:solidFill>
              </a:rPr>
              <a:t>Create a Focal </a:t>
            </a:r>
            <a:r>
              <a:rPr lang="en-US" sz="2400" b="1">
                <a:solidFill>
                  <a:schemeClr val="bg1"/>
                </a:solidFill>
              </a:rPr>
              <a:t>P</a:t>
            </a:r>
            <a:r>
              <a:rPr lang="en-US" sz="2400" b="1" smtClean="0">
                <a:solidFill>
                  <a:schemeClr val="bg1"/>
                </a:solidFill>
              </a:rPr>
              <a:t>oint for the dashboard</a:t>
            </a:r>
            <a:endParaRPr lang="en-US" sz="2400" b="1">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48" y="1357847"/>
            <a:ext cx="3319048" cy="5028859"/>
          </a:xfrm>
          <a:prstGeom prst="rect">
            <a:avLst/>
          </a:prstGeom>
        </p:spPr>
      </p:pic>
    </p:spTree>
    <p:extLst>
      <p:ext uri="{BB962C8B-B14F-4D97-AF65-F5344CB8AC3E}">
        <p14:creationId xmlns:p14="http://schemas.microsoft.com/office/powerpoint/2010/main" val="13221392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smtClean="0"/>
              <a:t>Training Modules Format</a:t>
            </a:r>
            <a:endParaRPr lang="en-US" sz="3200" b="1" dirty="0"/>
          </a:p>
        </p:txBody>
      </p:sp>
      <p:sp>
        <p:nvSpPr>
          <p:cNvPr id="3" name="Text Placeholder 2"/>
          <p:cNvSpPr>
            <a:spLocks noGrp="1"/>
          </p:cNvSpPr>
          <p:nvPr>
            <p:ph type="body" sz="quarter" idx="10"/>
          </p:nvPr>
        </p:nvSpPr>
        <p:spPr>
          <a:xfrm>
            <a:off x="756745" y="1497209"/>
            <a:ext cx="7998372" cy="4230929"/>
          </a:xfrm>
          <a:ln w="28575">
            <a:solidFill>
              <a:schemeClr val="accent1"/>
            </a:solidFill>
          </a:ln>
        </p:spPr>
        <p:txBody>
          <a:bodyPr>
            <a:normAutofit/>
          </a:bodyPr>
          <a:lstStyle/>
          <a:p>
            <a:pPr marL="342900" indent="-342900">
              <a:buFont typeface="Arial" panose="020B0604020202020204" pitchFamily="34" charset="0"/>
              <a:buChar char="•"/>
            </a:pPr>
            <a:endParaRPr lang="en-US" smtClean="0"/>
          </a:p>
          <a:p>
            <a:pPr marL="342900" indent="-342900">
              <a:buFont typeface="Arial" panose="020B0604020202020204" pitchFamily="34" charset="0"/>
              <a:buChar char="•"/>
            </a:pPr>
            <a:r>
              <a:rPr lang="en-US" smtClean="0"/>
              <a:t>Courses </a:t>
            </a:r>
            <a:r>
              <a:rPr lang="en-US" dirty="0" smtClean="0"/>
              <a:t>are created in a </a:t>
            </a:r>
            <a:r>
              <a:rPr lang="en-US" b="1" dirty="0" smtClean="0"/>
              <a:t>modular fashion</a:t>
            </a:r>
          </a:p>
          <a:p>
            <a:pPr marL="342900" indent="-342900">
              <a:buFont typeface="Arial" panose="020B0604020202020204" pitchFamily="34" charset="0"/>
              <a:buChar char="•"/>
            </a:pPr>
            <a:r>
              <a:rPr lang="en-US" b="1" i="1" dirty="0"/>
              <a:t>Basic, Intermediate </a:t>
            </a:r>
            <a:r>
              <a:rPr lang="en-US" i="1" dirty="0"/>
              <a:t>and</a:t>
            </a:r>
            <a:r>
              <a:rPr lang="en-US" b="1" i="1" dirty="0"/>
              <a:t> Advanced</a:t>
            </a:r>
          </a:p>
          <a:p>
            <a:pPr marL="342900" indent="-342900">
              <a:buFont typeface="Arial" panose="020B0604020202020204" pitchFamily="34" charset="0"/>
              <a:buChar char="•"/>
            </a:pPr>
            <a:r>
              <a:rPr lang="en-US" b="1" smtClean="0"/>
              <a:t>Training Module 1:Basic</a:t>
            </a:r>
            <a:r>
              <a:rPr lang="en-US" smtClean="0"/>
              <a:t> </a:t>
            </a:r>
            <a:r>
              <a:rPr lang="en-US" dirty="0" smtClean="0"/>
              <a:t>(5 </a:t>
            </a:r>
            <a:r>
              <a:rPr lang="en-US" smtClean="0"/>
              <a:t>chapters), </a:t>
            </a:r>
            <a:r>
              <a:rPr lang="en-US" b="1"/>
              <a:t>Training Module 2: </a:t>
            </a:r>
            <a:r>
              <a:rPr lang="en-US" b="1" smtClean="0"/>
              <a:t>Intermediate</a:t>
            </a:r>
            <a:r>
              <a:rPr lang="en-US" smtClean="0"/>
              <a:t> </a:t>
            </a:r>
            <a:r>
              <a:rPr lang="en-US" dirty="0" smtClean="0"/>
              <a:t>(3 chapters</a:t>
            </a:r>
            <a:r>
              <a:rPr lang="en-US" smtClean="0"/>
              <a:t>), </a:t>
            </a:r>
            <a:r>
              <a:rPr lang="en-US" b="1"/>
              <a:t>Training Module 3: </a:t>
            </a:r>
            <a:r>
              <a:rPr lang="en-US" b="1" smtClean="0"/>
              <a:t>Advanced</a:t>
            </a:r>
            <a:r>
              <a:rPr lang="en-US" smtClean="0"/>
              <a:t> (3 chapters)</a:t>
            </a:r>
          </a:p>
          <a:p>
            <a:pPr marL="342900" indent="-342900">
              <a:buFont typeface="Arial" panose="020B0604020202020204" pitchFamily="34" charset="0"/>
              <a:buChar char="•"/>
            </a:pPr>
            <a:r>
              <a:rPr lang="en-US" b="1" smtClean="0"/>
              <a:t>Chapter 12 </a:t>
            </a:r>
            <a:r>
              <a:rPr lang="en-US" smtClean="0"/>
              <a:t>– Appendix and Resources</a:t>
            </a:r>
            <a:endParaRPr lang="en-US" dirty="0" smtClean="0"/>
          </a:p>
          <a:p>
            <a:pPr marL="342900" indent="-342900">
              <a:buFont typeface="Arial" panose="020B0604020202020204" pitchFamily="34" charset="0"/>
              <a:buChar char="•"/>
            </a:pPr>
            <a:r>
              <a:rPr lang="en-US" b="1" dirty="0" smtClean="0"/>
              <a:t>Prerequisites</a:t>
            </a:r>
            <a:endParaRPr lang="en-US" b="1" dirty="0"/>
          </a:p>
        </p:txBody>
      </p:sp>
    </p:spTree>
    <p:extLst>
      <p:ext uri="{BB962C8B-B14F-4D97-AF65-F5344CB8AC3E}">
        <p14:creationId xmlns:p14="http://schemas.microsoft.com/office/powerpoint/2010/main" val="23371587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Less is more</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087" y="1125942"/>
            <a:ext cx="7307906" cy="4606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40651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a:solidFill>
                  <a:schemeClr val="tx2"/>
                </a:solidFill>
              </a:rPr>
              <a:t>Less is more</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313" y="1423988"/>
            <a:ext cx="7189787"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10293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76486"/>
            <a:ext cx="9144000" cy="553998"/>
          </a:xfrm>
        </p:spPr>
        <p:txBody>
          <a:bodyPr/>
          <a:lstStyle/>
          <a:p>
            <a:r>
              <a:rPr lang="sv-SE" sz="3600"/>
              <a:t>Choosing the appropriate visualization</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664990"/>
            <a:ext cx="8807887" cy="2808312"/>
          </a:xfrm>
          <a:prstGeom prst="rect">
            <a:avLst/>
          </a:prstGeom>
        </p:spPr>
      </p:pic>
    </p:spTree>
    <p:extLst>
      <p:ext uri="{BB962C8B-B14F-4D97-AF65-F5344CB8AC3E}">
        <p14:creationId xmlns:p14="http://schemas.microsoft.com/office/powerpoint/2010/main" val="42716522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76486"/>
            <a:ext cx="9144000" cy="369332"/>
          </a:xfrm>
        </p:spPr>
        <p:txBody>
          <a:bodyPr/>
          <a:lstStyle/>
          <a:p>
            <a:r>
              <a:rPr lang="en-US" sz="2400" smtClean="0"/>
              <a:t>Ranking of </a:t>
            </a:r>
            <a:r>
              <a:rPr lang="en-US" sz="2400" smtClean="0">
                <a:solidFill>
                  <a:srgbClr val="62AC1E"/>
                </a:solidFill>
              </a:rPr>
              <a:t>quantitative</a:t>
            </a:r>
            <a:r>
              <a:rPr lang="en-US" sz="2400" smtClean="0"/>
              <a:t> perceptual tasks</a:t>
            </a:r>
            <a:endParaRPr lang="sv-SE" sz="2400"/>
          </a:p>
        </p:txBody>
      </p:sp>
      <p:cxnSp>
        <p:nvCxnSpPr>
          <p:cNvPr id="5" name="Straight Arrow Connector 4"/>
          <p:cNvCxnSpPr/>
          <p:nvPr/>
        </p:nvCxnSpPr>
        <p:spPr>
          <a:xfrm flipV="1">
            <a:off x="1715553" y="1222561"/>
            <a:ext cx="1" cy="5206997"/>
          </a:xfrm>
          <a:prstGeom prst="straightConnector1">
            <a:avLst/>
          </a:prstGeom>
          <a:ln>
            <a:solidFill>
              <a:schemeClr val="tx2">
                <a:lumMod val="60000"/>
                <a:lumOff val="40000"/>
              </a:schemeClr>
            </a:solidFill>
            <a:tailEnd type="arrow"/>
          </a:ln>
        </p:spPr>
        <p:style>
          <a:lnRef idx="2">
            <a:schemeClr val="accent4"/>
          </a:lnRef>
          <a:fillRef idx="0">
            <a:schemeClr val="accent4"/>
          </a:fillRef>
          <a:effectRef idx="1">
            <a:schemeClr val="accent4"/>
          </a:effectRef>
          <a:fontRef idx="minor">
            <a:schemeClr val="tx1"/>
          </a:fontRef>
        </p:style>
      </p:cxnSp>
      <p:sp>
        <p:nvSpPr>
          <p:cNvPr id="8" name="TextBox 7"/>
          <p:cNvSpPr txBox="1"/>
          <p:nvPr/>
        </p:nvSpPr>
        <p:spPr>
          <a:xfrm>
            <a:off x="2066925" y="1117603"/>
            <a:ext cx="1095172"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smtClean="0">
                <a:ln>
                  <a:noFill/>
                </a:ln>
                <a:solidFill>
                  <a:srgbClr val="363636"/>
                </a:solidFill>
                <a:effectLst/>
                <a:uLnTx/>
                <a:uFillTx/>
                <a:latin typeface="Arial"/>
                <a:ea typeface="+mn-ea"/>
                <a:cs typeface="+mn-cs"/>
              </a:rPr>
              <a:t>More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smtClean="0">
                <a:ln>
                  <a:noFill/>
                </a:ln>
                <a:solidFill>
                  <a:srgbClr val="363636"/>
                </a:solidFill>
                <a:effectLst/>
                <a:uLnTx/>
                <a:uFillTx/>
                <a:latin typeface="Arial"/>
                <a:ea typeface="+mn-ea"/>
                <a:cs typeface="+mn-cs"/>
              </a:rPr>
              <a:t>Accurate</a:t>
            </a: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9" name="TextBox 8"/>
          <p:cNvSpPr txBox="1"/>
          <p:nvPr/>
        </p:nvSpPr>
        <p:spPr>
          <a:xfrm>
            <a:off x="2066925" y="5847142"/>
            <a:ext cx="1095172"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smtClean="0">
                <a:ln>
                  <a:noFill/>
                </a:ln>
                <a:solidFill>
                  <a:srgbClr val="363636"/>
                </a:solidFill>
                <a:effectLst/>
                <a:uLnTx/>
                <a:uFillTx/>
                <a:latin typeface="Arial"/>
                <a:ea typeface="+mn-ea"/>
                <a:cs typeface="+mn-cs"/>
              </a:rPr>
              <a:t>Less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smtClean="0">
                <a:ln>
                  <a:noFill/>
                </a:ln>
                <a:solidFill>
                  <a:srgbClr val="363636"/>
                </a:solidFill>
                <a:effectLst/>
                <a:uLnTx/>
                <a:uFillTx/>
                <a:latin typeface="Arial"/>
                <a:ea typeface="+mn-ea"/>
                <a:cs typeface="+mn-cs"/>
              </a:rPr>
              <a:t>Accurate</a:t>
            </a: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0" name="Oval 9"/>
          <p:cNvSpPr/>
          <p:nvPr/>
        </p:nvSpPr>
        <p:spPr>
          <a:xfrm>
            <a:off x="3562348" y="1232288"/>
            <a:ext cx="360000" cy="360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Oval 13"/>
          <p:cNvSpPr/>
          <p:nvPr/>
        </p:nvSpPr>
        <p:spPr>
          <a:xfrm>
            <a:off x="4409098" y="1232288"/>
            <a:ext cx="360000" cy="360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TextBox 30"/>
          <p:cNvSpPr txBox="1"/>
          <p:nvPr/>
        </p:nvSpPr>
        <p:spPr>
          <a:xfrm>
            <a:off x="5238303" y="1260883"/>
            <a:ext cx="912429"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Position</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cxnSp>
        <p:nvCxnSpPr>
          <p:cNvPr id="33" name="Straight Connector 32"/>
          <p:cNvCxnSpPr/>
          <p:nvPr/>
        </p:nvCxnSpPr>
        <p:spPr>
          <a:xfrm>
            <a:off x="3429000" y="2171700"/>
            <a:ext cx="1440000" cy="0"/>
          </a:xfrm>
          <a:prstGeom prst="line">
            <a:avLst/>
          </a:prstGeom>
          <a:ln w="76200"/>
          <a:effectLst/>
        </p:spPr>
        <p:style>
          <a:lnRef idx="2">
            <a:schemeClr val="accent6"/>
          </a:lnRef>
          <a:fillRef idx="0">
            <a:schemeClr val="accent6"/>
          </a:fillRef>
          <a:effectRef idx="1">
            <a:schemeClr val="accent6"/>
          </a:effectRef>
          <a:fontRef idx="minor">
            <a:schemeClr val="tx1"/>
          </a:fontRef>
        </p:style>
      </p:cxnSp>
      <p:cxnSp>
        <p:nvCxnSpPr>
          <p:cNvPr id="34" name="Straight Connector 33"/>
          <p:cNvCxnSpPr/>
          <p:nvPr/>
        </p:nvCxnSpPr>
        <p:spPr>
          <a:xfrm>
            <a:off x="3886217" y="2425700"/>
            <a:ext cx="360000" cy="0"/>
          </a:xfrm>
          <a:prstGeom prst="line">
            <a:avLst/>
          </a:prstGeom>
          <a:ln w="76200"/>
          <a:effectLst/>
        </p:spPr>
        <p:style>
          <a:lnRef idx="2">
            <a:schemeClr val="accent6"/>
          </a:lnRef>
          <a:fillRef idx="0">
            <a:schemeClr val="accent6"/>
          </a:fillRef>
          <a:effectRef idx="1">
            <a:schemeClr val="accent6"/>
          </a:effectRef>
          <a:fontRef idx="minor">
            <a:schemeClr val="tx1"/>
          </a:fontRef>
        </p:style>
      </p:cxnSp>
      <p:sp>
        <p:nvSpPr>
          <p:cNvPr id="36" name="TextBox 35"/>
          <p:cNvSpPr txBox="1"/>
          <p:nvPr/>
        </p:nvSpPr>
        <p:spPr>
          <a:xfrm>
            <a:off x="5238303" y="1983820"/>
            <a:ext cx="811441"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Length</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sp>
        <p:nvSpPr>
          <p:cNvPr id="37" name="Pie 36"/>
          <p:cNvSpPr/>
          <p:nvPr/>
        </p:nvSpPr>
        <p:spPr>
          <a:xfrm rot="20624509">
            <a:off x="3074415" y="2750627"/>
            <a:ext cx="1080000" cy="1080000"/>
          </a:xfrm>
          <a:prstGeom prst="pie">
            <a:avLst>
              <a:gd name="adj1" fmla="val 15955038"/>
              <a:gd name="adj2" fmla="val 1603557"/>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38" name="Pie 37"/>
          <p:cNvSpPr/>
          <p:nvPr/>
        </p:nvSpPr>
        <p:spPr>
          <a:xfrm rot="3139244">
            <a:off x="3730875" y="2750627"/>
            <a:ext cx="1080000" cy="1080000"/>
          </a:xfrm>
          <a:prstGeom prst="pie">
            <a:avLst>
              <a:gd name="adj1" fmla="val 15960344"/>
              <a:gd name="adj2" fmla="val 18333062"/>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39" name="TextBox 38"/>
          <p:cNvSpPr txBox="1"/>
          <p:nvPr/>
        </p:nvSpPr>
        <p:spPr>
          <a:xfrm>
            <a:off x="5238303" y="2826423"/>
            <a:ext cx="707245"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Angle</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sp>
        <p:nvSpPr>
          <p:cNvPr id="40" name="Oval 39"/>
          <p:cNvSpPr/>
          <p:nvPr/>
        </p:nvSpPr>
        <p:spPr>
          <a:xfrm>
            <a:off x="4086225" y="3845625"/>
            <a:ext cx="604800" cy="6048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41" name="Oval 40"/>
          <p:cNvSpPr/>
          <p:nvPr/>
        </p:nvSpPr>
        <p:spPr>
          <a:xfrm>
            <a:off x="3478275" y="4048825"/>
            <a:ext cx="270000" cy="270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42" name="TextBox 41"/>
          <p:cNvSpPr txBox="1"/>
          <p:nvPr/>
        </p:nvSpPr>
        <p:spPr>
          <a:xfrm>
            <a:off x="5238300" y="4003123"/>
            <a:ext cx="617477"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Area</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sp>
        <p:nvSpPr>
          <p:cNvPr id="43" name="Cube 42"/>
          <p:cNvSpPr/>
          <p:nvPr/>
        </p:nvSpPr>
        <p:spPr>
          <a:xfrm>
            <a:off x="4086225" y="4720917"/>
            <a:ext cx="655200" cy="655200"/>
          </a:xfrm>
          <a:prstGeom prst="cube">
            <a:avLst/>
          </a:prstGeom>
          <a:solidFill>
            <a:schemeClr val="accent6"/>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44" name="Cube 43"/>
          <p:cNvSpPr/>
          <p:nvPr/>
        </p:nvSpPr>
        <p:spPr>
          <a:xfrm>
            <a:off x="3478275" y="5043417"/>
            <a:ext cx="360000" cy="360000"/>
          </a:xfrm>
          <a:prstGeom prst="cube">
            <a:avLst/>
          </a:prstGeom>
          <a:solidFill>
            <a:schemeClr val="accent6"/>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45" name="TextBox 44"/>
          <p:cNvSpPr txBox="1"/>
          <p:nvPr/>
        </p:nvSpPr>
        <p:spPr>
          <a:xfrm>
            <a:off x="5238303" y="4938340"/>
            <a:ext cx="867417"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Volume</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sp>
        <p:nvSpPr>
          <p:cNvPr id="49" name="Oval 48"/>
          <p:cNvSpPr/>
          <p:nvPr/>
        </p:nvSpPr>
        <p:spPr>
          <a:xfrm>
            <a:off x="4161448" y="6069558"/>
            <a:ext cx="360000" cy="36000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51" name="Oval 50"/>
          <p:cNvSpPr/>
          <p:nvPr/>
        </p:nvSpPr>
        <p:spPr>
          <a:xfrm>
            <a:off x="3440473" y="6069558"/>
            <a:ext cx="360000" cy="360000"/>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sp>
        <p:nvSpPr>
          <p:cNvPr id="52" name="TextBox 51"/>
          <p:cNvSpPr txBox="1"/>
          <p:nvPr/>
        </p:nvSpPr>
        <p:spPr>
          <a:xfrm>
            <a:off x="5238303" y="6104723"/>
            <a:ext cx="673582"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srgbClr val="363636"/>
                </a:solidFill>
                <a:effectLst/>
                <a:uLnTx/>
                <a:uFillTx/>
                <a:latin typeface="Arial"/>
                <a:ea typeface="+mn-ea"/>
                <a:cs typeface="+mn-cs"/>
              </a:rPr>
              <a:t>Color</a:t>
            </a:r>
            <a:endParaRPr kumimoji="0" lang="sv-SE" sz="1600" b="0" i="0" u="none" strike="noStrike" kern="1200" cap="none" spc="0" normalizeH="0" baseline="0" noProof="0">
              <a:ln>
                <a:noFill/>
              </a:ln>
              <a:solidFill>
                <a:srgbClr val="363636"/>
              </a:solidFill>
              <a:effectLst/>
              <a:uLnTx/>
              <a:uFillTx/>
              <a:latin typeface="Arial"/>
              <a:ea typeface="+mn-ea"/>
              <a:cs typeface="+mn-cs"/>
            </a:endParaRPr>
          </a:p>
        </p:txBody>
      </p:sp>
      <p:sp>
        <p:nvSpPr>
          <p:cNvPr id="53" name="TextBox 52"/>
          <p:cNvSpPr txBox="1"/>
          <p:nvPr/>
        </p:nvSpPr>
        <p:spPr>
          <a:xfrm>
            <a:off x="4479225" y="3538606"/>
            <a:ext cx="522900"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1" u="none" strike="noStrike" kern="1200" cap="none" spc="0" normalizeH="0" baseline="0" noProof="0" smtClean="0">
                <a:ln>
                  <a:noFill/>
                </a:ln>
                <a:solidFill>
                  <a:srgbClr val="363636"/>
                </a:solidFill>
                <a:effectLst/>
                <a:uLnTx/>
                <a:uFillTx/>
                <a:latin typeface="Arial"/>
                <a:ea typeface="+mn-ea"/>
                <a:cs typeface="+mn-cs"/>
              </a:rPr>
              <a:t>Gap</a:t>
            </a:r>
            <a:endParaRPr kumimoji="0" lang="sv-SE" sz="1400" b="0" i="1" u="none" strike="noStrike" kern="1200" cap="none" spc="0" normalizeH="0" baseline="0" noProof="0">
              <a:ln>
                <a:noFill/>
              </a:ln>
              <a:solidFill>
                <a:srgbClr val="363636"/>
              </a:solidFill>
              <a:effectLst/>
              <a:uLnTx/>
              <a:uFillTx/>
              <a:latin typeface="Arial"/>
              <a:ea typeface="+mn-ea"/>
              <a:cs typeface="+mn-cs"/>
            </a:endParaRPr>
          </a:p>
        </p:txBody>
      </p:sp>
      <p:sp>
        <p:nvSpPr>
          <p:cNvPr id="54" name="TextBox 53"/>
          <p:cNvSpPr txBox="1"/>
          <p:nvPr/>
        </p:nvSpPr>
        <p:spPr>
          <a:xfrm>
            <a:off x="4479228" y="5694356"/>
            <a:ext cx="989373"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1" u="none" strike="noStrike" kern="1200" cap="none" spc="0" normalizeH="0" baseline="0" noProof="0" smtClean="0">
                <a:ln>
                  <a:noFill/>
                </a:ln>
                <a:solidFill>
                  <a:srgbClr val="363636"/>
                </a:solidFill>
                <a:effectLst/>
                <a:uLnTx/>
                <a:uFillTx/>
                <a:latin typeface="Arial"/>
                <a:ea typeface="+mn-ea"/>
                <a:cs typeface="+mn-cs"/>
              </a:rPr>
              <a:t>Large gap</a:t>
            </a:r>
            <a:endParaRPr kumimoji="0" lang="sv-SE" sz="1400" b="0" i="1" u="none" strike="noStrike" kern="1200" cap="none" spc="0" normalizeH="0" baseline="0" noProof="0">
              <a:ln>
                <a:noFill/>
              </a:ln>
              <a:solidFill>
                <a:srgbClr val="363636"/>
              </a:solidFill>
              <a:effectLst/>
              <a:uLnTx/>
              <a:uFillTx/>
              <a:latin typeface="Arial"/>
              <a:ea typeface="+mn-ea"/>
              <a:cs typeface="+mn-cs"/>
            </a:endParaRPr>
          </a:p>
        </p:txBody>
      </p:sp>
      <p:cxnSp>
        <p:nvCxnSpPr>
          <p:cNvPr id="57" name="Straight Connector 56"/>
          <p:cNvCxnSpPr/>
          <p:nvPr/>
        </p:nvCxnSpPr>
        <p:spPr>
          <a:xfrm>
            <a:off x="3478275" y="3726452"/>
            <a:ext cx="902248" cy="0"/>
          </a:xfrm>
          <a:prstGeom prst="line">
            <a:avLst/>
          </a:prstGeom>
          <a:ln w="9525">
            <a:prstDash val="dash"/>
          </a:ln>
          <a:effectLst/>
        </p:spPr>
        <p:style>
          <a:lnRef idx="2">
            <a:schemeClr val="accent4"/>
          </a:lnRef>
          <a:fillRef idx="0">
            <a:schemeClr val="accent4"/>
          </a:fillRef>
          <a:effectRef idx="1">
            <a:schemeClr val="accent4"/>
          </a:effectRef>
          <a:fontRef idx="minor">
            <a:schemeClr val="tx1"/>
          </a:fontRef>
        </p:style>
      </p:cxnSp>
      <p:cxnSp>
        <p:nvCxnSpPr>
          <p:cNvPr id="62" name="Straight Connector 61"/>
          <p:cNvCxnSpPr/>
          <p:nvPr/>
        </p:nvCxnSpPr>
        <p:spPr>
          <a:xfrm>
            <a:off x="3453977" y="5914220"/>
            <a:ext cx="902248" cy="0"/>
          </a:xfrm>
          <a:prstGeom prst="line">
            <a:avLst/>
          </a:prstGeom>
          <a:ln w="9525">
            <a:prstDash val="dash"/>
          </a:ln>
          <a:effectLst/>
        </p:spPr>
        <p:style>
          <a:lnRef idx="2">
            <a:schemeClr val="accent4"/>
          </a:lnRef>
          <a:fillRef idx="0">
            <a:schemeClr val="accent4"/>
          </a:fillRef>
          <a:effectRef idx="1">
            <a:schemeClr val="accent4"/>
          </a:effectRef>
          <a:fontRef idx="minor">
            <a:schemeClr val="tx1"/>
          </a:fontRef>
        </p:style>
      </p:cxnSp>
      <p:cxnSp>
        <p:nvCxnSpPr>
          <p:cNvPr id="65" name="Straight Arrow Connector 64"/>
          <p:cNvCxnSpPr/>
          <p:nvPr/>
        </p:nvCxnSpPr>
        <p:spPr>
          <a:xfrm>
            <a:off x="3429003" y="1774191"/>
            <a:ext cx="1534653" cy="0"/>
          </a:xfrm>
          <a:prstGeom prst="straightConnector1">
            <a:avLst/>
          </a:prstGeom>
          <a:ln w="6350">
            <a:tailEnd type="arrow"/>
          </a:ln>
          <a:effectLst/>
        </p:spPr>
        <p:style>
          <a:lnRef idx="2">
            <a:schemeClr val="accent4"/>
          </a:lnRef>
          <a:fillRef idx="0">
            <a:schemeClr val="accent4"/>
          </a:fillRef>
          <a:effectRef idx="1">
            <a:schemeClr val="accent4"/>
          </a:effectRef>
          <a:fontRef idx="minor">
            <a:schemeClr val="tx1"/>
          </a:fontRef>
        </p:style>
      </p:cxnSp>
      <p:cxnSp>
        <p:nvCxnSpPr>
          <p:cNvPr id="71" name="Straight Connector 70"/>
          <p:cNvCxnSpPr/>
          <p:nvPr/>
        </p:nvCxnSpPr>
        <p:spPr>
          <a:xfrm>
            <a:off x="3507225" y="1581707"/>
            <a:ext cx="0" cy="360000"/>
          </a:xfrm>
          <a:prstGeom prst="line">
            <a:avLst/>
          </a:prstGeom>
          <a:ln w="6350"/>
          <a:effectLst/>
        </p:spPr>
        <p:style>
          <a:lnRef idx="2">
            <a:schemeClr val="accent4"/>
          </a:lnRef>
          <a:fillRef idx="0">
            <a:schemeClr val="accent4"/>
          </a:fillRef>
          <a:effectRef idx="1">
            <a:schemeClr val="accent4"/>
          </a:effectRef>
          <a:fontRef idx="minor">
            <a:schemeClr val="tx1"/>
          </a:fontRef>
        </p:style>
      </p:cxnSp>
      <p:cxnSp>
        <p:nvCxnSpPr>
          <p:cNvPr id="77" name="Straight Connector 76"/>
          <p:cNvCxnSpPr/>
          <p:nvPr/>
        </p:nvCxnSpPr>
        <p:spPr>
          <a:xfrm>
            <a:off x="3939225" y="1581707"/>
            <a:ext cx="0" cy="360000"/>
          </a:xfrm>
          <a:prstGeom prst="line">
            <a:avLst/>
          </a:prstGeom>
          <a:ln w="6350"/>
          <a:effectLst/>
        </p:spPr>
        <p:style>
          <a:lnRef idx="2">
            <a:schemeClr val="accent4"/>
          </a:lnRef>
          <a:fillRef idx="0">
            <a:schemeClr val="accent4"/>
          </a:fillRef>
          <a:effectRef idx="1">
            <a:schemeClr val="accent4"/>
          </a:effectRef>
          <a:fontRef idx="minor">
            <a:schemeClr val="tx1"/>
          </a:fontRef>
        </p:style>
      </p:cxnSp>
      <p:cxnSp>
        <p:nvCxnSpPr>
          <p:cNvPr id="78" name="Straight Connector 77"/>
          <p:cNvCxnSpPr/>
          <p:nvPr/>
        </p:nvCxnSpPr>
        <p:spPr>
          <a:xfrm>
            <a:off x="4371225" y="1590596"/>
            <a:ext cx="0" cy="360000"/>
          </a:xfrm>
          <a:prstGeom prst="line">
            <a:avLst/>
          </a:prstGeom>
          <a:ln w="6350"/>
          <a:effectLst/>
        </p:spPr>
        <p:style>
          <a:lnRef idx="2">
            <a:schemeClr val="accent4"/>
          </a:lnRef>
          <a:fillRef idx="0">
            <a:schemeClr val="accent4"/>
          </a:fillRef>
          <a:effectRef idx="1">
            <a:schemeClr val="accent4"/>
          </a:effectRef>
          <a:fontRef idx="minor">
            <a:schemeClr val="tx1"/>
          </a:fontRef>
        </p:style>
      </p:cxnSp>
      <p:cxnSp>
        <p:nvCxnSpPr>
          <p:cNvPr id="79" name="Straight Connector 78"/>
          <p:cNvCxnSpPr/>
          <p:nvPr/>
        </p:nvCxnSpPr>
        <p:spPr>
          <a:xfrm>
            <a:off x="4803225" y="1590596"/>
            <a:ext cx="0" cy="360000"/>
          </a:xfrm>
          <a:prstGeom prst="line">
            <a:avLst/>
          </a:prstGeom>
          <a:ln w="6350"/>
          <a:effectLst/>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93118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31" grpId="0"/>
      <p:bldP spid="36" grpId="0"/>
      <p:bldP spid="37" grpId="0" animBg="1"/>
      <p:bldP spid="38" grpId="0" animBg="1"/>
      <p:bldP spid="39" grpId="0"/>
      <p:bldP spid="40" grpId="0" animBg="1"/>
      <p:bldP spid="41" grpId="0" animBg="1"/>
      <p:bldP spid="42" grpId="0"/>
      <p:bldP spid="43" grpId="0" animBg="1"/>
      <p:bldP spid="44" grpId="0" animBg="1"/>
      <p:bldP spid="45" grpId="0"/>
      <p:bldP spid="49" grpId="0" animBg="1"/>
      <p:bldP spid="51" grpId="0" animBg="1"/>
      <p:bldP spid="52" grpId="0"/>
      <p:bldP spid="53" grpId="0"/>
      <p:bldP spid="5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376486"/>
            <a:ext cx="9144000" cy="553998"/>
          </a:xfrm>
        </p:spPr>
        <p:txBody>
          <a:bodyPr/>
          <a:lstStyle/>
          <a:p>
            <a:r>
              <a:rPr lang="en-US" sz="3600" smtClean="0">
                <a:solidFill>
                  <a:schemeClr val="accent1"/>
                </a:solidFill>
              </a:rPr>
              <a:t>Pre-attentive Processing</a:t>
            </a:r>
          </a:p>
        </p:txBody>
      </p:sp>
      <p:sp>
        <p:nvSpPr>
          <p:cNvPr id="3510275" name="Rectangle 3"/>
          <p:cNvSpPr>
            <a:spLocks noGrp="1" noChangeArrowheads="1"/>
          </p:cNvSpPr>
          <p:nvPr>
            <p:ph sz="quarter" idx="4294967295"/>
          </p:nvPr>
        </p:nvSpPr>
        <p:spPr>
          <a:xfrm>
            <a:off x="220274" y="892175"/>
            <a:ext cx="8750300" cy="4608513"/>
          </a:xfrm>
          <a:prstGeom prst="rect">
            <a:avLst/>
          </a:prstGeom>
        </p:spPr>
        <p:txBody>
          <a:bodyPr anchor="ctr">
            <a:normAutofit/>
          </a:bodyPr>
          <a:lstStyle/>
          <a:p>
            <a:pPr marL="0" indent="0" algn="ctr">
              <a:lnSpc>
                <a:spcPct val="80000"/>
              </a:lnSpc>
              <a:buNone/>
            </a:pPr>
            <a:r>
              <a:rPr lang="en-US" sz="3200" smtClean="0">
                <a:solidFill>
                  <a:srgbClr val="000000"/>
                </a:solidFill>
                <a:latin typeface="+mj-lt"/>
              </a:rPr>
              <a:t>Find </a:t>
            </a:r>
            <a:r>
              <a:rPr lang="en-US" sz="3200" b="1" smtClean="0">
                <a:solidFill>
                  <a:schemeClr val="accent1"/>
                </a:solidFill>
                <a:latin typeface="+mj-lt"/>
              </a:rPr>
              <a:t>“3”</a:t>
            </a:r>
            <a:r>
              <a:rPr lang="en-US" sz="3200" smtClean="0">
                <a:solidFill>
                  <a:srgbClr val="000000"/>
                </a:solidFill>
                <a:latin typeface="+mj-lt"/>
              </a:rPr>
              <a:t> in this series:</a:t>
            </a:r>
          </a:p>
          <a:p>
            <a:pPr marL="0" indent="0" algn="ctr">
              <a:lnSpc>
                <a:spcPct val="80000"/>
              </a:lnSpc>
              <a:buNone/>
            </a:pPr>
            <a:r>
              <a:rPr lang="en-US" sz="3200" smtClean="0">
                <a:solidFill>
                  <a:srgbClr val="000000"/>
                </a:solidFill>
                <a:latin typeface="+mj-lt"/>
              </a:rPr>
              <a:t> </a:t>
            </a:r>
          </a:p>
          <a:p>
            <a:pPr marL="0" indent="0" algn="ctr">
              <a:lnSpc>
                <a:spcPct val="80000"/>
              </a:lnSpc>
              <a:buNone/>
            </a:pPr>
            <a:r>
              <a:rPr lang="en-US" sz="3200" b="1" smtClean="0">
                <a:solidFill>
                  <a:srgbClr val="000000"/>
                </a:solidFill>
                <a:latin typeface="+mj-lt"/>
              </a:rPr>
              <a:t>189285710985762097838401242756498641</a:t>
            </a:r>
          </a:p>
          <a:p>
            <a:pPr>
              <a:lnSpc>
                <a:spcPct val="80000"/>
              </a:lnSpc>
            </a:pPr>
            <a:endParaRPr lang="en-US" sz="2600" smtClean="0">
              <a:solidFill>
                <a:srgbClr val="000000"/>
              </a:solidFill>
            </a:endParaRPr>
          </a:p>
        </p:txBody>
      </p:sp>
      <p:sp>
        <p:nvSpPr>
          <p:cNvPr id="8" name="Rectangle 3"/>
          <p:cNvSpPr txBox="1">
            <a:spLocks noChangeArrowheads="1"/>
          </p:cNvSpPr>
          <p:nvPr/>
        </p:nvSpPr>
        <p:spPr>
          <a:xfrm>
            <a:off x="219563" y="1730385"/>
            <a:ext cx="8751008" cy="4608513"/>
          </a:xfrm>
          <a:prstGeom prst="rect">
            <a:avLst/>
          </a:prstGeom>
        </p:spPr>
        <p:txBody>
          <a:bodyPr anchor="ct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80000"/>
              </a:lnSpc>
              <a:spcBef>
                <a:spcPct val="20000"/>
              </a:spcBef>
              <a:spcAft>
                <a:spcPts val="0"/>
              </a:spcAft>
              <a:buClrTx/>
              <a:buSzTx/>
              <a:buFont typeface="Arial"/>
              <a:buNone/>
              <a:tabLst/>
              <a:defRPr/>
            </a:pPr>
            <a:endParaRPr kumimoji="0" lang="en-US" sz="3200" b="0" i="0" u="none" strike="noStrike" kern="1200" cap="none" spc="0" normalizeH="0" baseline="0" noProof="0" smtClean="0">
              <a:ln>
                <a:noFill/>
              </a:ln>
              <a:solidFill>
                <a:srgbClr val="000000"/>
              </a:solidFill>
              <a:effectLst/>
              <a:uLnTx/>
              <a:uFillTx/>
              <a:latin typeface="Arial"/>
              <a:ea typeface="+mn-ea"/>
              <a:cs typeface="+mn-cs"/>
            </a:endParaRPr>
          </a:p>
          <a:p>
            <a:pPr marL="0" marR="0" lvl="0" indent="0" algn="ctr" defTabSz="457200" rtl="0" eaLnBrk="1" fontAlgn="auto" latinLnBrk="0" hangingPunct="1">
              <a:lnSpc>
                <a:spcPct val="80000"/>
              </a:lnSpc>
              <a:spcBef>
                <a:spcPct val="20000"/>
              </a:spcBef>
              <a:spcAft>
                <a:spcPts val="0"/>
              </a:spcAft>
              <a:buClrTx/>
              <a:buSzTx/>
              <a:buFont typeface="Arial"/>
              <a:buNone/>
              <a:tabLst/>
              <a:defRPr/>
            </a:pPr>
            <a:r>
              <a:rPr kumimoji="0" lang="en-US" sz="3200" b="0" i="0" u="none" strike="noStrike" kern="1200" cap="none" spc="0" normalizeH="0" baseline="0" noProof="0" smtClean="0">
                <a:ln>
                  <a:noFill/>
                </a:ln>
                <a:solidFill>
                  <a:srgbClr val="000000"/>
                </a:solidFill>
                <a:effectLst/>
                <a:uLnTx/>
                <a:uFillTx/>
                <a:latin typeface="Arial"/>
                <a:ea typeface="+mn-ea"/>
                <a:cs typeface="+mn-cs"/>
              </a:rPr>
              <a:t> </a:t>
            </a:r>
          </a:p>
          <a:p>
            <a:pPr marL="0" marR="0" lvl="0" indent="0" algn="ctr" defTabSz="457200" rtl="0" eaLnBrk="1" fontAlgn="auto" latinLnBrk="0" hangingPunct="1">
              <a:lnSpc>
                <a:spcPct val="80000"/>
              </a:lnSpc>
              <a:spcBef>
                <a:spcPct val="20000"/>
              </a:spcBef>
              <a:spcAft>
                <a:spcPts val="0"/>
              </a:spcAft>
              <a:buClrTx/>
              <a:buSzTx/>
              <a:buFont typeface="Arial"/>
              <a:buNone/>
              <a:tabLst/>
              <a:defRPr/>
            </a:pPr>
            <a:r>
              <a:rPr kumimoji="0" lang="en-US" sz="3200" b="1" i="0" u="none" strike="noStrike" kern="1200" cap="none" spc="0" normalizeH="0" baseline="0" noProof="0" smtClean="0">
                <a:ln>
                  <a:noFill/>
                </a:ln>
                <a:solidFill>
                  <a:srgbClr val="000000"/>
                </a:solidFill>
                <a:effectLst/>
                <a:uLnTx/>
                <a:uFillTx/>
                <a:latin typeface="Arial"/>
                <a:ea typeface="+mn-ea"/>
                <a:cs typeface="+mn-cs"/>
              </a:rPr>
              <a:t>75649098576</a:t>
            </a:r>
            <a:r>
              <a:rPr kumimoji="0" lang="en-US" sz="3200" b="1" i="0" u="none" strike="noStrike" kern="1200" cap="none" spc="0" normalizeH="0" baseline="0" noProof="0" smtClean="0">
                <a:ln>
                  <a:noFill/>
                </a:ln>
                <a:solidFill>
                  <a:srgbClr val="FF0000"/>
                </a:solidFill>
                <a:effectLst/>
                <a:uLnTx/>
                <a:uFillTx/>
                <a:latin typeface="Arial"/>
                <a:ea typeface="+mn-ea"/>
                <a:cs typeface="+mn-cs"/>
              </a:rPr>
              <a:t>3</a:t>
            </a:r>
            <a:r>
              <a:rPr kumimoji="0" lang="en-US" sz="3200" b="1" i="0" u="none" strike="noStrike" kern="1200" cap="none" spc="0" normalizeH="0" baseline="0" noProof="0" smtClean="0">
                <a:ln>
                  <a:noFill/>
                </a:ln>
                <a:solidFill>
                  <a:srgbClr val="000000"/>
                </a:solidFill>
                <a:effectLst/>
                <a:uLnTx/>
                <a:uFillTx/>
                <a:latin typeface="Arial"/>
                <a:ea typeface="+mn-ea"/>
                <a:cs typeface="+mn-cs"/>
              </a:rPr>
              <a:t>209788401189864128571742</a:t>
            </a:r>
          </a:p>
          <a:p>
            <a:pPr marL="342900" marR="0" lvl="0" indent="-342900" algn="l" defTabSz="457200" rtl="0" eaLnBrk="1" fontAlgn="auto" latinLnBrk="0" hangingPunct="1">
              <a:lnSpc>
                <a:spcPct val="80000"/>
              </a:lnSpc>
              <a:spcBef>
                <a:spcPct val="20000"/>
              </a:spcBef>
              <a:spcAft>
                <a:spcPts val="0"/>
              </a:spcAft>
              <a:buClrTx/>
              <a:buSzTx/>
              <a:buFont typeface="Arial"/>
              <a:buChar char="•"/>
              <a:tabLst/>
              <a:defRPr/>
            </a:pPr>
            <a:endParaRPr kumimoji="0" lang="en-US" sz="2600" b="0" i="0" u="none" strike="noStrike" kern="1200" cap="none" spc="0" normalizeH="0" baseline="0" noProof="0" smtClean="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26430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1027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0275" grpId="0" build="p"/>
      <p:bldP spid="8"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b="57584"/>
          <a:stretch/>
        </p:blipFill>
        <p:spPr bwMode="auto">
          <a:xfrm>
            <a:off x="379115" y="2244897"/>
            <a:ext cx="8421985" cy="163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lvl="0"/>
            <a:r>
              <a:rPr lang="en-US" b="1" smtClean="0">
                <a:solidFill>
                  <a:schemeClr val="bg2">
                    <a:lumMod val="50000"/>
                  </a:schemeClr>
                </a:solidFill>
              </a:rPr>
              <a:t>Pre-Attentive Processing</a:t>
            </a:r>
            <a:endParaRPr lang="en-US" b="1">
              <a:solidFill>
                <a:schemeClr val="bg2">
                  <a:lumMod val="50000"/>
                </a:schemeClr>
              </a:solidFill>
            </a:endParaRPr>
          </a:p>
        </p:txBody>
      </p:sp>
      <p:sp>
        <p:nvSpPr>
          <p:cNvPr id="4" name="TextBox 3"/>
          <p:cNvSpPr txBox="1"/>
          <p:nvPr/>
        </p:nvSpPr>
        <p:spPr>
          <a:xfrm>
            <a:off x="808893" y="4589585"/>
            <a:ext cx="7992208" cy="1477328"/>
          </a:xfrm>
          <a:prstGeom prst="rect">
            <a:avLst/>
          </a:prstGeom>
          <a:noFill/>
          <a:ln w="28575">
            <a:solidFill>
              <a:schemeClr val="accent2"/>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srgbClr val="565656"/>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565656"/>
                </a:solidFill>
                <a:effectLst/>
                <a:uLnTx/>
                <a:uFillTx/>
                <a:latin typeface="Arial"/>
                <a:ea typeface="+mn-ea"/>
                <a:cs typeface="+mn-cs"/>
              </a:rPr>
              <a:t>Graphical features which are processed pre-attentively include orientation, shape, size, groupings, length/width, curvature, color, intensity, intersection, flicker and direction of motion.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srgbClr val="565656"/>
              </a:solidFill>
              <a:effectLst/>
              <a:uLnTx/>
              <a:uFillTx/>
              <a:latin typeface="Arial"/>
              <a:ea typeface="+mn-ea"/>
              <a:cs typeface="+mn-cs"/>
            </a:endParaRPr>
          </a:p>
        </p:txBody>
      </p:sp>
    </p:spTree>
    <p:extLst>
      <p:ext uri="{BB962C8B-B14F-4D97-AF65-F5344CB8AC3E}">
        <p14:creationId xmlns:p14="http://schemas.microsoft.com/office/powerpoint/2010/main" val="2364845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996" y="65230"/>
            <a:ext cx="3247574" cy="475496"/>
          </a:xfrm>
        </p:spPr>
        <p:txBody>
          <a:bodyPr>
            <a:noAutofit/>
          </a:bodyPr>
          <a:lstStyle/>
          <a:p>
            <a:r>
              <a:rPr lang="en-US" sz="3200" b="1"/>
              <a:t>Lack of </a:t>
            </a:r>
            <a:r>
              <a:rPr lang="en-US" sz="3200" b="1" smtClean="0"/>
              <a:t>clarity </a:t>
            </a:r>
            <a:endParaRPr lang="en-US" sz="3200" b="1"/>
          </a:p>
        </p:txBody>
      </p:sp>
      <p:pic>
        <p:nvPicPr>
          <p:cNvPr id="11266" name="Picture 2" descr="http://psychicjoystar.files.wordpress.com/2011/04/confusing-signs.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41325" y="1112497"/>
            <a:ext cx="3480861" cy="2614513"/>
          </a:xfrm>
          <a:prstGeom prst="rect">
            <a:avLst/>
          </a:prstGeom>
          <a:ln w="88900" cap="sq" cmpd="thickThin">
            <a:solidFill>
              <a:schemeClr val="accent1"/>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74" name="Picture 10" descr="http://i.dailymail.co.uk/i/pix/2012/09/20/article-2205879-15184B1D000005DC-507_468x2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8191" y="4507951"/>
            <a:ext cx="2641592" cy="1185330"/>
          </a:xfrm>
          <a:prstGeom prst="rect">
            <a:avLst/>
          </a:prstGeom>
          <a:noFill/>
          <a:extLst>
            <a:ext uri="{909E8E84-426E-40DD-AFC4-6F175D3DCCD1}">
              <a14:hiddenFill xmlns:a14="http://schemas.microsoft.com/office/drawing/2010/main">
                <a:solidFill>
                  <a:srgbClr val="FFFFFF"/>
                </a:solidFill>
              </a14:hiddenFill>
            </a:ext>
          </a:extLst>
        </p:spPr>
      </p:pic>
      <p:pic>
        <p:nvPicPr>
          <p:cNvPr id="11278" name="Picture 14" descr="http://0.media.collegehumor.cvcdn.com/87/49/eb53788a5cb67fa5a9ef32b36adccd12-this-is-the-most-confusing-road-sign.jpg"/>
          <p:cNvPicPr>
            <a:picLocks noChangeAspect="1" noChangeArrowheads="1"/>
          </p:cNvPicPr>
          <p:nvPr/>
        </p:nvPicPr>
        <p:blipFill rotWithShape="1">
          <a:blip r:embed="rId4">
            <a:extLst>
              <a:ext uri="{28A0092B-C50C-407E-A947-70E740481C1C}">
                <a14:useLocalDpi xmlns:a14="http://schemas.microsoft.com/office/drawing/2010/main" val="0"/>
              </a:ext>
            </a:extLst>
          </a:blip>
          <a:srcRect l="31705" t="6959" r="30273" b="8645"/>
          <a:stretch/>
        </p:blipFill>
        <p:spPr bwMode="auto">
          <a:xfrm>
            <a:off x="5793347" y="1017432"/>
            <a:ext cx="1684747" cy="2804642"/>
          </a:xfrm>
          <a:prstGeom prst="rect">
            <a:avLst/>
          </a:prstGeom>
          <a:ln w="88900" cap="sq" cmpd="thickThin">
            <a:solidFill>
              <a:schemeClr val="accent1"/>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80" name="Picture 16" descr="http://i.dailymail.co.uk/i/pix/2012/11/14/article-2232268-1602FA3A000005DC-301_634x329.jpg"/>
          <p:cNvPicPr>
            <a:picLocks noChangeAspect="1" noChangeArrowheads="1"/>
          </p:cNvPicPr>
          <p:nvPr/>
        </p:nvPicPr>
        <p:blipFill rotWithShape="1">
          <a:blip r:embed="rId5">
            <a:extLst>
              <a:ext uri="{28A0092B-C50C-407E-A947-70E740481C1C}">
                <a14:useLocalDpi xmlns:a14="http://schemas.microsoft.com/office/drawing/2010/main" val="0"/>
              </a:ext>
            </a:extLst>
          </a:blip>
          <a:srcRect l="25877"/>
          <a:stretch/>
        </p:blipFill>
        <p:spPr bwMode="auto">
          <a:xfrm>
            <a:off x="5245279" y="4360326"/>
            <a:ext cx="2780882" cy="1946876"/>
          </a:xfrm>
          <a:prstGeom prst="rect">
            <a:avLst/>
          </a:prstGeom>
          <a:ln w="88900" cap="sq" cmpd="thickThin">
            <a:solidFill>
              <a:schemeClr val="accent1"/>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110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384697" y="2184593"/>
            <a:ext cx="6128753" cy="1396580"/>
            <a:chOff x="275921" y="1779380"/>
            <a:chExt cx="8171670" cy="1862107"/>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921" y="1779380"/>
              <a:ext cx="3381685" cy="186210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8003" y="1779381"/>
              <a:ext cx="1862106" cy="1862106"/>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9121" y="1779380"/>
              <a:ext cx="1858470" cy="1862106"/>
            </a:xfrm>
            <a:prstGeom prst="rect">
              <a:avLst/>
            </a:prstGeom>
          </p:spPr>
        </p:pic>
      </p:grpSp>
      <p:sp>
        <p:nvSpPr>
          <p:cNvPr id="2" name="TextBox 1"/>
          <p:cNvSpPr txBox="1"/>
          <p:nvPr/>
        </p:nvSpPr>
        <p:spPr>
          <a:xfrm>
            <a:off x="3367608" y="383509"/>
            <a:ext cx="1782860" cy="707886"/>
          </a:xfrm>
          <a:prstGeom prst="rect">
            <a:avLst/>
          </a:prstGeom>
          <a:no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srgbClr val="363636"/>
                </a:solidFill>
                <a:effectLst/>
                <a:uLnTx/>
                <a:uFillTx/>
                <a:latin typeface="Arial"/>
                <a:ea typeface="+mn-ea"/>
                <a:cs typeface="+mn-cs"/>
              </a:rPr>
              <a:t>Clarity</a:t>
            </a:r>
            <a:endParaRPr kumimoji="0" lang="en-US" sz="4000" b="1" i="0" u="none" strike="noStrike" kern="1200" cap="none" spc="0" normalizeH="0" baseline="0" noProof="0">
              <a:ln>
                <a:noFill/>
              </a:ln>
              <a:solidFill>
                <a:srgbClr val="363636"/>
              </a:solidFill>
              <a:effectLst/>
              <a:uLnTx/>
              <a:uFillTx/>
              <a:latin typeface="Arial"/>
              <a:ea typeface="+mn-ea"/>
              <a:cs typeface="+mn-cs"/>
            </a:endParaRPr>
          </a:p>
        </p:txBody>
      </p:sp>
      <p:sp>
        <p:nvSpPr>
          <p:cNvPr id="3" name="TextBox 2"/>
          <p:cNvSpPr txBox="1"/>
          <p:nvPr/>
        </p:nvSpPr>
        <p:spPr>
          <a:xfrm>
            <a:off x="769908" y="4376828"/>
            <a:ext cx="7880231"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srgbClr val="565656"/>
                </a:solidFill>
                <a:effectLst/>
                <a:uLnTx/>
                <a:uFillTx/>
                <a:latin typeface="Arial"/>
                <a:ea typeface="+mn-ea"/>
                <a:cs typeface="+mn-cs"/>
              </a:rPr>
              <a:t>If </a:t>
            </a:r>
            <a:r>
              <a:rPr kumimoji="0" lang="en-US" sz="1350" b="1" i="0" u="none" strike="noStrike" kern="1200" cap="none" spc="0" normalizeH="0" baseline="0" noProof="0">
                <a:ln>
                  <a:noFill/>
                </a:ln>
                <a:solidFill>
                  <a:srgbClr val="565656"/>
                </a:solidFill>
                <a:effectLst/>
                <a:uLnTx/>
                <a:uFillTx/>
                <a:latin typeface="Arial"/>
                <a:ea typeface="+mn-ea"/>
                <a:cs typeface="+mn-cs"/>
              </a:rPr>
              <a:t>signs</a:t>
            </a:r>
            <a:r>
              <a:rPr kumimoji="0" lang="en-US" sz="1350" b="0" i="0" u="none" strike="noStrike" kern="1200" cap="none" spc="0" normalizeH="0" baseline="0" noProof="0">
                <a:ln>
                  <a:noFill/>
                </a:ln>
                <a:solidFill>
                  <a:srgbClr val="565656"/>
                </a:solidFill>
                <a:effectLst/>
                <a:uLnTx/>
                <a:uFillTx/>
                <a:latin typeface="Arial"/>
                <a:ea typeface="+mn-ea"/>
                <a:cs typeface="+mn-cs"/>
              </a:rPr>
              <a:t> and </a:t>
            </a:r>
            <a:r>
              <a:rPr kumimoji="0" lang="en-US" sz="1350" b="1" i="0" u="none" strike="noStrike" kern="1200" cap="none" spc="0" normalizeH="0" baseline="0" noProof="0">
                <a:ln>
                  <a:noFill/>
                </a:ln>
                <a:solidFill>
                  <a:srgbClr val="565656"/>
                </a:solidFill>
                <a:effectLst/>
                <a:uLnTx/>
                <a:uFillTx/>
                <a:latin typeface="Arial"/>
                <a:ea typeface="+mn-ea"/>
                <a:cs typeface="+mn-cs"/>
              </a:rPr>
              <a:t>icons</a:t>
            </a:r>
            <a:r>
              <a:rPr kumimoji="0" lang="en-US" sz="1350" b="0" i="0" u="none" strike="noStrike" kern="1200" cap="none" spc="0" normalizeH="0" baseline="0" noProof="0">
                <a:ln>
                  <a:noFill/>
                </a:ln>
                <a:solidFill>
                  <a:srgbClr val="565656"/>
                </a:solidFill>
                <a:effectLst/>
                <a:uLnTx/>
                <a:uFillTx/>
                <a:latin typeface="Arial"/>
                <a:ea typeface="+mn-ea"/>
                <a:cs typeface="+mn-cs"/>
              </a:rPr>
              <a:t> in your sheet / dashboard can have multiple meanings, place a </a:t>
            </a:r>
            <a:r>
              <a:rPr kumimoji="0" lang="en-US" sz="1350" b="1" i="0" u="none" strike="noStrike" kern="1200" cap="none" spc="0" normalizeH="0" baseline="0" noProof="0">
                <a:ln>
                  <a:noFill/>
                </a:ln>
                <a:solidFill>
                  <a:srgbClr val="565656"/>
                </a:solidFill>
                <a:effectLst/>
                <a:uLnTx/>
                <a:uFillTx/>
                <a:latin typeface="Arial"/>
                <a:ea typeface="+mn-ea"/>
                <a:cs typeface="+mn-cs"/>
              </a:rPr>
              <a:t>text box </a:t>
            </a:r>
            <a:r>
              <a:rPr kumimoji="0" lang="en-US" sz="1350" b="0" i="0" u="none" strike="noStrike" kern="1200" cap="none" spc="0" normalizeH="0" baseline="0" noProof="0">
                <a:ln>
                  <a:noFill/>
                </a:ln>
                <a:solidFill>
                  <a:srgbClr val="565656"/>
                </a:solidFill>
                <a:effectLst/>
                <a:uLnTx/>
                <a:uFillTx/>
                <a:latin typeface="Arial"/>
                <a:ea typeface="+mn-ea"/>
                <a:cs typeface="+mn-cs"/>
              </a:rPr>
              <a:t>to highlight the importance and depiction of the </a:t>
            </a:r>
            <a:r>
              <a:rPr kumimoji="0" lang="en-US" sz="1350" b="1" i="0" u="none" strike="noStrike" kern="1200" cap="none" spc="0" normalizeH="0" baseline="0" noProof="0">
                <a:ln>
                  <a:noFill/>
                </a:ln>
                <a:solidFill>
                  <a:srgbClr val="565656"/>
                </a:solidFill>
                <a:effectLst/>
                <a:uLnTx/>
                <a:uFillTx/>
                <a:latin typeface="Arial"/>
                <a:ea typeface="+mn-ea"/>
                <a:cs typeface="+mn-cs"/>
              </a:rPr>
              <a:t>icon</a:t>
            </a:r>
            <a:r>
              <a:rPr kumimoji="0" lang="en-US" sz="1350" b="0" i="0" u="none" strike="noStrike" kern="1200" cap="none" spc="0" normalizeH="0" baseline="0" noProof="0">
                <a:ln>
                  <a:noFill/>
                </a:ln>
                <a:solidFill>
                  <a:srgbClr val="565656"/>
                </a:solidFill>
                <a:effectLst/>
                <a:uLnTx/>
                <a:uFillTx/>
                <a:latin typeface="Arial"/>
                <a:ea typeface="+mn-ea"/>
                <a:cs typeface="+mn-cs"/>
              </a:rPr>
              <a:t>. Icons that are universally known and accepted form a good visual cue for enhancing usability. However, using icons which are not commonly seen or used add ambiguity. Also, do not create or use </a:t>
            </a:r>
            <a:r>
              <a:rPr kumimoji="0" lang="en-US" sz="1350" b="1" i="0" u="none" strike="noStrike" kern="1200" cap="none" spc="0" normalizeH="0" baseline="0" noProof="0">
                <a:ln>
                  <a:noFill/>
                </a:ln>
                <a:solidFill>
                  <a:srgbClr val="565656"/>
                </a:solidFill>
                <a:effectLst/>
                <a:uLnTx/>
                <a:uFillTx/>
                <a:latin typeface="Arial"/>
                <a:ea typeface="+mn-ea"/>
                <a:cs typeface="+mn-cs"/>
              </a:rPr>
              <a:t>icons</a:t>
            </a:r>
            <a:r>
              <a:rPr kumimoji="0" lang="en-US" sz="1350" b="0" i="0" u="none" strike="noStrike" kern="1200" cap="none" spc="0" normalizeH="0" baseline="0" noProof="0">
                <a:ln>
                  <a:noFill/>
                </a:ln>
                <a:solidFill>
                  <a:srgbClr val="565656"/>
                </a:solidFill>
                <a:effectLst/>
                <a:uLnTx/>
                <a:uFillTx/>
                <a:latin typeface="Arial"/>
                <a:ea typeface="+mn-ea"/>
                <a:cs typeface="+mn-cs"/>
              </a:rPr>
              <a:t> that may look like </a:t>
            </a:r>
            <a:r>
              <a:rPr kumimoji="0" lang="en-US" sz="1350" b="1" i="0" u="none" strike="noStrike" kern="1200" cap="none" spc="0" normalizeH="0" baseline="0" noProof="0">
                <a:ln>
                  <a:noFill/>
                </a:ln>
                <a:solidFill>
                  <a:srgbClr val="565656"/>
                </a:solidFill>
                <a:effectLst/>
                <a:uLnTx/>
                <a:uFillTx/>
                <a:latin typeface="Arial"/>
                <a:ea typeface="+mn-ea"/>
                <a:cs typeface="+mn-cs"/>
              </a:rPr>
              <a:t>buttons</a:t>
            </a:r>
            <a:r>
              <a:rPr kumimoji="0" lang="en-US" sz="1350" b="0" i="0" u="none" strike="noStrike" kern="1200" cap="none" spc="0" normalizeH="0" baseline="0" noProof="0">
                <a:ln>
                  <a:noFill/>
                </a:ln>
                <a:solidFill>
                  <a:srgbClr val="565656"/>
                </a:solidFill>
                <a:effectLst/>
                <a:uLnTx/>
                <a:uFillTx/>
                <a:latin typeface="Arial"/>
                <a:ea typeface="+mn-ea"/>
                <a:cs typeface="+mn-cs"/>
              </a:rPr>
              <a:t>. </a:t>
            </a:r>
          </a:p>
        </p:txBody>
      </p:sp>
    </p:spTree>
    <p:extLst>
      <p:ext uri="{BB962C8B-B14F-4D97-AF65-F5344CB8AC3E}">
        <p14:creationId xmlns:p14="http://schemas.microsoft.com/office/powerpoint/2010/main" val="3286314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16902"/>
            <a:ext cx="9144000" cy="553998"/>
          </a:xfrm>
        </p:spPr>
        <p:txBody>
          <a:bodyPr/>
          <a:lstStyle/>
          <a:p>
            <a:r>
              <a:rPr lang="sv-SE" sz="3600" smtClean="0">
                <a:solidFill>
                  <a:schemeClr val="bg2"/>
                </a:solidFill>
              </a:rPr>
              <a:t>Tell the Truth</a:t>
            </a:r>
            <a:endParaRPr lang="sv-SE" sz="3600">
              <a:solidFill>
                <a:schemeClr val="bg2"/>
              </a:solidFill>
            </a:endParaRPr>
          </a:p>
        </p:txBody>
      </p:sp>
      <p:sp>
        <p:nvSpPr>
          <p:cNvPr id="4" name="Text Placeholder 3"/>
          <p:cNvSpPr>
            <a:spLocks noGrp="1"/>
          </p:cNvSpPr>
          <p:nvPr>
            <p:ph type="body" sz="quarter" idx="11"/>
          </p:nvPr>
        </p:nvSpPr>
        <p:spPr>
          <a:xfrm>
            <a:off x="1048818" y="1112764"/>
            <a:ext cx="7046363" cy="4838248"/>
          </a:xfrm>
          <a:ln w="28575">
            <a:solidFill>
              <a:srgbClr val="FFC000"/>
            </a:solidFill>
          </a:ln>
        </p:spPr>
        <p:txBody>
          <a:bodyPr/>
          <a:lstStyle/>
          <a:p>
            <a:pPr>
              <a:spcBef>
                <a:spcPct val="50000"/>
              </a:spcBef>
            </a:pPr>
            <a:endParaRPr lang="en-US" sz="2400" b="1" smtClean="0">
              <a:solidFill>
                <a:schemeClr val="accent1"/>
              </a:solidFill>
            </a:endParaRPr>
          </a:p>
          <a:p>
            <a:pPr lvl="1">
              <a:spcBef>
                <a:spcPct val="50000"/>
              </a:spcBef>
              <a:buFont typeface="Arial" panose="020B0604020202020204" pitchFamily="34" charset="0"/>
              <a:buChar char="•"/>
            </a:pPr>
            <a:r>
              <a:rPr lang="en-US" sz="2400" b="1" smtClean="0">
                <a:solidFill>
                  <a:schemeClr val="accent1"/>
                </a:solidFill>
              </a:rPr>
              <a:t>Effects</a:t>
            </a:r>
            <a:r>
              <a:rPr lang="en-US" sz="2400" smtClean="0">
                <a:solidFill>
                  <a:srgbClr val="C00000"/>
                </a:solidFill>
              </a:rPr>
              <a:t> </a:t>
            </a:r>
            <a:r>
              <a:rPr lang="en-US" sz="2400" smtClean="0">
                <a:solidFill>
                  <a:schemeClr val="tx1"/>
                </a:solidFill>
              </a:rPr>
              <a:t>without </a:t>
            </a:r>
            <a:r>
              <a:rPr lang="en-US" sz="2400" b="1">
                <a:solidFill>
                  <a:schemeClr val="accent1"/>
                </a:solidFill>
              </a:rPr>
              <a:t>causes</a:t>
            </a:r>
          </a:p>
          <a:p>
            <a:pPr lvl="1">
              <a:spcBef>
                <a:spcPct val="50000"/>
              </a:spcBef>
              <a:buFont typeface="Arial" panose="020B0604020202020204" pitchFamily="34" charset="0"/>
              <a:buChar char="•"/>
            </a:pPr>
            <a:r>
              <a:rPr lang="sv-SE" sz="2400" b="1">
                <a:solidFill>
                  <a:schemeClr val="accent1"/>
                </a:solidFill>
              </a:rPr>
              <a:t>Cherry-picking</a:t>
            </a:r>
          </a:p>
          <a:p>
            <a:pPr lvl="1">
              <a:spcBef>
                <a:spcPct val="50000"/>
              </a:spcBef>
              <a:buFont typeface="Arial" panose="020B0604020202020204" pitchFamily="34" charset="0"/>
              <a:buChar char="•"/>
            </a:pPr>
            <a:r>
              <a:rPr lang="sv-SE" sz="2400" err="1">
                <a:solidFill>
                  <a:schemeClr val="tx1"/>
                </a:solidFill>
              </a:rPr>
              <a:t>Incorrectly</a:t>
            </a:r>
            <a:r>
              <a:rPr lang="sv-SE" sz="2400">
                <a:solidFill>
                  <a:schemeClr val="tx1"/>
                </a:solidFill>
              </a:rPr>
              <a:t> </a:t>
            </a:r>
            <a:r>
              <a:rPr lang="sv-SE" sz="2400" err="1">
                <a:solidFill>
                  <a:schemeClr val="tx1"/>
                </a:solidFill>
              </a:rPr>
              <a:t>inferring</a:t>
            </a:r>
            <a:r>
              <a:rPr lang="sv-SE" sz="2400">
                <a:solidFill>
                  <a:schemeClr val="tx1"/>
                </a:solidFill>
              </a:rPr>
              <a:t> </a:t>
            </a:r>
            <a:r>
              <a:rPr lang="sv-SE" sz="2400" b="1" err="1">
                <a:solidFill>
                  <a:schemeClr val="accent1"/>
                </a:solidFill>
              </a:rPr>
              <a:t>causality</a:t>
            </a:r>
            <a:r>
              <a:rPr lang="sv-SE" sz="2400" smtClean="0">
                <a:solidFill>
                  <a:schemeClr val="tx1"/>
                </a:solidFill>
              </a:rPr>
              <a:t> from </a:t>
            </a:r>
            <a:r>
              <a:rPr lang="sv-SE" sz="2400" b="1" err="1">
                <a:solidFill>
                  <a:schemeClr val="accent1"/>
                </a:solidFill>
              </a:rPr>
              <a:t>correlation</a:t>
            </a:r>
            <a:endParaRPr lang="sv-SE" sz="2400" b="1">
              <a:solidFill>
                <a:schemeClr val="accent1"/>
              </a:solidFill>
            </a:endParaRPr>
          </a:p>
          <a:p>
            <a:pPr lvl="1">
              <a:spcBef>
                <a:spcPct val="50000"/>
              </a:spcBef>
              <a:buFont typeface="Arial" panose="020B0604020202020204" pitchFamily="34" charset="0"/>
              <a:buChar char="•"/>
            </a:pPr>
            <a:r>
              <a:rPr lang="sv-SE" sz="2400" err="1" smtClean="0">
                <a:solidFill>
                  <a:schemeClr val="tx1"/>
                </a:solidFill>
              </a:rPr>
              <a:t>Inappropriate</a:t>
            </a:r>
            <a:r>
              <a:rPr lang="sv-SE" sz="2400" smtClean="0">
                <a:solidFill>
                  <a:schemeClr val="tx1"/>
                </a:solidFill>
              </a:rPr>
              <a:t> </a:t>
            </a:r>
            <a:r>
              <a:rPr lang="sv-SE" sz="2400" b="1" err="1">
                <a:solidFill>
                  <a:schemeClr val="accent1"/>
                </a:solidFill>
              </a:rPr>
              <a:t>comparisons</a:t>
            </a:r>
            <a:r>
              <a:rPr lang="sv-SE" sz="2400" smtClean="0">
                <a:solidFill>
                  <a:schemeClr val="accent1"/>
                </a:solidFill>
              </a:rPr>
              <a:t> </a:t>
            </a:r>
            <a:r>
              <a:rPr lang="sv-SE" sz="2400" smtClean="0">
                <a:solidFill>
                  <a:schemeClr val="tx1"/>
                </a:solidFill>
              </a:rPr>
              <a:t>and </a:t>
            </a:r>
            <a:r>
              <a:rPr lang="sv-SE" sz="2400" b="1" err="1">
                <a:solidFill>
                  <a:schemeClr val="accent1"/>
                </a:solidFill>
              </a:rPr>
              <a:t>contexts</a:t>
            </a:r>
            <a:endParaRPr lang="sv-SE" sz="2400" b="1">
              <a:solidFill>
                <a:schemeClr val="accent1"/>
              </a:solidFill>
            </a:endParaRPr>
          </a:p>
          <a:p>
            <a:pPr lvl="1">
              <a:spcBef>
                <a:spcPct val="50000"/>
              </a:spcBef>
              <a:buFont typeface="Arial" panose="020B0604020202020204" pitchFamily="34" charset="0"/>
              <a:buChar char="•"/>
            </a:pPr>
            <a:r>
              <a:rPr lang="sv-SE" sz="2400" b="1" err="1">
                <a:solidFill>
                  <a:schemeClr val="accent1"/>
                </a:solidFill>
              </a:rPr>
              <a:t>Dequantification</a:t>
            </a:r>
            <a:endParaRPr lang="sv-SE" sz="2400" b="1">
              <a:solidFill>
                <a:schemeClr val="accent1"/>
              </a:solidFill>
            </a:endParaRPr>
          </a:p>
          <a:p>
            <a:pPr lvl="1">
              <a:spcBef>
                <a:spcPct val="50000"/>
              </a:spcBef>
              <a:buFont typeface="Arial" panose="020B0604020202020204" pitchFamily="34" charset="0"/>
              <a:buChar char="•"/>
            </a:pPr>
            <a:r>
              <a:rPr lang="sv-SE" sz="2400" b="1" smtClean="0">
                <a:solidFill>
                  <a:schemeClr val="accent1"/>
                </a:solidFill>
              </a:rPr>
              <a:t>Exaggeration</a:t>
            </a:r>
          </a:p>
          <a:p>
            <a:pPr lvl="1">
              <a:spcBef>
                <a:spcPct val="50000"/>
              </a:spcBef>
              <a:buFont typeface="Arial" panose="020B0604020202020204" pitchFamily="34" charset="0"/>
              <a:buChar char="•"/>
            </a:pPr>
            <a:endParaRPr lang="en-US" sz="2400" b="1">
              <a:solidFill>
                <a:schemeClr val="accent1"/>
              </a:solidFill>
            </a:endParaRPr>
          </a:p>
        </p:txBody>
      </p:sp>
    </p:spTree>
    <p:extLst>
      <p:ext uri="{BB962C8B-B14F-4D97-AF65-F5344CB8AC3E}">
        <p14:creationId xmlns:p14="http://schemas.microsoft.com/office/powerpoint/2010/main" val="32941388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
          <p:cNvSpPr>
            <a:spLocks noChangeShapeType="1"/>
          </p:cNvSpPr>
          <p:nvPr/>
        </p:nvSpPr>
        <p:spPr bwMode="auto">
          <a:xfrm flipV="1">
            <a:off x="1639888" y="2276475"/>
            <a:ext cx="5184775" cy="1657350"/>
          </a:xfrm>
          <a:prstGeom prst="line">
            <a:avLst/>
          </a:prstGeom>
          <a:noFill/>
          <a:ln w="38100">
            <a:solidFill>
              <a:srgbClr val="0070C0"/>
            </a:solidFill>
            <a:round/>
            <a:headEnd/>
            <a:tailEn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3" name="Line 4"/>
          <p:cNvSpPr>
            <a:spLocks noChangeShapeType="1"/>
          </p:cNvSpPr>
          <p:nvPr/>
        </p:nvSpPr>
        <p:spPr bwMode="auto">
          <a:xfrm>
            <a:off x="1135063" y="5157788"/>
            <a:ext cx="6121400" cy="0"/>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4" name="Line 5"/>
          <p:cNvSpPr>
            <a:spLocks noChangeShapeType="1"/>
          </p:cNvSpPr>
          <p:nvPr/>
        </p:nvSpPr>
        <p:spPr bwMode="auto">
          <a:xfrm flipV="1">
            <a:off x="1423988" y="1989138"/>
            <a:ext cx="0" cy="3455987"/>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5" name="Text Box 7"/>
          <p:cNvSpPr txBox="1">
            <a:spLocks noChangeArrowheads="1"/>
          </p:cNvSpPr>
          <p:nvPr/>
        </p:nvSpPr>
        <p:spPr bwMode="auto">
          <a:xfrm>
            <a:off x="7472363" y="4895182"/>
            <a:ext cx="897682" cy="553998"/>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1" i="0" u="none" strike="noStrike" kern="1200" cap="none" spc="0" normalizeH="0" baseline="0" noProof="0" smtClean="0">
                <a:ln>
                  <a:noFill/>
                </a:ln>
                <a:solidFill>
                  <a:srgbClr val="62AC1E">
                    <a:lumMod val="75000"/>
                  </a:srgbClr>
                </a:solidFill>
                <a:effectLst/>
                <a:uLnTx/>
                <a:uFillTx/>
                <a:latin typeface="Arial"/>
                <a:ea typeface="+mn-ea"/>
                <a:cs typeface="+mn-cs"/>
              </a:rPr>
              <a:t>CO2</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1" i="0" u="none" strike="noStrike" kern="1200" cap="none" spc="0" normalizeH="0" baseline="0" noProof="0" smtClean="0">
                <a:ln>
                  <a:noFill/>
                </a:ln>
                <a:solidFill>
                  <a:srgbClr val="62AC1E">
                    <a:lumMod val="75000"/>
                  </a:srgbClr>
                </a:solidFill>
                <a:effectLst/>
                <a:uLnTx/>
                <a:uFillTx/>
                <a:latin typeface="Arial"/>
                <a:ea typeface="+mn-ea"/>
                <a:cs typeface="+mn-cs"/>
              </a:rPr>
              <a:t>LEVELS</a:t>
            </a:r>
            <a:endParaRPr kumimoji="0" lang="en-US" sz="1800" b="1" i="0" u="none" strike="noStrike" kern="1200" cap="none" spc="0" normalizeH="0" baseline="0" noProof="0">
              <a:ln>
                <a:noFill/>
              </a:ln>
              <a:solidFill>
                <a:srgbClr val="62AC1E">
                  <a:lumMod val="75000"/>
                </a:srgbClr>
              </a:solidFill>
              <a:effectLst/>
              <a:uLnTx/>
              <a:uFillTx/>
              <a:latin typeface="Arial"/>
              <a:ea typeface="+mn-ea"/>
              <a:cs typeface="+mn-cs"/>
            </a:endParaRPr>
          </a:p>
        </p:txBody>
      </p:sp>
      <p:sp>
        <p:nvSpPr>
          <p:cNvPr id="6" name="Text Box 8"/>
          <p:cNvSpPr txBox="1">
            <a:spLocks noChangeArrowheads="1"/>
          </p:cNvSpPr>
          <p:nvPr/>
        </p:nvSpPr>
        <p:spPr bwMode="auto">
          <a:xfrm>
            <a:off x="487363" y="1501001"/>
            <a:ext cx="1406347"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1" i="0" u="none" strike="noStrike" kern="1200" cap="none" spc="0" normalizeH="0" baseline="0" noProof="0">
                <a:ln>
                  <a:noFill/>
                </a:ln>
                <a:solidFill>
                  <a:srgbClr val="62AC1E">
                    <a:lumMod val="75000"/>
                  </a:srgbClr>
                </a:solidFill>
                <a:effectLst/>
                <a:uLnTx/>
                <a:uFillTx/>
                <a:latin typeface="Arial"/>
                <a:ea typeface="+mn-ea"/>
                <a:cs typeface="+mn-cs"/>
              </a:rPr>
              <a:t>CRIME RATE</a:t>
            </a:r>
            <a:endParaRPr kumimoji="0" lang="en-US" sz="1800" b="1" i="0" u="none" strike="noStrike" kern="1200" cap="none" spc="0" normalizeH="0" baseline="0" noProof="0">
              <a:ln>
                <a:noFill/>
              </a:ln>
              <a:solidFill>
                <a:srgbClr val="62AC1E">
                  <a:lumMod val="75000"/>
                </a:srgbClr>
              </a:solidFill>
              <a:effectLst/>
              <a:uLnTx/>
              <a:uFillTx/>
              <a:latin typeface="Arial"/>
              <a:ea typeface="+mn-ea"/>
              <a:cs typeface="+mn-cs"/>
            </a:endParaRPr>
          </a:p>
        </p:txBody>
      </p:sp>
      <p:sp>
        <p:nvSpPr>
          <p:cNvPr id="7" name="Oval 9"/>
          <p:cNvSpPr>
            <a:spLocks noChangeArrowheads="1"/>
          </p:cNvSpPr>
          <p:nvPr/>
        </p:nvSpPr>
        <p:spPr bwMode="auto">
          <a:xfrm>
            <a:off x="1784350" y="3933825"/>
            <a:ext cx="142875" cy="144463"/>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8" name="Oval 10"/>
          <p:cNvSpPr>
            <a:spLocks noChangeArrowheads="1"/>
          </p:cNvSpPr>
          <p:nvPr/>
        </p:nvSpPr>
        <p:spPr bwMode="auto">
          <a:xfrm>
            <a:off x="2503488" y="3284538"/>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9" name="Oval 11"/>
          <p:cNvSpPr>
            <a:spLocks noChangeArrowheads="1"/>
          </p:cNvSpPr>
          <p:nvPr/>
        </p:nvSpPr>
        <p:spPr bwMode="auto">
          <a:xfrm>
            <a:off x="2865438" y="3789363"/>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0" name="Oval 12"/>
          <p:cNvSpPr>
            <a:spLocks noChangeArrowheads="1"/>
          </p:cNvSpPr>
          <p:nvPr/>
        </p:nvSpPr>
        <p:spPr bwMode="auto">
          <a:xfrm>
            <a:off x="3238500" y="3213100"/>
            <a:ext cx="142875" cy="144463"/>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1" name="Oval 13"/>
          <p:cNvSpPr>
            <a:spLocks noChangeArrowheads="1"/>
          </p:cNvSpPr>
          <p:nvPr/>
        </p:nvSpPr>
        <p:spPr bwMode="auto">
          <a:xfrm>
            <a:off x="3800475" y="2852738"/>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2" name="Oval 14"/>
          <p:cNvSpPr>
            <a:spLocks noChangeArrowheads="1"/>
          </p:cNvSpPr>
          <p:nvPr/>
        </p:nvSpPr>
        <p:spPr bwMode="auto">
          <a:xfrm>
            <a:off x="4160838" y="3141663"/>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3" name="Oval 15"/>
          <p:cNvSpPr>
            <a:spLocks noChangeArrowheads="1"/>
          </p:cNvSpPr>
          <p:nvPr/>
        </p:nvSpPr>
        <p:spPr bwMode="auto">
          <a:xfrm>
            <a:off x="4592638" y="2420938"/>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4" name="Oval 16"/>
          <p:cNvSpPr>
            <a:spLocks noChangeArrowheads="1"/>
          </p:cNvSpPr>
          <p:nvPr/>
        </p:nvSpPr>
        <p:spPr bwMode="auto">
          <a:xfrm>
            <a:off x="5026025" y="2924175"/>
            <a:ext cx="142875" cy="144463"/>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5" name="Oval 17"/>
          <p:cNvSpPr>
            <a:spLocks noChangeArrowheads="1"/>
          </p:cNvSpPr>
          <p:nvPr/>
        </p:nvSpPr>
        <p:spPr bwMode="auto">
          <a:xfrm>
            <a:off x="5673725" y="2997200"/>
            <a:ext cx="142875" cy="144463"/>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6" name="Oval 18"/>
          <p:cNvSpPr>
            <a:spLocks noChangeArrowheads="1"/>
          </p:cNvSpPr>
          <p:nvPr/>
        </p:nvSpPr>
        <p:spPr bwMode="auto">
          <a:xfrm>
            <a:off x="5888038" y="2349500"/>
            <a:ext cx="142875" cy="144463"/>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7" name="Oval 19"/>
          <p:cNvSpPr>
            <a:spLocks noChangeArrowheads="1"/>
          </p:cNvSpPr>
          <p:nvPr/>
        </p:nvSpPr>
        <p:spPr bwMode="auto">
          <a:xfrm>
            <a:off x="6681788" y="2563813"/>
            <a:ext cx="142875" cy="144462"/>
          </a:xfrm>
          <a:prstGeom prst="ellipse">
            <a:avLst/>
          </a:prstGeom>
          <a:solidFill>
            <a:schemeClr val="hlink"/>
          </a:solidFill>
          <a:ln w="9525" algn="ctr">
            <a:noFill/>
            <a:round/>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8" name="TextBox 17"/>
          <p:cNvSpPr txBox="1"/>
          <p:nvPr/>
        </p:nvSpPr>
        <p:spPr>
          <a:xfrm>
            <a:off x="1423988" y="236549"/>
            <a:ext cx="6750566" cy="646331"/>
          </a:xfrm>
          <a:prstGeom prst="rect">
            <a:avLst/>
          </a:prstGeom>
          <a:noFill/>
        </p:spPr>
        <p:txBody>
          <a:bodyPr wrap="none" rtlCol="0">
            <a:spAutoFit/>
          </a:bodyPr>
          <a:lstStyle/>
          <a:p>
            <a:r>
              <a:rPr lang="en-US" sz="3600" b="1" smtClean="0">
                <a:solidFill>
                  <a:schemeClr val="bg2"/>
                </a:solidFill>
              </a:rPr>
              <a:t>Inferring Incorrect Correlation</a:t>
            </a:r>
            <a:endParaRPr lang="en-US" sz="3600" b="1">
              <a:solidFill>
                <a:schemeClr val="bg2"/>
              </a:solidFill>
            </a:endParaRPr>
          </a:p>
        </p:txBody>
      </p:sp>
    </p:spTree>
    <p:extLst>
      <p:ext uri="{BB962C8B-B14F-4D97-AF65-F5344CB8AC3E}">
        <p14:creationId xmlns:p14="http://schemas.microsoft.com/office/powerpoint/2010/main" val="4277293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730751" y="2973441"/>
            <a:ext cx="4154264" cy="636405"/>
          </a:xfrm>
        </p:spPr>
        <p:txBody>
          <a:bodyPr/>
          <a:lstStyle/>
          <a:p>
            <a:pPr algn="ctr"/>
            <a:r>
              <a:rPr lang="en-US" b="1" dirty="0" smtClean="0"/>
              <a:t>BASIC</a:t>
            </a:r>
            <a:endParaRPr lang="en-US" b="1" dirty="0"/>
          </a:p>
        </p:txBody>
      </p:sp>
    </p:spTree>
    <p:extLst>
      <p:ext uri="{BB962C8B-B14F-4D97-AF65-F5344CB8AC3E}">
        <p14:creationId xmlns:p14="http://schemas.microsoft.com/office/powerpoint/2010/main" val="39372408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marketoonist.com/wp-content/uploads/2014/04/140414b.correl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774" y="873210"/>
            <a:ext cx="7767106" cy="553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9834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681290" y="943458"/>
            <a:ext cx="7718579" cy="4943102"/>
            <a:chOff x="429042" y="502023"/>
            <a:chExt cx="7718579" cy="4943102"/>
          </a:xfrm>
        </p:grpSpPr>
        <p:sp>
          <p:nvSpPr>
            <p:cNvPr id="6" name="Freeform 11"/>
            <p:cNvSpPr>
              <a:spLocks/>
            </p:cNvSpPr>
            <p:nvPr/>
          </p:nvSpPr>
          <p:spPr bwMode="auto">
            <a:xfrm>
              <a:off x="2255329" y="2275728"/>
              <a:ext cx="5616575" cy="1873250"/>
            </a:xfrm>
            <a:custGeom>
              <a:avLst/>
              <a:gdLst>
                <a:gd name="T0" fmla="*/ 0 w 3538"/>
                <a:gd name="T1" fmla="*/ 1180 h 1180"/>
                <a:gd name="T2" fmla="*/ 590 w 3538"/>
                <a:gd name="T3" fmla="*/ 953 h 1180"/>
                <a:gd name="T4" fmla="*/ 1225 w 3538"/>
                <a:gd name="T5" fmla="*/ 1089 h 1180"/>
                <a:gd name="T6" fmla="*/ 1905 w 3538"/>
                <a:gd name="T7" fmla="*/ 635 h 1180"/>
                <a:gd name="T8" fmla="*/ 2722 w 3538"/>
                <a:gd name="T9" fmla="*/ 908 h 1180"/>
                <a:gd name="T10" fmla="*/ 3538 w 3538"/>
                <a:gd name="T11" fmla="*/ 0 h 1180"/>
                <a:gd name="T12" fmla="*/ 0 60000 65536"/>
                <a:gd name="T13" fmla="*/ 0 60000 65536"/>
                <a:gd name="T14" fmla="*/ 0 60000 65536"/>
                <a:gd name="T15" fmla="*/ 0 60000 65536"/>
                <a:gd name="T16" fmla="*/ 0 60000 65536"/>
                <a:gd name="T17" fmla="*/ 0 60000 65536"/>
                <a:gd name="T18" fmla="*/ 0 w 3538"/>
                <a:gd name="T19" fmla="*/ 0 h 1180"/>
                <a:gd name="T20" fmla="*/ 3538 w 3538"/>
                <a:gd name="T21" fmla="*/ 1180 h 1180"/>
              </a:gdLst>
              <a:ahLst/>
              <a:cxnLst>
                <a:cxn ang="T12">
                  <a:pos x="T0" y="T1"/>
                </a:cxn>
                <a:cxn ang="T13">
                  <a:pos x="T2" y="T3"/>
                </a:cxn>
                <a:cxn ang="T14">
                  <a:pos x="T4" y="T5"/>
                </a:cxn>
                <a:cxn ang="T15">
                  <a:pos x="T6" y="T7"/>
                </a:cxn>
                <a:cxn ang="T16">
                  <a:pos x="T8" y="T9"/>
                </a:cxn>
                <a:cxn ang="T17">
                  <a:pos x="T10" y="T11"/>
                </a:cxn>
              </a:cxnLst>
              <a:rect l="T18" t="T19" r="T20" b="T21"/>
              <a:pathLst>
                <a:path w="3538" h="1180">
                  <a:moveTo>
                    <a:pt x="0" y="1180"/>
                  </a:moveTo>
                  <a:lnTo>
                    <a:pt x="590" y="953"/>
                  </a:lnTo>
                  <a:lnTo>
                    <a:pt x="1225" y="1089"/>
                  </a:lnTo>
                  <a:lnTo>
                    <a:pt x="1905" y="635"/>
                  </a:lnTo>
                  <a:lnTo>
                    <a:pt x="2722" y="908"/>
                  </a:lnTo>
                  <a:lnTo>
                    <a:pt x="3538" y="0"/>
                  </a:lnTo>
                </a:path>
              </a:pathLst>
            </a:custGeom>
            <a:noFill/>
            <a:ln w="38100" cap="flat" cmpd="sng">
              <a:solidFill>
                <a:schemeClr val="hlink"/>
              </a:solidFill>
              <a:prstDash val="solid"/>
              <a:round/>
              <a:headEnd/>
              <a:tailEnd type="triangle" w="lg" len="lg"/>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grpSp>
          <p:nvGrpSpPr>
            <p:cNvPr id="3" name="Group 2"/>
            <p:cNvGrpSpPr/>
            <p:nvPr/>
          </p:nvGrpSpPr>
          <p:grpSpPr>
            <a:xfrm>
              <a:off x="429042" y="502023"/>
              <a:ext cx="7718579" cy="4943102"/>
              <a:chOff x="429042" y="502023"/>
              <a:chExt cx="7718579" cy="4943102"/>
            </a:xfrm>
          </p:grpSpPr>
          <p:sp>
            <p:nvSpPr>
              <p:cNvPr id="4" name="Line 4"/>
              <p:cNvSpPr>
                <a:spLocks noChangeShapeType="1"/>
              </p:cNvSpPr>
              <p:nvPr/>
            </p:nvSpPr>
            <p:spPr bwMode="auto">
              <a:xfrm>
                <a:off x="1258888" y="5157788"/>
                <a:ext cx="6121400" cy="0"/>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5" name="Line 5"/>
              <p:cNvSpPr>
                <a:spLocks noChangeShapeType="1"/>
              </p:cNvSpPr>
              <p:nvPr/>
            </p:nvSpPr>
            <p:spPr bwMode="auto">
              <a:xfrm flipV="1">
                <a:off x="1547813" y="1989138"/>
                <a:ext cx="0" cy="3455987"/>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7" name="Text Box 12"/>
              <p:cNvSpPr txBox="1">
                <a:spLocks noChangeArrowheads="1"/>
              </p:cNvSpPr>
              <p:nvPr/>
            </p:nvSpPr>
            <p:spPr bwMode="auto">
              <a:xfrm>
                <a:off x="7596188" y="5030014"/>
                <a:ext cx="551433"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TIME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8" name="Text Box 13"/>
              <p:cNvSpPr txBox="1">
                <a:spLocks noChangeArrowheads="1"/>
              </p:cNvSpPr>
              <p:nvPr/>
            </p:nvSpPr>
            <p:spPr bwMode="auto">
              <a:xfrm>
                <a:off x="429042" y="1501001"/>
                <a:ext cx="1115690"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REVENUE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9" name="Line 10"/>
              <p:cNvSpPr>
                <a:spLocks noChangeShapeType="1"/>
              </p:cNvSpPr>
              <p:nvPr/>
            </p:nvSpPr>
            <p:spPr bwMode="auto">
              <a:xfrm flipH="1" flipV="1">
                <a:off x="1547813" y="502023"/>
                <a:ext cx="707515" cy="3646953"/>
              </a:xfrm>
              <a:prstGeom prst="line">
                <a:avLst/>
              </a:prstGeom>
              <a:noFill/>
              <a:ln w="38100">
                <a:solidFill>
                  <a:schemeClr val="hlink"/>
                </a:solidFill>
                <a:round/>
                <a:headEnd/>
                <a:tailEn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grpSp>
      </p:grpSp>
      <p:sp>
        <p:nvSpPr>
          <p:cNvPr id="2" name="TextBox 1"/>
          <p:cNvSpPr txBox="1"/>
          <p:nvPr/>
        </p:nvSpPr>
        <p:spPr>
          <a:xfrm>
            <a:off x="3477049" y="216502"/>
            <a:ext cx="3078087"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smtClean="0">
                <a:ln>
                  <a:noFill/>
                </a:ln>
                <a:solidFill>
                  <a:srgbClr val="363636">
                    <a:lumMod val="60000"/>
                    <a:lumOff val="40000"/>
                  </a:srgbClr>
                </a:solidFill>
                <a:effectLst/>
                <a:uLnTx/>
                <a:uFillTx/>
                <a:latin typeface="Arial"/>
                <a:ea typeface="+mn-ea"/>
                <a:cs typeface="+mn-cs"/>
              </a:rPr>
              <a:t>Cherry Picking</a:t>
            </a:r>
            <a:endParaRPr kumimoji="0" lang="en-US" sz="3200" b="1" i="0" u="none" strike="noStrike" kern="1200" cap="none" spc="0" normalizeH="0" baseline="0" noProof="0">
              <a:ln>
                <a:noFill/>
              </a:ln>
              <a:solidFill>
                <a:srgbClr val="36363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564757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
          <p:cNvSpPr>
            <a:spLocks noChangeShapeType="1"/>
          </p:cNvSpPr>
          <p:nvPr/>
        </p:nvSpPr>
        <p:spPr bwMode="auto">
          <a:xfrm>
            <a:off x="1619250" y="5157788"/>
            <a:ext cx="6121400" cy="0"/>
          </a:xfrm>
          <a:prstGeom prst="line">
            <a:avLst/>
          </a:prstGeom>
          <a:noFill/>
          <a:ln w="9525">
            <a:solidFill>
              <a:schemeClr val="tx1"/>
            </a:solidFill>
            <a:round/>
            <a:headEnd/>
            <a:tailEn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3" name="Line 3"/>
          <p:cNvSpPr>
            <a:spLocks noChangeShapeType="1"/>
          </p:cNvSpPr>
          <p:nvPr/>
        </p:nvSpPr>
        <p:spPr bwMode="auto">
          <a:xfrm flipV="1">
            <a:off x="1908175" y="1989138"/>
            <a:ext cx="0" cy="3455987"/>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4" name="Text Box 6"/>
          <p:cNvSpPr txBox="1">
            <a:spLocks noChangeArrowheads="1"/>
          </p:cNvSpPr>
          <p:nvPr/>
        </p:nvSpPr>
        <p:spPr bwMode="auto">
          <a:xfrm>
            <a:off x="1366999" y="1228765"/>
            <a:ext cx="1115690" cy="553998"/>
          </a:xfrm>
          <a:prstGeom prst="rect">
            <a:avLst/>
          </a:prstGeom>
          <a:noFill/>
          <a:ln w="9525" algn="ctr">
            <a:noFill/>
            <a:miter lim="800000"/>
            <a:headEnd/>
            <a:tailEnd/>
          </a:ln>
        </p:spPr>
        <p:txBody>
          <a:bodyPr wrap="none" lIns="0" tIns="0" rIns="0" bIns="0" anchor="b">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REVENUE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$M</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5" name="Rectangle 8"/>
          <p:cNvSpPr>
            <a:spLocks noChangeArrowheads="1"/>
          </p:cNvSpPr>
          <p:nvPr/>
        </p:nvSpPr>
        <p:spPr bwMode="auto">
          <a:xfrm>
            <a:off x="2339975" y="3573463"/>
            <a:ext cx="431800" cy="1584325"/>
          </a:xfrm>
          <a:prstGeom prst="rect">
            <a:avLst/>
          </a:prstGeom>
          <a:solidFill>
            <a:schemeClr val="accent1"/>
          </a:solidFill>
          <a:ln w="9525" algn="ctr">
            <a:noFill/>
            <a:miter lim="800000"/>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6" name="Rectangle 9"/>
          <p:cNvSpPr>
            <a:spLocks noChangeArrowheads="1"/>
          </p:cNvSpPr>
          <p:nvPr/>
        </p:nvSpPr>
        <p:spPr bwMode="auto">
          <a:xfrm>
            <a:off x="3348038" y="3789363"/>
            <a:ext cx="431800" cy="1368425"/>
          </a:xfrm>
          <a:prstGeom prst="rect">
            <a:avLst/>
          </a:prstGeom>
          <a:solidFill>
            <a:schemeClr val="accent1"/>
          </a:solidFill>
          <a:ln w="9525" algn="ctr">
            <a:noFill/>
            <a:miter lim="800000"/>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7" name="Rectangle 10"/>
          <p:cNvSpPr>
            <a:spLocks noChangeArrowheads="1"/>
          </p:cNvSpPr>
          <p:nvPr/>
        </p:nvSpPr>
        <p:spPr bwMode="auto">
          <a:xfrm>
            <a:off x="4427538" y="3068638"/>
            <a:ext cx="431800" cy="2089150"/>
          </a:xfrm>
          <a:prstGeom prst="rect">
            <a:avLst/>
          </a:prstGeom>
          <a:solidFill>
            <a:schemeClr val="accent1"/>
          </a:solidFill>
          <a:ln w="9525" algn="ctr">
            <a:noFill/>
            <a:miter lim="800000"/>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8" name="Rectangle 11"/>
          <p:cNvSpPr>
            <a:spLocks noChangeArrowheads="1"/>
          </p:cNvSpPr>
          <p:nvPr/>
        </p:nvSpPr>
        <p:spPr bwMode="auto">
          <a:xfrm>
            <a:off x="5508625" y="3429000"/>
            <a:ext cx="431800" cy="1728788"/>
          </a:xfrm>
          <a:prstGeom prst="rect">
            <a:avLst/>
          </a:prstGeom>
          <a:solidFill>
            <a:schemeClr val="accent1"/>
          </a:solidFill>
          <a:ln w="9525" algn="ctr">
            <a:noFill/>
            <a:miter lim="800000"/>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9" name="Rectangle 12"/>
          <p:cNvSpPr>
            <a:spLocks noChangeArrowheads="1"/>
          </p:cNvSpPr>
          <p:nvPr/>
        </p:nvSpPr>
        <p:spPr bwMode="auto">
          <a:xfrm>
            <a:off x="6588125" y="2492375"/>
            <a:ext cx="431800" cy="2665413"/>
          </a:xfrm>
          <a:prstGeom prst="rect">
            <a:avLst/>
          </a:prstGeom>
          <a:solidFill>
            <a:schemeClr val="accent1"/>
          </a:solidFill>
          <a:ln w="9525" algn="ctr">
            <a:noFill/>
            <a:miter lim="800000"/>
            <a:headEnd/>
            <a:tailEnd/>
          </a:ln>
        </p:spPr>
        <p:txBody>
          <a:bodyPr wrap="none"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0" name="Text Box 13"/>
          <p:cNvSpPr txBox="1">
            <a:spLocks noChangeArrowheads="1"/>
          </p:cNvSpPr>
          <p:nvPr/>
        </p:nvSpPr>
        <p:spPr bwMode="auto">
          <a:xfrm>
            <a:off x="3276600" y="5348288"/>
            <a:ext cx="565150"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1979</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1" name="Text Box 14"/>
          <p:cNvSpPr txBox="1">
            <a:spLocks noChangeArrowheads="1"/>
          </p:cNvSpPr>
          <p:nvPr/>
        </p:nvSpPr>
        <p:spPr bwMode="auto">
          <a:xfrm>
            <a:off x="4356100" y="5343525"/>
            <a:ext cx="565150"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1989</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2" name="Text Box 15"/>
          <p:cNvSpPr txBox="1">
            <a:spLocks noChangeArrowheads="1"/>
          </p:cNvSpPr>
          <p:nvPr/>
        </p:nvSpPr>
        <p:spPr bwMode="auto">
          <a:xfrm>
            <a:off x="5437188" y="5348288"/>
            <a:ext cx="565150"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1999</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3" name="Text Box 16"/>
          <p:cNvSpPr txBox="1">
            <a:spLocks noChangeArrowheads="1"/>
          </p:cNvSpPr>
          <p:nvPr/>
        </p:nvSpPr>
        <p:spPr bwMode="auto">
          <a:xfrm>
            <a:off x="6516688" y="5348288"/>
            <a:ext cx="565150"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2009</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4" name="Text Box 17"/>
          <p:cNvSpPr txBox="1">
            <a:spLocks noChangeArrowheads="1"/>
          </p:cNvSpPr>
          <p:nvPr/>
        </p:nvSpPr>
        <p:spPr bwMode="auto">
          <a:xfrm>
            <a:off x="2268538" y="5348288"/>
            <a:ext cx="565150"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1969</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5" name="Text Box 26"/>
          <p:cNvSpPr txBox="1">
            <a:spLocks noChangeArrowheads="1"/>
          </p:cNvSpPr>
          <p:nvPr/>
        </p:nvSpPr>
        <p:spPr bwMode="auto">
          <a:xfrm>
            <a:off x="1547813" y="4652963"/>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1</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6" name="Text Box 27"/>
          <p:cNvSpPr txBox="1">
            <a:spLocks noChangeArrowheads="1"/>
          </p:cNvSpPr>
          <p:nvPr/>
        </p:nvSpPr>
        <p:spPr bwMode="auto">
          <a:xfrm>
            <a:off x="1547813" y="4292600"/>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2</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7" name="Text Box 28"/>
          <p:cNvSpPr txBox="1">
            <a:spLocks noChangeArrowheads="1"/>
          </p:cNvSpPr>
          <p:nvPr/>
        </p:nvSpPr>
        <p:spPr bwMode="auto">
          <a:xfrm>
            <a:off x="1547813" y="3933825"/>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3</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8" name="Text Box 29"/>
          <p:cNvSpPr txBox="1">
            <a:spLocks noChangeArrowheads="1"/>
          </p:cNvSpPr>
          <p:nvPr/>
        </p:nvSpPr>
        <p:spPr bwMode="auto">
          <a:xfrm>
            <a:off x="1547813" y="3573463"/>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4</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19" name="Text Box 30"/>
          <p:cNvSpPr txBox="1">
            <a:spLocks noChangeArrowheads="1"/>
          </p:cNvSpPr>
          <p:nvPr/>
        </p:nvSpPr>
        <p:spPr bwMode="auto">
          <a:xfrm>
            <a:off x="1547813" y="3195638"/>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5</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20" name="Text Box 31"/>
          <p:cNvSpPr txBox="1">
            <a:spLocks noChangeArrowheads="1"/>
          </p:cNvSpPr>
          <p:nvPr/>
        </p:nvSpPr>
        <p:spPr bwMode="auto">
          <a:xfrm>
            <a:off x="1550988" y="2836863"/>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6</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21" name="Text Box 32"/>
          <p:cNvSpPr txBox="1">
            <a:spLocks noChangeArrowheads="1"/>
          </p:cNvSpPr>
          <p:nvPr/>
        </p:nvSpPr>
        <p:spPr bwMode="auto">
          <a:xfrm>
            <a:off x="1547813" y="2492375"/>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7</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22" name="Text Box 33"/>
          <p:cNvSpPr txBox="1">
            <a:spLocks noChangeArrowheads="1"/>
          </p:cNvSpPr>
          <p:nvPr/>
        </p:nvSpPr>
        <p:spPr bwMode="auto">
          <a:xfrm>
            <a:off x="1547813" y="2133600"/>
            <a:ext cx="141287" cy="304800"/>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2000" b="0" i="0" u="none" strike="noStrike" kern="1200" cap="none" spc="0" normalizeH="0" baseline="0" noProof="0">
                <a:ln>
                  <a:noFill/>
                </a:ln>
                <a:solidFill>
                  <a:srgbClr val="363636"/>
                </a:solidFill>
                <a:effectLst/>
                <a:uLnTx/>
                <a:uFillTx/>
                <a:latin typeface="Arial"/>
                <a:ea typeface="+mn-ea"/>
                <a:cs typeface="+mn-cs"/>
              </a:rPr>
              <a:t>8</a:t>
            </a:r>
            <a:endParaRPr kumimoji="0" lang="en-US" sz="2000" b="0" i="0" u="none" strike="noStrike" kern="1200" cap="none" spc="0" normalizeH="0" baseline="0" noProof="0">
              <a:ln>
                <a:noFill/>
              </a:ln>
              <a:solidFill>
                <a:srgbClr val="363636"/>
              </a:solidFill>
              <a:effectLst/>
              <a:uLnTx/>
              <a:uFillTx/>
              <a:latin typeface="Arial"/>
              <a:ea typeface="+mn-ea"/>
              <a:cs typeface="+mn-cs"/>
            </a:endParaRPr>
          </a:p>
        </p:txBody>
      </p:sp>
      <p:sp>
        <p:nvSpPr>
          <p:cNvPr id="23" name="Rectangle 22"/>
          <p:cNvSpPr/>
          <p:nvPr/>
        </p:nvSpPr>
        <p:spPr>
          <a:xfrm>
            <a:off x="6472238" y="1723953"/>
            <a:ext cx="2026517" cy="58477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3200" b="1" i="0" u="none" strike="noStrike" kern="1200" cap="none" spc="0" normalizeH="0" baseline="0" noProof="0" smtClean="0">
                <a:ln>
                  <a:noFill/>
                </a:ln>
                <a:solidFill>
                  <a:srgbClr val="62AC1E"/>
                </a:solidFill>
                <a:effectLst/>
                <a:uLnTx/>
                <a:uFillTx/>
                <a:latin typeface="Arial"/>
                <a:ea typeface="+mn-ea"/>
                <a:cs typeface="+mn-cs"/>
              </a:rPr>
              <a:t>Inflation?</a:t>
            </a:r>
            <a:endParaRPr kumimoji="0" lang="en-US" sz="1800" b="1" i="0" u="none" strike="noStrike" kern="1200" cap="none" spc="0" normalizeH="0" baseline="0" noProof="0">
              <a:ln>
                <a:noFill/>
              </a:ln>
              <a:solidFill>
                <a:srgbClr val="62AC1E"/>
              </a:solidFill>
              <a:effectLst/>
              <a:uLnTx/>
              <a:uFillTx/>
              <a:latin typeface="Arial"/>
              <a:ea typeface="+mn-ea"/>
              <a:cs typeface="+mn-cs"/>
            </a:endParaRPr>
          </a:p>
        </p:txBody>
      </p:sp>
      <p:sp>
        <p:nvSpPr>
          <p:cNvPr id="24" name="TextBox 23"/>
          <p:cNvSpPr txBox="1"/>
          <p:nvPr/>
        </p:nvSpPr>
        <p:spPr>
          <a:xfrm>
            <a:off x="2327153" y="293153"/>
            <a:ext cx="5535490"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smtClean="0">
                <a:ln>
                  <a:noFill/>
                </a:ln>
                <a:solidFill>
                  <a:srgbClr val="363636">
                    <a:lumMod val="60000"/>
                    <a:lumOff val="40000"/>
                  </a:srgbClr>
                </a:solidFill>
                <a:effectLst/>
                <a:uLnTx/>
                <a:uFillTx/>
                <a:latin typeface="Arial"/>
                <a:ea typeface="+mn-ea"/>
                <a:cs typeface="+mn-cs"/>
              </a:rPr>
              <a:t>Inappropriate Comparisons</a:t>
            </a:r>
            <a:endParaRPr kumimoji="0" lang="en-US" sz="3200" b="1" i="0" u="none" strike="noStrike" kern="1200" cap="none" spc="0" normalizeH="0" baseline="0" noProof="0">
              <a:ln>
                <a:noFill/>
              </a:ln>
              <a:solidFill>
                <a:srgbClr val="36363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2498135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
          <p:cNvSpPr>
            <a:spLocks noChangeShapeType="1"/>
          </p:cNvSpPr>
          <p:nvPr/>
        </p:nvSpPr>
        <p:spPr bwMode="auto">
          <a:xfrm>
            <a:off x="5210175" y="5086350"/>
            <a:ext cx="2520950" cy="0"/>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3" name="Freeform 6"/>
          <p:cNvSpPr>
            <a:spLocks/>
          </p:cNvSpPr>
          <p:nvPr/>
        </p:nvSpPr>
        <p:spPr bwMode="auto">
          <a:xfrm>
            <a:off x="5497513" y="1989138"/>
            <a:ext cx="2017712" cy="2881312"/>
          </a:xfrm>
          <a:custGeom>
            <a:avLst/>
            <a:gdLst>
              <a:gd name="T0" fmla="*/ 0 w 3538"/>
              <a:gd name="T1" fmla="*/ 1180 h 1180"/>
              <a:gd name="T2" fmla="*/ 590 w 3538"/>
              <a:gd name="T3" fmla="*/ 953 h 1180"/>
              <a:gd name="T4" fmla="*/ 1225 w 3538"/>
              <a:gd name="T5" fmla="*/ 1089 h 1180"/>
              <a:gd name="T6" fmla="*/ 1905 w 3538"/>
              <a:gd name="T7" fmla="*/ 635 h 1180"/>
              <a:gd name="T8" fmla="*/ 2722 w 3538"/>
              <a:gd name="T9" fmla="*/ 908 h 1180"/>
              <a:gd name="T10" fmla="*/ 3538 w 3538"/>
              <a:gd name="T11" fmla="*/ 0 h 1180"/>
              <a:gd name="T12" fmla="*/ 0 60000 65536"/>
              <a:gd name="T13" fmla="*/ 0 60000 65536"/>
              <a:gd name="T14" fmla="*/ 0 60000 65536"/>
              <a:gd name="T15" fmla="*/ 0 60000 65536"/>
              <a:gd name="T16" fmla="*/ 0 60000 65536"/>
              <a:gd name="T17" fmla="*/ 0 60000 65536"/>
              <a:gd name="T18" fmla="*/ 0 w 3538"/>
              <a:gd name="T19" fmla="*/ 0 h 1180"/>
              <a:gd name="T20" fmla="*/ 3538 w 3538"/>
              <a:gd name="T21" fmla="*/ 1180 h 1180"/>
            </a:gdLst>
            <a:ahLst/>
            <a:cxnLst>
              <a:cxn ang="T12">
                <a:pos x="T0" y="T1"/>
              </a:cxn>
              <a:cxn ang="T13">
                <a:pos x="T2" y="T3"/>
              </a:cxn>
              <a:cxn ang="T14">
                <a:pos x="T4" y="T5"/>
              </a:cxn>
              <a:cxn ang="T15">
                <a:pos x="T6" y="T7"/>
              </a:cxn>
              <a:cxn ang="T16">
                <a:pos x="T8" y="T9"/>
              </a:cxn>
              <a:cxn ang="T17">
                <a:pos x="T10" y="T11"/>
              </a:cxn>
            </a:cxnLst>
            <a:rect l="T18" t="T19" r="T20" b="T21"/>
            <a:pathLst>
              <a:path w="3538" h="1180">
                <a:moveTo>
                  <a:pt x="0" y="1180"/>
                </a:moveTo>
                <a:lnTo>
                  <a:pt x="590" y="953"/>
                </a:lnTo>
                <a:lnTo>
                  <a:pt x="1225" y="1089"/>
                </a:lnTo>
                <a:lnTo>
                  <a:pt x="1905" y="635"/>
                </a:lnTo>
                <a:lnTo>
                  <a:pt x="2722" y="908"/>
                </a:lnTo>
                <a:lnTo>
                  <a:pt x="3538" y="0"/>
                </a:lnTo>
              </a:path>
            </a:pathLst>
          </a:custGeom>
          <a:noFill/>
          <a:ln w="38100" cap="flat" cmpd="sng">
            <a:solidFill>
              <a:schemeClr val="hlink"/>
            </a:solidFill>
            <a:prstDash val="solid"/>
            <a:round/>
            <a:headEnd/>
            <a:tailEnd type="triangle" w="lg" len="lg"/>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4" name="Text Box 7"/>
          <p:cNvSpPr txBox="1">
            <a:spLocks noChangeArrowheads="1"/>
          </p:cNvSpPr>
          <p:nvPr/>
        </p:nvSpPr>
        <p:spPr bwMode="auto">
          <a:xfrm>
            <a:off x="7875588" y="4958576"/>
            <a:ext cx="551433"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TIME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5" name="Text Box 8"/>
          <p:cNvSpPr txBox="1">
            <a:spLocks noChangeArrowheads="1"/>
          </p:cNvSpPr>
          <p:nvPr/>
        </p:nvSpPr>
        <p:spPr bwMode="auto">
          <a:xfrm>
            <a:off x="4778375" y="1429564"/>
            <a:ext cx="1115690"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REVENUE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6" name="Line 9"/>
          <p:cNvSpPr>
            <a:spLocks noChangeShapeType="1"/>
          </p:cNvSpPr>
          <p:nvPr/>
        </p:nvSpPr>
        <p:spPr bwMode="auto">
          <a:xfrm>
            <a:off x="971550" y="5086350"/>
            <a:ext cx="2520950" cy="1588"/>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7" name="Line 10"/>
          <p:cNvSpPr>
            <a:spLocks noChangeShapeType="1"/>
          </p:cNvSpPr>
          <p:nvPr/>
        </p:nvSpPr>
        <p:spPr bwMode="auto">
          <a:xfrm flipV="1">
            <a:off x="1260475" y="1917700"/>
            <a:ext cx="1588" cy="3455988"/>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8" name="Freeform 11"/>
          <p:cNvSpPr>
            <a:spLocks/>
          </p:cNvSpPr>
          <p:nvPr/>
        </p:nvSpPr>
        <p:spPr bwMode="auto">
          <a:xfrm>
            <a:off x="1258888" y="4581525"/>
            <a:ext cx="2017712" cy="288925"/>
          </a:xfrm>
          <a:custGeom>
            <a:avLst/>
            <a:gdLst>
              <a:gd name="T0" fmla="*/ 0 w 3538"/>
              <a:gd name="T1" fmla="*/ 1180 h 1180"/>
              <a:gd name="T2" fmla="*/ 590 w 3538"/>
              <a:gd name="T3" fmla="*/ 953 h 1180"/>
              <a:gd name="T4" fmla="*/ 1225 w 3538"/>
              <a:gd name="T5" fmla="*/ 1089 h 1180"/>
              <a:gd name="T6" fmla="*/ 1905 w 3538"/>
              <a:gd name="T7" fmla="*/ 635 h 1180"/>
              <a:gd name="T8" fmla="*/ 2722 w 3538"/>
              <a:gd name="T9" fmla="*/ 908 h 1180"/>
              <a:gd name="T10" fmla="*/ 3538 w 3538"/>
              <a:gd name="T11" fmla="*/ 0 h 1180"/>
              <a:gd name="T12" fmla="*/ 0 60000 65536"/>
              <a:gd name="T13" fmla="*/ 0 60000 65536"/>
              <a:gd name="T14" fmla="*/ 0 60000 65536"/>
              <a:gd name="T15" fmla="*/ 0 60000 65536"/>
              <a:gd name="T16" fmla="*/ 0 60000 65536"/>
              <a:gd name="T17" fmla="*/ 0 60000 65536"/>
              <a:gd name="T18" fmla="*/ 0 w 3538"/>
              <a:gd name="T19" fmla="*/ 0 h 1180"/>
              <a:gd name="T20" fmla="*/ 3538 w 3538"/>
              <a:gd name="T21" fmla="*/ 1180 h 1180"/>
            </a:gdLst>
            <a:ahLst/>
            <a:cxnLst>
              <a:cxn ang="T12">
                <a:pos x="T0" y="T1"/>
              </a:cxn>
              <a:cxn ang="T13">
                <a:pos x="T2" y="T3"/>
              </a:cxn>
              <a:cxn ang="T14">
                <a:pos x="T4" y="T5"/>
              </a:cxn>
              <a:cxn ang="T15">
                <a:pos x="T6" y="T7"/>
              </a:cxn>
              <a:cxn ang="T16">
                <a:pos x="T8" y="T9"/>
              </a:cxn>
              <a:cxn ang="T17">
                <a:pos x="T10" y="T11"/>
              </a:cxn>
            </a:cxnLst>
            <a:rect l="T18" t="T19" r="T20" b="T21"/>
            <a:pathLst>
              <a:path w="3538" h="1180">
                <a:moveTo>
                  <a:pt x="0" y="1180"/>
                </a:moveTo>
                <a:lnTo>
                  <a:pt x="590" y="953"/>
                </a:lnTo>
                <a:lnTo>
                  <a:pt x="1225" y="1089"/>
                </a:lnTo>
                <a:lnTo>
                  <a:pt x="1905" y="635"/>
                </a:lnTo>
                <a:lnTo>
                  <a:pt x="2722" y="908"/>
                </a:lnTo>
                <a:lnTo>
                  <a:pt x="3538" y="0"/>
                </a:lnTo>
              </a:path>
            </a:pathLst>
          </a:custGeom>
          <a:noFill/>
          <a:ln w="38100" cap="flat" cmpd="sng">
            <a:solidFill>
              <a:schemeClr val="hlink"/>
            </a:solidFill>
            <a:prstDash val="solid"/>
            <a:round/>
            <a:headEnd/>
            <a:tailEnd type="triangle" w="lg" len="lg"/>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9" name="Text Box 12"/>
          <p:cNvSpPr txBox="1">
            <a:spLocks noChangeArrowheads="1"/>
          </p:cNvSpPr>
          <p:nvPr/>
        </p:nvSpPr>
        <p:spPr bwMode="auto">
          <a:xfrm>
            <a:off x="3636963" y="4958576"/>
            <a:ext cx="551433"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TIME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10" name="Text Box 13"/>
          <p:cNvSpPr txBox="1">
            <a:spLocks noChangeArrowheads="1"/>
          </p:cNvSpPr>
          <p:nvPr/>
        </p:nvSpPr>
        <p:spPr bwMode="auto">
          <a:xfrm>
            <a:off x="539750" y="1429564"/>
            <a:ext cx="1115690" cy="276999"/>
          </a:xfrm>
          <a:prstGeom prst="rect">
            <a:avLst/>
          </a:prstGeom>
          <a:noFill/>
          <a:ln w="9525" algn="ctr">
            <a:noFill/>
            <a:miter lim="800000"/>
            <a:headEnd/>
            <a:tailEnd/>
          </a:ln>
        </p:spPr>
        <p:txBody>
          <a:bodyPr wrap="none" lIns="0" tIns="0" rIns="0" bIns="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a:ln>
                  <a:noFill/>
                </a:ln>
                <a:solidFill>
                  <a:srgbClr val="696969"/>
                </a:solidFill>
                <a:effectLst/>
                <a:uLnTx/>
                <a:uFillTx/>
                <a:latin typeface="Arial"/>
                <a:ea typeface="+mn-ea"/>
                <a:cs typeface="+mn-cs"/>
              </a:rPr>
              <a:t>REVENUE</a:t>
            </a:r>
            <a:endParaRPr kumimoji="0" lang="en-US" sz="1800" b="0" i="0" u="none" strike="noStrike" kern="1200" cap="none" spc="0" normalizeH="0" baseline="0" noProof="0">
              <a:ln>
                <a:noFill/>
              </a:ln>
              <a:solidFill>
                <a:srgbClr val="696969"/>
              </a:solidFill>
              <a:effectLst/>
              <a:uLnTx/>
              <a:uFillTx/>
              <a:latin typeface="Arial"/>
              <a:ea typeface="+mn-ea"/>
              <a:cs typeface="+mn-cs"/>
            </a:endParaRPr>
          </a:p>
        </p:txBody>
      </p:sp>
      <p:sp>
        <p:nvSpPr>
          <p:cNvPr id="11" name="Line 5"/>
          <p:cNvSpPr>
            <a:spLocks noChangeShapeType="1"/>
          </p:cNvSpPr>
          <p:nvPr/>
        </p:nvSpPr>
        <p:spPr bwMode="auto">
          <a:xfrm flipV="1">
            <a:off x="5499100" y="1917700"/>
            <a:ext cx="0" cy="3455988"/>
          </a:xfrm>
          <a:prstGeom prst="line">
            <a:avLst/>
          </a:prstGeom>
          <a:noFill/>
          <a:ln w="9525">
            <a:solidFill>
              <a:schemeClr val="tx1"/>
            </a:solidFill>
            <a:round/>
            <a:headEnd/>
            <a:tailEnd type="triangle" w="med" len="med"/>
          </a:ln>
        </p:spPr>
        <p:txBody>
          <a:bodyPr lIns="0" tIns="0" rIns="0" bIns="0" anchor="b"/>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363636"/>
              </a:solidFill>
              <a:effectLst/>
              <a:uLnTx/>
              <a:uFillTx/>
              <a:latin typeface="Arial"/>
              <a:ea typeface="+mn-ea"/>
              <a:cs typeface="+mn-cs"/>
            </a:endParaRPr>
          </a:p>
        </p:txBody>
      </p:sp>
      <p:sp>
        <p:nvSpPr>
          <p:cNvPr id="12" name="TextBox 11"/>
          <p:cNvSpPr txBox="1"/>
          <p:nvPr/>
        </p:nvSpPr>
        <p:spPr>
          <a:xfrm>
            <a:off x="2989384" y="187832"/>
            <a:ext cx="2779928"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smtClean="0">
                <a:ln>
                  <a:noFill/>
                </a:ln>
                <a:solidFill>
                  <a:srgbClr val="363636">
                    <a:lumMod val="60000"/>
                    <a:lumOff val="40000"/>
                  </a:srgbClr>
                </a:solidFill>
                <a:effectLst/>
                <a:uLnTx/>
                <a:uFillTx/>
                <a:latin typeface="Arial"/>
                <a:ea typeface="+mn-ea"/>
                <a:cs typeface="+mn-cs"/>
              </a:rPr>
              <a:t>Exaggeration</a:t>
            </a:r>
            <a:endParaRPr kumimoji="0" lang="en-US" sz="3200" b="1" i="0" u="none" strike="noStrike" kern="1200" cap="none" spc="0" normalizeH="0" baseline="0" noProof="0">
              <a:ln>
                <a:noFill/>
              </a:ln>
              <a:solidFill>
                <a:srgbClr val="36363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29965262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sunspots-exaggerated"/>
          <p:cNvPicPr>
            <a:picLocks noChangeAspect="1" noChangeArrowheads="1"/>
          </p:cNvPicPr>
          <p:nvPr/>
        </p:nvPicPr>
        <p:blipFill>
          <a:blip r:embed="rId3" cstate="print"/>
          <a:srcRect/>
          <a:stretch>
            <a:fillRect/>
          </a:stretch>
        </p:blipFill>
        <p:spPr bwMode="auto">
          <a:xfrm>
            <a:off x="611189" y="738293"/>
            <a:ext cx="7097204" cy="4738582"/>
          </a:xfrm>
          <a:prstGeom prst="rect">
            <a:avLst/>
          </a:prstGeom>
          <a:noFill/>
          <a:ln w="9525">
            <a:noFill/>
            <a:miter lim="800000"/>
            <a:headEnd/>
            <a:tailEnd/>
          </a:ln>
        </p:spPr>
      </p:pic>
      <p:pic>
        <p:nvPicPr>
          <p:cNvPr id="3" name="Picture 7" descr="sunspots-45-degrees"/>
          <p:cNvPicPr>
            <a:picLocks noChangeAspect="1" noChangeArrowheads="1"/>
          </p:cNvPicPr>
          <p:nvPr/>
        </p:nvPicPr>
        <p:blipFill>
          <a:blip r:embed="rId4" cstate="print"/>
          <a:srcRect/>
          <a:stretch>
            <a:fillRect/>
          </a:stretch>
        </p:blipFill>
        <p:spPr bwMode="auto">
          <a:xfrm>
            <a:off x="611188" y="5832475"/>
            <a:ext cx="7921625" cy="692150"/>
          </a:xfrm>
          <a:prstGeom prst="rect">
            <a:avLst/>
          </a:prstGeom>
          <a:noFill/>
          <a:ln w="9525">
            <a:noFill/>
            <a:miter lim="800000"/>
            <a:headEnd/>
            <a:tailEnd/>
          </a:ln>
        </p:spPr>
      </p:pic>
      <p:sp>
        <p:nvSpPr>
          <p:cNvPr id="4" name="TextBox 3"/>
          <p:cNvSpPr txBox="1"/>
          <p:nvPr/>
        </p:nvSpPr>
        <p:spPr>
          <a:xfrm>
            <a:off x="2432304" y="172010"/>
            <a:ext cx="4543808"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62AC1E">
                    <a:lumMod val="75000"/>
                  </a:srgbClr>
                </a:solidFill>
                <a:effectLst/>
                <a:uLnTx/>
                <a:uFillTx/>
                <a:latin typeface="Arial"/>
                <a:ea typeface="+mn-ea"/>
                <a:cs typeface="+mn-cs"/>
              </a:rPr>
              <a:t>EXAGGERATION WORKS</a:t>
            </a:r>
            <a:endParaRPr kumimoji="0" lang="en-US" sz="2800" b="1" i="0" u="none" strike="noStrike" kern="1200" cap="none" spc="0" normalizeH="0" baseline="0" noProof="0">
              <a:ln>
                <a:noFill/>
              </a:ln>
              <a:solidFill>
                <a:srgbClr val="62AC1E">
                  <a:lumMod val="75000"/>
                </a:srgbClr>
              </a:solidFill>
              <a:effectLst/>
              <a:uLnTx/>
              <a:uFillTx/>
              <a:latin typeface="Arial"/>
              <a:ea typeface="+mn-ea"/>
              <a:cs typeface="+mn-cs"/>
            </a:endParaRPr>
          </a:p>
        </p:txBody>
      </p:sp>
    </p:spTree>
    <p:extLst>
      <p:ext uri="{BB962C8B-B14F-4D97-AF65-F5344CB8AC3E}">
        <p14:creationId xmlns:p14="http://schemas.microsoft.com/office/powerpoint/2010/main" val="32527848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53880"/>
            <a:ext cx="9144000" cy="633995"/>
          </a:xfrm>
        </p:spPr>
        <p:txBody>
          <a:bodyPr/>
          <a:lstStyle/>
          <a:p>
            <a:r>
              <a:rPr lang="en-US" sz="3600" b="1">
                <a:solidFill>
                  <a:schemeClr val="tx2"/>
                </a:solidFill>
              </a:rPr>
              <a:t>Resolution</a:t>
            </a:r>
          </a:p>
        </p:txBody>
      </p:sp>
      <p:pic>
        <p:nvPicPr>
          <p:cNvPr id="6" name="Picture 2"/>
          <p:cNvPicPr>
            <a:picLocks noChangeAspect="1" noChangeArrowheads="1"/>
          </p:cNvPicPr>
          <p:nvPr/>
        </p:nvPicPr>
        <p:blipFill>
          <a:blip r:embed="rId3"/>
          <a:srcRect/>
          <a:stretch>
            <a:fillRect/>
          </a:stretch>
        </p:blipFill>
        <p:spPr bwMode="auto">
          <a:xfrm>
            <a:off x="4672212" y="1653612"/>
            <a:ext cx="2646338" cy="1718570"/>
          </a:xfrm>
          <a:prstGeom prst="rect">
            <a:avLst/>
          </a:prstGeom>
          <a:noFill/>
          <a:ln w="9525">
            <a:noFill/>
            <a:miter lim="800000"/>
            <a:headEnd/>
            <a:tailEnd/>
          </a:ln>
        </p:spPr>
      </p:pic>
      <p:grpSp>
        <p:nvGrpSpPr>
          <p:cNvPr id="7" name="Group 6"/>
          <p:cNvGrpSpPr/>
          <p:nvPr/>
        </p:nvGrpSpPr>
        <p:grpSpPr>
          <a:xfrm>
            <a:off x="4609179" y="1492987"/>
            <a:ext cx="3702308" cy="3514726"/>
            <a:chOff x="4474733" y="3158053"/>
            <a:chExt cx="4286250" cy="3514726"/>
          </a:xfrm>
        </p:grpSpPr>
        <p:pic>
          <p:nvPicPr>
            <p:cNvPr id="8" name="Picture 5" descr="http://www.elec-intro.com/EX/05-14-05/dell_ultrasharp_2407wfp_widescreen_monitor.jpg"/>
            <p:cNvPicPr>
              <a:picLocks noChangeAspect="1" noChangeArrowheads="1"/>
            </p:cNvPicPr>
            <p:nvPr/>
          </p:nvPicPr>
          <p:blipFill>
            <a:blip r:embed="rId4"/>
            <a:srcRect/>
            <a:stretch>
              <a:fillRect/>
            </a:stretch>
          </p:blipFill>
          <p:spPr bwMode="auto">
            <a:xfrm>
              <a:off x="4474733" y="3158053"/>
              <a:ext cx="4286250" cy="3514726"/>
            </a:xfrm>
            <a:prstGeom prst="rect">
              <a:avLst/>
            </a:prstGeom>
            <a:noFill/>
          </p:spPr>
        </p:pic>
        <p:sp>
          <p:nvSpPr>
            <p:cNvPr id="9" name="Rectangle 8"/>
            <p:cNvSpPr/>
            <p:nvPr/>
          </p:nvSpPr>
          <p:spPr>
            <a:xfrm>
              <a:off x="4682682" y="3345886"/>
              <a:ext cx="3840480" cy="24231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0" name="Group 9"/>
          <p:cNvGrpSpPr/>
          <p:nvPr/>
        </p:nvGrpSpPr>
        <p:grpSpPr>
          <a:xfrm>
            <a:off x="188166" y="1492987"/>
            <a:ext cx="4286250" cy="3514726"/>
            <a:chOff x="4474733" y="3158053"/>
            <a:chExt cx="4286250" cy="3514726"/>
          </a:xfrm>
        </p:grpSpPr>
        <p:pic>
          <p:nvPicPr>
            <p:cNvPr id="11" name="Picture 5" descr="http://www.elec-intro.com/EX/05-14-05/dell_ultrasharp_2407wfp_widescreen_monitor.jpg"/>
            <p:cNvPicPr>
              <a:picLocks noChangeAspect="1" noChangeArrowheads="1"/>
            </p:cNvPicPr>
            <p:nvPr/>
          </p:nvPicPr>
          <p:blipFill>
            <a:blip r:embed="rId4"/>
            <a:srcRect/>
            <a:stretch>
              <a:fillRect/>
            </a:stretch>
          </p:blipFill>
          <p:spPr bwMode="auto">
            <a:xfrm>
              <a:off x="4474733" y="3158053"/>
              <a:ext cx="4286250" cy="3514726"/>
            </a:xfrm>
            <a:prstGeom prst="rect">
              <a:avLst/>
            </a:prstGeom>
            <a:noFill/>
          </p:spPr>
        </p:pic>
        <p:sp>
          <p:nvSpPr>
            <p:cNvPr id="12" name="Rectangle 11"/>
            <p:cNvSpPr/>
            <p:nvPr/>
          </p:nvSpPr>
          <p:spPr>
            <a:xfrm>
              <a:off x="4682682" y="3345886"/>
              <a:ext cx="3840480" cy="24231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115" y="1683053"/>
            <a:ext cx="2346739" cy="1567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17129" y="1683053"/>
            <a:ext cx="3253202" cy="2420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9128" y="1683054"/>
            <a:ext cx="1527468" cy="2420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93873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15192" y="2271202"/>
            <a:ext cx="7656394" cy="153888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smtClean="0">
                <a:ln>
                  <a:noFill/>
                </a:ln>
                <a:solidFill>
                  <a:srgbClr val="565656"/>
                </a:solidFill>
                <a:effectLst/>
                <a:uLnTx/>
                <a:uFillTx/>
                <a:latin typeface="Arial"/>
                <a:ea typeface="+mn-ea"/>
                <a:cs typeface="+mn-cs"/>
              </a:rPr>
              <a:t>UNIMPORTANT</a:t>
            </a:r>
            <a:endParaRPr kumimoji="0" lang="en-US" sz="1800" b="0" i="0" u="none" strike="noStrike" kern="1200" cap="none" spc="0" normalizeH="0" baseline="0" noProof="0" smtClean="0">
              <a:ln>
                <a:noFill/>
              </a:ln>
              <a:solidFill>
                <a:srgbClr val="565656"/>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smtClean="0">
                <a:ln>
                  <a:noFill/>
                </a:ln>
                <a:solidFill>
                  <a:srgbClr val="565656"/>
                </a:solidFill>
                <a:effectLst/>
                <a:uLnTx/>
                <a:uFillTx/>
                <a:latin typeface="Arial"/>
                <a:ea typeface="+mn-ea"/>
                <a:cs typeface="+mn-cs"/>
              </a:rPr>
              <a:t>IMPORTANT</a:t>
            </a:r>
            <a:endParaRPr kumimoji="0" lang="en-US" sz="1800" b="0" i="0" u="none" strike="noStrike" kern="1200" cap="none" spc="0" normalizeH="0" baseline="0" noProof="0">
              <a:ln>
                <a:noFill/>
              </a:ln>
              <a:solidFill>
                <a:srgbClr val="565656"/>
              </a:solidFill>
              <a:effectLst/>
              <a:uLnTx/>
              <a:uFillTx/>
              <a:latin typeface="Arial"/>
              <a:ea typeface="+mn-ea"/>
              <a:cs typeface="+mn-cs"/>
            </a:endParaRPr>
          </a:p>
        </p:txBody>
      </p:sp>
    </p:spTree>
    <p:extLst>
      <p:ext uri="{BB962C8B-B14F-4D97-AF65-F5344CB8AC3E}">
        <p14:creationId xmlns:p14="http://schemas.microsoft.com/office/powerpoint/2010/main" val="156590090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2"/>
                </a:solidFill>
              </a:rPr>
              <a:t>Contrast</a:t>
            </a:r>
          </a:p>
        </p:txBody>
      </p:sp>
      <p:sp>
        <p:nvSpPr>
          <p:cNvPr id="5" name="Rectangle 4"/>
          <p:cNvSpPr/>
          <p:nvPr/>
        </p:nvSpPr>
        <p:spPr>
          <a:xfrm>
            <a:off x="4150692" y="1104451"/>
            <a:ext cx="1487606" cy="47767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6"/>
          <p:cNvSpPr/>
          <p:nvPr/>
        </p:nvSpPr>
        <p:spPr>
          <a:xfrm>
            <a:off x="5626925" y="1104450"/>
            <a:ext cx="1487606" cy="477672"/>
          </a:xfrm>
          <a:prstGeom prst="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TextBox 5"/>
          <p:cNvSpPr txBox="1"/>
          <p:nvPr/>
        </p:nvSpPr>
        <p:spPr>
          <a:xfrm>
            <a:off x="600773" y="1104450"/>
            <a:ext cx="3276964" cy="258532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smtClean="0">
                <a:ln>
                  <a:noFill/>
                </a:ln>
                <a:solidFill>
                  <a:srgbClr val="565656">
                    <a:lumMod val="50000"/>
                  </a:srgbClr>
                </a:solidFill>
                <a:effectLst/>
                <a:uLnTx/>
                <a:uFillTx/>
                <a:latin typeface="Arial"/>
                <a:ea typeface="+mn-ea"/>
                <a:cs typeface="+mn-cs"/>
              </a:rPr>
              <a:t>Header 1</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srgbClr val="565656"/>
                </a:solidFill>
                <a:effectLst/>
                <a:uLnTx/>
                <a:uFillTx/>
                <a:latin typeface="Arial"/>
                <a:ea typeface="+mn-ea"/>
                <a:cs typeface="+mn-cs"/>
              </a:rPr>
              <a:t>Header 2</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smtClean="0">
                <a:ln>
                  <a:noFill/>
                </a:ln>
                <a:solidFill>
                  <a:srgbClr val="565656">
                    <a:lumMod val="60000"/>
                    <a:lumOff val="40000"/>
                  </a:srgbClr>
                </a:solidFill>
                <a:effectLst/>
                <a:uLnTx/>
                <a:uFillTx/>
                <a:latin typeface="Arial"/>
                <a:ea typeface="+mn-ea"/>
                <a:cs typeface="+mn-cs"/>
              </a:rPr>
              <a:t>Header 3</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srgbClr val="FFFFFF">
                    <a:lumMod val="75000"/>
                  </a:srgbClr>
                </a:solidFill>
                <a:effectLst/>
                <a:uLnTx/>
                <a:uFillTx/>
                <a:latin typeface="Arial"/>
                <a:ea typeface="+mn-ea"/>
                <a:cs typeface="+mn-cs"/>
              </a:rPr>
              <a:t>Body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65656"/>
              </a:solidFill>
              <a:effectLst/>
              <a:uLnTx/>
              <a:uFillTx/>
              <a:latin typeface="Arial"/>
              <a:ea typeface="+mn-ea"/>
              <a:cs typeface="+mn-cs"/>
            </a:endParaRPr>
          </a:p>
        </p:txBody>
      </p:sp>
      <p:sp>
        <p:nvSpPr>
          <p:cNvPr id="9" name="Rectangle 8"/>
          <p:cNvSpPr/>
          <p:nvPr/>
        </p:nvSpPr>
        <p:spPr>
          <a:xfrm>
            <a:off x="4104630" y="3194813"/>
            <a:ext cx="371901" cy="32413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p:cNvSpPr/>
          <p:nvPr/>
        </p:nvSpPr>
        <p:spPr>
          <a:xfrm>
            <a:off x="4670441" y="2073421"/>
            <a:ext cx="1500120" cy="1445526"/>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10"/>
          <p:cNvSpPr/>
          <p:nvPr/>
        </p:nvSpPr>
        <p:spPr>
          <a:xfrm>
            <a:off x="6370728" y="3194813"/>
            <a:ext cx="371901" cy="32413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11"/>
          <p:cNvSpPr/>
          <p:nvPr/>
        </p:nvSpPr>
        <p:spPr>
          <a:xfrm>
            <a:off x="6370728" y="2057141"/>
            <a:ext cx="371901" cy="32413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12"/>
          <p:cNvSpPr/>
          <p:nvPr/>
        </p:nvSpPr>
        <p:spPr>
          <a:xfrm>
            <a:off x="6370728" y="2436365"/>
            <a:ext cx="371901" cy="32413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p:cNvSpPr/>
          <p:nvPr/>
        </p:nvSpPr>
        <p:spPr>
          <a:xfrm>
            <a:off x="6370728" y="2815589"/>
            <a:ext cx="371901" cy="32413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917" y="4149544"/>
            <a:ext cx="7306949" cy="1847495"/>
          </a:xfrm>
          <a:prstGeom prst="rect">
            <a:avLst/>
          </a:prstGeom>
        </p:spPr>
      </p:pic>
    </p:spTree>
    <p:extLst>
      <p:ext uri="{BB962C8B-B14F-4D97-AF65-F5344CB8AC3E}">
        <p14:creationId xmlns:p14="http://schemas.microsoft.com/office/powerpoint/2010/main" val="35199910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2"/>
                </a:solidFill>
              </a:rPr>
              <a:t>Fonts</a:t>
            </a:r>
          </a:p>
        </p:txBody>
      </p:sp>
      <p:sp>
        <p:nvSpPr>
          <p:cNvPr id="6" name="Content Placeholder 2"/>
          <p:cNvSpPr>
            <a:spLocks noGrp="1"/>
          </p:cNvSpPr>
          <p:nvPr>
            <p:ph idx="1"/>
          </p:nvPr>
        </p:nvSpPr>
        <p:spPr>
          <a:xfrm>
            <a:off x="612648" y="2802850"/>
            <a:ext cx="7918704" cy="2683550"/>
          </a:xfrm>
        </p:spPr>
        <p:txBody>
          <a:bodyPr>
            <a:noAutofit/>
          </a:bodyPr>
          <a:lstStyle/>
          <a:p>
            <a:r>
              <a:rPr lang="en-US" sz="2800" smtClean="0"/>
              <a:t>List boxes - </a:t>
            </a:r>
            <a:r>
              <a:rPr lang="en-US" sz="1100" smtClean="0"/>
              <a:t>Minimum 10pt</a:t>
            </a:r>
            <a:r>
              <a:rPr lang="en-US" sz="1600" smtClean="0"/>
              <a:t>, </a:t>
            </a:r>
            <a:r>
              <a:rPr lang="en-US" sz="1400" smtClean="0"/>
              <a:t>11pt if you can </a:t>
            </a:r>
          </a:p>
          <a:p>
            <a:r>
              <a:rPr lang="en-US" sz="2800" smtClean="0"/>
              <a:t>Tables - </a:t>
            </a:r>
            <a:r>
              <a:rPr lang="en-US" sz="1050" smtClean="0"/>
              <a:t>Minimum 9pt</a:t>
            </a:r>
          </a:p>
          <a:p>
            <a:r>
              <a:rPr lang="en-US" sz="2800" smtClean="0"/>
              <a:t>Legend </a:t>
            </a:r>
            <a:r>
              <a:rPr lang="en-US" sz="1000" smtClean="0"/>
              <a:t>– Minimum 8pt</a:t>
            </a:r>
            <a:endParaRPr lang="en-US" sz="2800" smtClean="0"/>
          </a:p>
          <a:p>
            <a:r>
              <a:rPr lang="en-US" sz="2800" smtClean="0"/>
              <a:t> Avoid </a:t>
            </a:r>
            <a:r>
              <a:rPr lang="en-US" sz="3200" i="1" smtClean="0">
                <a:latin typeface="Calibri" pitchFamily="34" charset="0"/>
                <a:cs typeface="Calibri" pitchFamily="34" charset="0"/>
              </a:rPr>
              <a:t>Calibri</a:t>
            </a:r>
            <a:r>
              <a:rPr lang="en-US" sz="2800" smtClean="0">
                <a:latin typeface="Calibri" pitchFamily="34" charset="0"/>
                <a:cs typeface="Calibri" pitchFamily="34" charset="0"/>
              </a:rPr>
              <a:t> (MS Office 2007 + only)</a:t>
            </a:r>
            <a:endParaRPr lang="en-US" sz="2800" smtClean="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 y="1627452"/>
            <a:ext cx="6299988" cy="711985"/>
          </a:xfrm>
          <a:prstGeom prst="rect">
            <a:avLst/>
          </a:prstGeom>
        </p:spPr>
      </p:pic>
    </p:spTree>
    <p:extLst>
      <p:ext uri="{BB962C8B-B14F-4D97-AF65-F5344CB8AC3E}">
        <p14:creationId xmlns:p14="http://schemas.microsoft.com/office/powerpoint/2010/main" val="6743051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a:solidFill>
                  <a:schemeClr val="accent1"/>
                </a:solidFill>
              </a:rPr>
              <a:t>Layout and </a:t>
            </a:r>
            <a:r>
              <a:rPr lang="en-US" sz="2800" b="1" smtClean="0">
                <a:solidFill>
                  <a:schemeClr val="accent1"/>
                </a:solidFill>
              </a:rPr>
              <a:t>Hierarchy</a:t>
            </a:r>
            <a:endParaRPr lang="en-US" sz="2800" b="1">
              <a:solidFill>
                <a:schemeClr val="accent1"/>
              </a:solidFill>
            </a:endParaRPr>
          </a:p>
        </p:txBody>
      </p:sp>
      <p:sp>
        <p:nvSpPr>
          <p:cNvPr id="4" name="Content Placeholder 3"/>
          <p:cNvSpPr>
            <a:spLocks noGrp="1"/>
          </p:cNvSpPr>
          <p:nvPr>
            <p:ph idx="1"/>
          </p:nvPr>
        </p:nvSpPr>
        <p:spPr>
          <a:xfrm>
            <a:off x="612648" y="1438074"/>
            <a:ext cx="7918704" cy="4505526"/>
          </a:xfrm>
          <a:ln w="28575">
            <a:solidFill>
              <a:srgbClr val="FFC000"/>
            </a:solidFill>
          </a:ln>
        </p:spPr>
        <p:txBody>
          <a:bodyPr/>
          <a:lstStyle/>
          <a:p>
            <a:r>
              <a:rPr lang="en-US" sz="2800"/>
              <a:t>The </a:t>
            </a:r>
            <a:r>
              <a:rPr lang="en-US" sz="2800" smtClean="0"/>
              <a:t>objects’ </a:t>
            </a:r>
            <a:r>
              <a:rPr lang="en-US" sz="2800" b="1"/>
              <a:t>size, position</a:t>
            </a:r>
            <a:r>
              <a:rPr lang="en-US" sz="2800"/>
              <a:t>, and their </a:t>
            </a:r>
            <a:r>
              <a:rPr lang="en-US" sz="2800" b="1"/>
              <a:t>mutual relation </a:t>
            </a:r>
            <a:r>
              <a:rPr lang="en-US" sz="2800"/>
              <a:t>are of great importance for the design of user interfaces. </a:t>
            </a:r>
            <a:endParaRPr lang="en-US" sz="2800" smtClean="0"/>
          </a:p>
          <a:p>
            <a:r>
              <a:rPr lang="en-US" sz="2800" b="1"/>
              <a:t>Hierarchy</a:t>
            </a:r>
            <a:r>
              <a:rPr lang="en-US" sz="2800"/>
              <a:t> in design enables quick and easy comprehension of </a:t>
            </a:r>
            <a:r>
              <a:rPr lang="en-US" sz="2800" smtClean="0"/>
              <a:t>information.</a:t>
            </a:r>
            <a:endParaRPr lang="en-US" sz="2800"/>
          </a:p>
          <a:p>
            <a:r>
              <a:rPr lang="en-US" sz="2800"/>
              <a:t>When a design lacks hierarchy, the user often doesn’t know where to start from and where to </a:t>
            </a:r>
            <a:r>
              <a:rPr lang="en-US" sz="2800" smtClean="0"/>
              <a:t>end.</a:t>
            </a:r>
            <a:endParaRPr lang="en-US" sz="2800"/>
          </a:p>
        </p:txBody>
      </p:sp>
    </p:spTree>
    <p:extLst>
      <p:ext uri="{BB962C8B-B14F-4D97-AF65-F5344CB8AC3E}">
        <p14:creationId xmlns:p14="http://schemas.microsoft.com/office/powerpoint/2010/main" val="21066804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8234" y="5250101"/>
            <a:ext cx="1260389" cy="695099"/>
          </a:xfrm>
          <a:prstGeom prst="rect">
            <a:avLst/>
          </a:prstGeom>
        </p:spPr>
      </p:pic>
      <p:sp>
        <p:nvSpPr>
          <p:cNvPr id="5" name="Rectangle 4"/>
          <p:cNvSpPr/>
          <p:nvPr/>
        </p:nvSpPr>
        <p:spPr>
          <a:xfrm>
            <a:off x="4429505" y="2534963"/>
            <a:ext cx="4335353" cy="1015663"/>
          </a:xfrm>
          <a:prstGeom prst="rect">
            <a:avLst/>
          </a:prstGeom>
          <a:noFill/>
        </p:spPr>
        <p:txBody>
          <a:bodyPr wrap="square" lIns="91440" tIns="45720" rIns="91440" bIns="45720">
            <a:spAutoFit/>
          </a:bodyPr>
          <a:lstStyle/>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1 </a:t>
            </a:r>
          </a:p>
          <a:p>
            <a:pPr algn="ctr"/>
            <a:r>
              <a:rPr lang="en-US" sz="2800" b="1" dirty="0" smtClean="0">
                <a:ln w="0"/>
                <a:solidFill>
                  <a:schemeClr val="accent1"/>
                </a:solidFill>
                <a:effectLst>
                  <a:outerShdw blurRad="38100" dist="25400" dir="5400000" algn="ctr" rotWithShape="0">
                    <a:srgbClr val="6E747A">
                      <a:alpha val="43000"/>
                    </a:srgbClr>
                  </a:outerShdw>
                </a:effectLst>
              </a:rPr>
              <a:t>Introduction</a:t>
            </a:r>
            <a:endParaRPr lang="en-US" sz="44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4710988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2"/>
                </a:solidFill>
              </a:rPr>
              <a:t>Alignment</a:t>
            </a:r>
          </a:p>
        </p:txBody>
      </p:sp>
      <p:pic>
        <p:nvPicPr>
          <p:cNvPr id="5" name="Picture 4"/>
          <p:cNvPicPr>
            <a:picLocks noChangeAspect="1"/>
          </p:cNvPicPr>
          <p:nvPr/>
        </p:nvPicPr>
        <p:blipFill>
          <a:blip r:embed="rId3"/>
          <a:stretch>
            <a:fillRect/>
          </a:stretch>
        </p:blipFill>
        <p:spPr>
          <a:xfrm>
            <a:off x="1601870" y="1285175"/>
            <a:ext cx="5940261" cy="4287650"/>
          </a:xfrm>
          <a:prstGeom prst="rect">
            <a:avLst/>
          </a:prstGeom>
        </p:spPr>
      </p:pic>
    </p:spTree>
    <p:extLst>
      <p:ext uri="{BB962C8B-B14F-4D97-AF65-F5344CB8AC3E}">
        <p14:creationId xmlns:p14="http://schemas.microsoft.com/office/powerpoint/2010/main" val="19551215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ndscape.jpg"/>
          <p:cNvPicPr>
            <a:picLocks noChangeAspect="1"/>
          </p:cNvPicPr>
          <p:nvPr/>
        </p:nvPicPr>
        <p:blipFill>
          <a:blip r:embed="rId3"/>
          <a:stretch>
            <a:fillRect/>
          </a:stretch>
        </p:blipFill>
        <p:spPr>
          <a:xfrm>
            <a:off x="1046747" y="477904"/>
            <a:ext cx="6966283" cy="6163527"/>
          </a:xfrm>
          <a:prstGeom prst="rect">
            <a:avLst/>
          </a:prstGeom>
        </p:spPr>
      </p:pic>
    </p:spTree>
    <p:extLst>
      <p:ext uri="{BB962C8B-B14F-4D97-AF65-F5344CB8AC3E}">
        <p14:creationId xmlns:p14="http://schemas.microsoft.com/office/powerpoint/2010/main" val="373805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ndscape.jpg"/>
          <p:cNvPicPr>
            <a:picLocks noChangeAspect="1"/>
          </p:cNvPicPr>
          <p:nvPr/>
        </p:nvPicPr>
        <p:blipFill>
          <a:blip r:embed="rId3"/>
          <a:stretch>
            <a:fillRect/>
          </a:stretch>
        </p:blipFill>
        <p:spPr>
          <a:xfrm>
            <a:off x="1046746" y="467315"/>
            <a:ext cx="7038473" cy="6234274"/>
          </a:xfrm>
          <a:prstGeom prst="rect">
            <a:avLst/>
          </a:prstGeom>
        </p:spPr>
      </p:pic>
    </p:spTree>
    <p:extLst>
      <p:ext uri="{BB962C8B-B14F-4D97-AF65-F5344CB8AC3E}">
        <p14:creationId xmlns:p14="http://schemas.microsoft.com/office/powerpoint/2010/main" val="2292207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Consider </a:t>
            </a:r>
            <a:r>
              <a:rPr lang="en-US" sz="3200" b="1" smtClean="0">
                <a:solidFill>
                  <a:schemeClr val="tx2"/>
                </a:solidFill>
              </a:rPr>
              <a:t>Colorblind </a:t>
            </a:r>
            <a:r>
              <a:rPr lang="en-US" sz="3200" b="1">
                <a:solidFill>
                  <a:schemeClr val="tx2"/>
                </a:solidFill>
              </a:rPr>
              <a:t>A</a:t>
            </a:r>
            <a:r>
              <a:rPr lang="en-US" sz="3200" b="1" smtClean="0">
                <a:solidFill>
                  <a:schemeClr val="tx2"/>
                </a:solidFill>
              </a:rPr>
              <a:t>udience</a:t>
            </a:r>
            <a:endParaRPr lang="en-US" sz="3200" b="1">
              <a:solidFill>
                <a:schemeClr val="tx2"/>
              </a:solidFill>
            </a:endParaRPr>
          </a:p>
        </p:txBody>
      </p:sp>
      <p:pic>
        <p:nvPicPr>
          <p:cNvPr id="4" name="Picture 3"/>
          <p:cNvPicPr/>
          <p:nvPr/>
        </p:nvPicPr>
        <p:blipFill rotWithShape="1">
          <a:blip r:embed="rId3">
            <a:extLst>
              <a:ext uri="{28A0092B-C50C-407E-A947-70E740481C1C}">
                <a14:useLocalDpi xmlns:a14="http://schemas.microsoft.com/office/drawing/2010/main" val="0"/>
              </a:ext>
            </a:extLst>
          </a:blip>
          <a:srcRect t="49744" r="70833" b="26923"/>
          <a:stretch/>
        </p:blipFill>
        <p:spPr bwMode="auto">
          <a:xfrm>
            <a:off x="612648" y="1327026"/>
            <a:ext cx="3139610" cy="1569805"/>
          </a:xfrm>
          <a:prstGeom prst="rect">
            <a:avLst/>
          </a:prstGeom>
          <a:ln>
            <a:noFill/>
          </a:ln>
          <a:extLst>
            <a:ext uri="{53640926-AAD7-44D8-BBD7-CCE9431645EC}">
              <a14:shadowObscured xmlns:a14="http://schemas.microsoft.com/office/drawing/2010/main"/>
            </a:ext>
          </a:extLst>
        </p:spPr>
      </p:pic>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3925" t="16354" r="39947" b="62860"/>
          <a:stretch/>
        </p:blipFill>
        <p:spPr bwMode="auto">
          <a:xfrm>
            <a:off x="4129423" y="1305997"/>
            <a:ext cx="3190560" cy="1590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p:nvPr/>
        </p:nvPicPr>
        <p:blipFill rotWithShape="1">
          <a:blip r:embed="rId5"/>
          <a:srcRect l="14903" t="26129" r="43413" b="46629"/>
          <a:stretch/>
        </p:blipFill>
        <p:spPr bwMode="auto">
          <a:xfrm>
            <a:off x="981922" y="3889389"/>
            <a:ext cx="6480893" cy="2647148"/>
          </a:xfrm>
          <a:prstGeom prst="rect">
            <a:avLst/>
          </a:prstGeom>
          <a:ln>
            <a:noFill/>
          </a:ln>
          <a:extLst>
            <a:ext uri="{53640926-AAD7-44D8-BBD7-CCE9431645EC}">
              <a14:shadowObscured xmlns:a14="http://schemas.microsoft.com/office/drawing/2010/main"/>
            </a:ext>
          </a:extLst>
        </p:spPr>
      </p:pic>
      <p:pic>
        <p:nvPicPr>
          <p:cNvPr id="7" name="Picture 6"/>
          <p:cNvPicPr/>
          <p:nvPr/>
        </p:nvPicPr>
        <p:blipFill>
          <a:blip r:embed="rId6">
            <a:extLst>
              <a:ext uri="{28A0092B-C50C-407E-A947-70E740481C1C}">
                <a14:useLocalDpi xmlns:a14="http://schemas.microsoft.com/office/drawing/2010/main" val="0"/>
              </a:ext>
            </a:extLst>
          </a:blip>
          <a:srcRect/>
          <a:stretch>
            <a:fillRect/>
          </a:stretch>
        </p:blipFill>
        <p:spPr bwMode="auto">
          <a:xfrm>
            <a:off x="869499" y="3063661"/>
            <a:ext cx="1814227" cy="658898"/>
          </a:xfrm>
          <a:prstGeom prst="rect">
            <a:avLst/>
          </a:prstGeom>
          <a:noFill/>
          <a:ln>
            <a:noFill/>
          </a:ln>
        </p:spPr>
      </p:pic>
      <p:pic>
        <p:nvPicPr>
          <p:cNvPr id="8" name="Picture 7"/>
          <p:cNvPicPr/>
          <p:nvPr/>
        </p:nvPicPr>
        <p:blipFill rotWithShape="1">
          <a:blip r:embed="rId7">
            <a:extLst>
              <a:ext uri="{28A0092B-C50C-407E-A947-70E740481C1C}">
                <a14:useLocalDpi xmlns:a14="http://schemas.microsoft.com/office/drawing/2010/main" val="0"/>
              </a:ext>
            </a:extLst>
          </a:blip>
          <a:srcRect l="32383" t="41432" r="60403" b="54476"/>
          <a:stretch/>
        </p:blipFill>
        <p:spPr bwMode="auto">
          <a:xfrm>
            <a:off x="4129423" y="3063661"/>
            <a:ext cx="1853152" cy="65889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091965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swedish-flag-tritanope"/>
          <p:cNvPicPr>
            <a:picLocks noChangeAspect="1" noChangeArrowheads="1"/>
          </p:cNvPicPr>
          <p:nvPr/>
        </p:nvPicPr>
        <p:blipFill>
          <a:blip r:embed="rId3" cstate="print"/>
          <a:srcRect/>
          <a:stretch>
            <a:fillRect/>
          </a:stretch>
        </p:blipFill>
        <p:spPr bwMode="auto">
          <a:xfrm>
            <a:off x="4745833" y="3933824"/>
            <a:ext cx="4119562" cy="2546038"/>
          </a:xfrm>
          <a:prstGeom prst="rect">
            <a:avLst/>
          </a:prstGeom>
          <a:noFill/>
          <a:ln w="9525">
            <a:noFill/>
            <a:miter lim="800000"/>
            <a:headEnd/>
            <a:tailEnd/>
          </a:ln>
        </p:spPr>
      </p:pic>
      <p:pic>
        <p:nvPicPr>
          <p:cNvPr id="5" name="Picture 4" descr="apples"/>
          <p:cNvPicPr>
            <a:picLocks noChangeAspect="1" noChangeArrowheads="1"/>
          </p:cNvPicPr>
          <p:nvPr/>
        </p:nvPicPr>
        <p:blipFill>
          <a:blip r:embed="rId4" cstate="print"/>
          <a:srcRect/>
          <a:stretch>
            <a:fillRect/>
          </a:stretch>
        </p:blipFill>
        <p:spPr bwMode="auto">
          <a:xfrm>
            <a:off x="440532" y="411163"/>
            <a:ext cx="4106863" cy="3089275"/>
          </a:xfrm>
          <a:prstGeom prst="rect">
            <a:avLst/>
          </a:prstGeom>
          <a:noFill/>
          <a:ln w="9525">
            <a:noFill/>
            <a:miter lim="800000"/>
            <a:headEnd/>
            <a:tailEnd/>
          </a:ln>
        </p:spPr>
      </p:pic>
      <p:pic>
        <p:nvPicPr>
          <p:cNvPr id="6" name="Picture 5" descr="apples-protanopes"/>
          <p:cNvPicPr>
            <a:picLocks noChangeAspect="1" noChangeArrowheads="1"/>
          </p:cNvPicPr>
          <p:nvPr/>
        </p:nvPicPr>
        <p:blipFill>
          <a:blip r:embed="rId5" cstate="print"/>
          <a:srcRect/>
          <a:stretch>
            <a:fillRect/>
          </a:stretch>
        </p:blipFill>
        <p:spPr bwMode="auto">
          <a:xfrm>
            <a:off x="4760120" y="411163"/>
            <a:ext cx="4105275" cy="3089275"/>
          </a:xfrm>
          <a:prstGeom prst="rect">
            <a:avLst/>
          </a:prstGeom>
          <a:noFill/>
          <a:ln w="9525">
            <a:noFill/>
            <a:miter lim="800000"/>
            <a:headEnd/>
            <a:tailEnd/>
          </a:ln>
        </p:spPr>
      </p:pic>
      <p:pic>
        <p:nvPicPr>
          <p:cNvPr id="7" name="Picture 6" descr="swedish-flag"/>
          <p:cNvPicPr>
            <a:picLocks noChangeAspect="1" noChangeArrowheads="1"/>
          </p:cNvPicPr>
          <p:nvPr/>
        </p:nvPicPr>
        <p:blipFill>
          <a:blip r:embed="rId6" cstate="print"/>
          <a:srcRect/>
          <a:stretch>
            <a:fillRect/>
          </a:stretch>
        </p:blipFill>
        <p:spPr bwMode="auto">
          <a:xfrm>
            <a:off x="418857" y="3933824"/>
            <a:ext cx="4125363" cy="2562225"/>
          </a:xfrm>
          <a:prstGeom prst="rect">
            <a:avLst/>
          </a:prstGeom>
          <a:noFill/>
          <a:ln w="9525">
            <a:noFill/>
            <a:miter lim="800000"/>
            <a:headEnd/>
            <a:tailEnd/>
          </a:ln>
        </p:spPr>
      </p:pic>
    </p:spTree>
    <p:extLst>
      <p:ext uri="{BB962C8B-B14F-4D97-AF65-F5344CB8AC3E}">
        <p14:creationId xmlns:p14="http://schemas.microsoft.com/office/powerpoint/2010/main" val="12901484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catter-red-green-colorblind"/>
          <p:cNvPicPr>
            <a:picLocks noChangeAspect="1" noChangeArrowheads="1"/>
          </p:cNvPicPr>
          <p:nvPr/>
        </p:nvPicPr>
        <p:blipFill>
          <a:blip r:embed="rId3" cstate="print"/>
          <a:srcRect/>
          <a:stretch>
            <a:fillRect/>
          </a:stretch>
        </p:blipFill>
        <p:spPr bwMode="auto">
          <a:xfrm>
            <a:off x="395288" y="1300163"/>
            <a:ext cx="8353425" cy="2911475"/>
          </a:xfrm>
          <a:prstGeom prst="rect">
            <a:avLst/>
          </a:prstGeom>
          <a:noFill/>
          <a:ln w="9525">
            <a:noFill/>
            <a:miter lim="800000"/>
            <a:headEnd/>
            <a:tailEnd/>
          </a:ln>
        </p:spPr>
      </p:pic>
    </p:spTree>
    <p:extLst>
      <p:ext uri="{BB962C8B-B14F-4D97-AF65-F5344CB8AC3E}">
        <p14:creationId xmlns:p14="http://schemas.microsoft.com/office/powerpoint/2010/main" val="34362923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572845"/>
            <a:ext cx="9144000" cy="431800"/>
          </a:xfrm>
          <a:prstGeom prst="rect">
            <a:avLst/>
          </a:prstGeom>
        </p:spPr>
        <p:txBody>
          <a:bodyPr/>
          <a:lstStyle/>
          <a:p>
            <a:r>
              <a:rPr lang="en-GB" sz="3600" b="1">
                <a:solidFill>
                  <a:srgbClr val="8C8C8C"/>
                </a:solidFill>
              </a:rPr>
              <a:t>Possible </a:t>
            </a:r>
            <a:r>
              <a:rPr lang="en-GB" sz="3600" b="1" err="1">
                <a:solidFill>
                  <a:srgbClr val="8C8C8C"/>
                </a:solidFill>
              </a:rPr>
              <a:t>C</a:t>
            </a:r>
            <a:r>
              <a:rPr lang="en-GB" sz="3600" b="1" smtClean="0">
                <a:solidFill>
                  <a:srgbClr val="8C8C8C"/>
                </a:solidFill>
              </a:rPr>
              <a:t>olor </a:t>
            </a:r>
            <a:r>
              <a:rPr lang="en-GB" sz="3600" b="1">
                <a:solidFill>
                  <a:srgbClr val="8C8C8C"/>
                </a:solidFill>
              </a:rPr>
              <a:t>of S</a:t>
            </a:r>
            <a:r>
              <a:rPr lang="en-GB" sz="3600" b="1" smtClean="0">
                <a:solidFill>
                  <a:srgbClr val="8C8C8C"/>
                </a:solidFill>
              </a:rPr>
              <a:t>equences</a:t>
            </a:r>
            <a:endParaRPr lang="en-GB" sz="3600" b="1">
              <a:solidFill>
                <a:srgbClr val="8C8C8C"/>
              </a:solidFill>
            </a:endParaRPr>
          </a:p>
        </p:txBody>
      </p:sp>
      <p:pic>
        <p:nvPicPr>
          <p:cNvPr id="6" name="Picture 8"/>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l="7689" r="7689"/>
          <a:stretch>
            <a:fillRect/>
          </a:stretch>
        </p:blipFill>
        <p:spPr bwMode="auto">
          <a:xfrm>
            <a:off x="683568" y="1204914"/>
            <a:ext cx="7918450" cy="441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4555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Color B</a:t>
            </a:r>
            <a:r>
              <a:rPr lang="en-US" sz="3200" b="1" smtClean="0">
                <a:solidFill>
                  <a:schemeClr val="tx2"/>
                </a:solidFill>
              </a:rPr>
              <a:t>est </a:t>
            </a:r>
            <a:r>
              <a:rPr lang="en-US" sz="3200" b="1">
                <a:solidFill>
                  <a:schemeClr val="tx2"/>
                </a:solidFill>
              </a:rPr>
              <a:t>P</a:t>
            </a:r>
            <a:r>
              <a:rPr lang="en-US" sz="3200" b="1" smtClean="0">
                <a:solidFill>
                  <a:schemeClr val="tx2"/>
                </a:solidFill>
              </a:rPr>
              <a:t>ractices</a:t>
            </a:r>
            <a:endParaRPr lang="en-US" sz="3200" b="1">
              <a:solidFill>
                <a:schemeClr val="tx2"/>
              </a:solidFill>
            </a:endParaRPr>
          </a:p>
        </p:txBody>
      </p:sp>
      <p:sp>
        <p:nvSpPr>
          <p:cNvPr id="6" name="Rectangle 5"/>
          <p:cNvSpPr/>
          <p:nvPr/>
        </p:nvSpPr>
        <p:spPr>
          <a:xfrm>
            <a:off x="3877158" y="1726583"/>
            <a:ext cx="4572000" cy="1200329"/>
          </a:xfrm>
          <a:prstGeom prst="rect">
            <a:avLst/>
          </a:prstGeom>
          <a:ln w="28575">
            <a:solidFill>
              <a:schemeClr val="accent2"/>
            </a:solidFill>
          </a:ln>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srgbClr val="565656"/>
                </a:solidFill>
                <a:effectLst/>
                <a:uLnTx/>
                <a:uFillTx/>
                <a:latin typeface="Arial"/>
                <a:ea typeface="+mn-ea"/>
                <a:cs typeface="+mn-cs"/>
              </a:rPr>
              <a:t>Using </a:t>
            </a:r>
            <a:r>
              <a:rPr kumimoji="0" lang="en-US" sz="2400" b="0" i="0" u="none" strike="noStrike" kern="1200" cap="none" spc="0" normalizeH="0" baseline="0" noProof="0">
                <a:ln>
                  <a:noFill/>
                </a:ln>
                <a:solidFill>
                  <a:srgbClr val="565656"/>
                </a:solidFill>
                <a:effectLst/>
                <a:uLnTx/>
                <a:uFillTx/>
                <a:latin typeface="Arial"/>
                <a:ea typeface="+mn-ea"/>
                <a:cs typeface="+mn-cs"/>
              </a:rPr>
              <a:t>color to encode a sequential range of quantitative </a:t>
            </a:r>
            <a:r>
              <a:rPr kumimoji="0" lang="en-US" sz="2400" b="0" i="0" u="none" strike="noStrike" kern="1200" cap="none" spc="0" normalizeH="0" baseline="0" noProof="0" smtClean="0">
                <a:ln>
                  <a:noFill/>
                </a:ln>
                <a:solidFill>
                  <a:srgbClr val="565656"/>
                </a:solidFill>
                <a:effectLst/>
                <a:uLnTx/>
                <a:uFillTx/>
                <a:latin typeface="Arial"/>
                <a:ea typeface="+mn-ea"/>
                <a:cs typeface="+mn-cs"/>
              </a:rPr>
              <a:t>values</a:t>
            </a:r>
            <a:endParaRPr kumimoji="0" lang="en-US" sz="2400" b="0" i="0" u="none" strike="noStrike" kern="1200" cap="none" spc="0" normalizeH="0" baseline="0" noProof="0">
              <a:ln>
                <a:noFill/>
              </a:ln>
              <a:solidFill>
                <a:srgbClr val="565656"/>
              </a:solidFill>
              <a:effectLst/>
              <a:uLnTx/>
              <a:uFillTx/>
              <a:latin typeface="Arial"/>
              <a:ea typeface="+mn-ea"/>
              <a:cs typeface="+mn-cs"/>
            </a:endParaRPr>
          </a:p>
        </p:txBody>
      </p:sp>
      <p:pic>
        <p:nvPicPr>
          <p:cNvPr id="7" name="Picture 6"/>
          <p:cNvPicPr/>
          <p:nvPr/>
        </p:nvPicPr>
        <p:blipFill rotWithShape="1">
          <a:blip r:embed="rId3"/>
          <a:srcRect l="39583" t="56154" r="36057" b="23589"/>
          <a:stretch/>
        </p:blipFill>
        <p:spPr bwMode="auto">
          <a:xfrm>
            <a:off x="985197" y="4167561"/>
            <a:ext cx="3782674" cy="1966111"/>
          </a:xfrm>
          <a:prstGeom prst="rect">
            <a:avLst/>
          </a:prstGeom>
          <a:ln>
            <a:noFill/>
          </a:ln>
          <a:extLst>
            <a:ext uri="{53640926-AAD7-44D8-BBD7-CCE9431645EC}">
              <a14:shadowObscured xmlns:a14="http://schemas.microsoft.com/office/drawing/2010/main"/>
            </a:ext>
          </a:extLst>
        </p:spPr>
      </p:pic>
      <p:sp>
        <p:nvSpPr>
          <p:cNvPr id="8" name="Rectangle 7"/>
          <p:cNvSpPr/>
          <p:nvPr/>
        </p:nvSpPr>
        <p:spPr>
          <a:xfrm>
            <a:off x="3947496" y="4473031"/>
            <a:ext cx="4572000" cy="830997"/>
          </a:xfrm>
          <a:prstGeom prst="rect">
            <a:avLst/>
          </a:prstGeom>
          <a:ln w="28575">
            <a:solidFill>
              <a:schemeClr val="accent2"/>
            </a:solidFill>
          </a:ln>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srgbClr val="565656"/>
                </a:solidFill>
                <a:effectLst/>
                <a:uLnTx/>
                <a:uFillTx/>
                <a:latin typeface="Arial"/>
                <a:ea typeface="+mn-ea"/>
                <a:cs typeface="+mn-cs"/>
              </a:rPr>
              <a:t>Avoid pure gradient rainbow scales used in conjunction </a:t>
            </a:r>
            <a:endParaRPr kumimoji="0" lang="en-US" sz="2400" b="0" i="0" u="none" strike="noStrike" kern="1200" cap="none" spc="0" normalizeH="0" baseline="0" noProof="0">
              <a:ln>
                <a:noFill/>
              </a:ln>
              <a:solidFill>
                <a:srgbClr val="565656"/>
              </a:solidFill>
              <a:effectLst/>
              <a:uLnTx/>
              <a:uFillTx/>
              <a:latin typeface="Arial"/>
              <a:ea typeface="+mn-ea"/>
              <a:cs typeface="+mn-cs"/>
            </a:endParaRPr>
          </a:p>
        </p:txBody>
      </p:sp>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985197" y="1724484"/>
            <a:ext cx="2014858" cy="2000415"/>
          </a:xfrm>
          <a:prstGeom prst="rect">
            <a:avLst/>
          </a:prstGeom>
          <a:noFill/>
          <a:ln>
            <a:noFill/>
          </a:ln>
        </p:spPr>
      </p:pic>
    </p:spTree>
    <p:extLst>
      <p:ext uri="{BB962C8B-B14F-4D97-AF65-F5344CB8AC3E}">
        <p14:creationId xmlns:p14="http://schemas.microsoft.com/office/powerpoint/2010/main" val="169765237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2"/>
                </a:solidFill>
              </a:rPr>
              <a:t>Color saturated - desaturated</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4651"/>
            <a:ext cx="9144000" cy="5643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121327" y="1348853"/>
            <a:ext cx="2198791" cy="36849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FFFFFF"/>
                </a:solidFill>
                <a:effectLst/>
                <a:uLnTx/>
                <a:uFillTx/>
                <a:latin typeface="Arial"/>
                <a:ea typeface="+mn-ea"/>
                <a:cs typeface="+mn-cs"/>
              </a:rPr>
              <a:t>Saturated</a:t>
            </a: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TextBox 13"/>
          <p:cNvSpPr txBox="1"/>
          <p:nvPr/>
        </p:nvSpPr>
        <p:spPr>
          <a:xfrm>
            <a:off x="6904652" y="1307910"/>
            <a:ext cx="2198791" cy="368490"/>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565656"/>
                </a:solidFill>
                <a:effectLst/>
                <a:uLnTx/>
                <a:uFillTx/>
                <a:latin typeface="Arial"/>
                <a:ea typeface="+mn-ea"/>
                <a:cs typeface="+mn-cs"/>
              </a:rPr>
              <a:t>Desaturated</a:t>
            </a:r>
            <a:endParaRPr kumimoji="0" lang="en-US" sz="1800" b="0" i="0" u="none" strike="noStrike" kern="1200" cap="none" spc="0" normalizeH="0" baseline="0" noProof="0">
              <a:ln>
                <a:noFill/>
              </a:ln>
              <a:solidFill>
                <a:srgbClr val="565656"/>
              </a:solidFill>
              <a:effectLst/>
              <a:uLnTx/>
              <a:uFillTx/>
              <a:latin typeface="Arial"/>
              <a:ea typeface="+mn-ea"/>
              <a:cs typeface="+mn-cs"/>
            </a:endParaRPr>
          </a:p>
        </p:txBody>
      </p:sp>
    </p:spTree>
    <p:extLst>
      <p:ext uri="{BB962C8B-B14F-4D97-AF65-F5344CB8AC3E}">
        <p14:creationId xmlns:p14="http://schemas.microsoft.com/office/powerpoint/2010/main" val="801456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b="1">
                <a:solidFill>
                  <a:schemeClr val="tx2"/>
                </a:solidFill>
              </a:rPr>
              <a:t>Color encodes the data</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1" y="1192044"/>
            <a:ext cx="7772400" cy="5153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0020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smtClean="0">
                <a:solidFill>
                  <a:schemeClr val="tx2"/>
                </a:solidFill>
              </a:rPr>
              <a:t>Course Objectives - Chapter 1</a:t>
            </a:r>
            <a:endParaRPr lang="en-US" sz="2800" b="1" dirty="0">
              <a:solidFill>
                <a:schemeClr val="tx2"/>
              </a:solidFill>
            </a:endParaRPr>
          </a:p>
        </p:txBody>
      </p:sp>
      <p:sp>
        <p:nvSpPr>
          <p:cNvPr id="3" name="Content Placeholder 2"/>
          <p:cNvSpPr>
            <a:spLocks noGrp="1"/>
          </p:cNvSpPr>
          <p:nvPr>
            <p:ph idx="1"/>
          </p:nvPr>
        </p:nvSpPr>
        <p:spPr>
          <a:xfrm>
            <a:off x="636717" y="1269908"/>
            <a:ext cx="7918704" cy="4889154"/>
          </a:xfrm>
          <a:ln w="28575">
            <a:solidFill>
              <a:schemeClr val="accent1"/>
            </a:solidFill>
          </a:ln>
        </p:spPr>
        <p:txBody>
          <a:bodyPr/>
          <a:lstStyle/>
          <a:p>
            <a:r>
              <a:rPr lang="en-US" dirty="0" smtClean="0"/>
              <a:t>To understand the </a:t>
            </a:r>
            <a:r>
              <a:rPr lang="en-US" b="1" dirty="0" smtClean="0"/>
              <a:t>basic principles </a:t>
            </a:r>
            <a:r>
              <a:rPr lang="en-US" dirty="0" smtClean="0"/>
              <a:t>of how a report is created</a:t>
            </a:r>
          </a:p>
          <a:p>
            <a:r>
              <a:rPr lang="en-US" dirty="0" smtClean="0"/>
              <a:t>To understand how to access and use </a:t>
            </a:r>
            <a:r>
              <a:rPr lang="en-US" b="1" dirty="0" smtClean="0"/>
              <a:t>Advanced Reporting</a:t>
            </a:r>
          </a:p>
          <a:p>
            <a:r>
              <a:rPr lang="en-US" smtClean="0"/>
              <a:t>To create a </a:t>
            </a:r>
            <a:r>
              <a:rPr lang="en-US" b="1" smtClean="0"/>
              <a:t>consistent navigation </a:t>
            </a:r>
            <a:r>
              <a:rPr lang="en-US" smtClean="0"/>
              <a:t>and how to do a variety of </a:t>
            </a:r>
            <a:r>
              <a:rPr lang="en-US" b="1"/>
              <a:t>searches</a:t>
            </a:r>
            <a:r>
              <a:rPr lang="en-US" smtClean="0"/>
              <a:t> for detailed analysis drill-downs</a:t>
            </a:r>
          </a:p>
          <a:p>
            <a:r>
              <a:rPr lang="en-US" smtClean="0"/>
              <a:t>To create basic </a:t>
            </a:r>
            <a:r>
              <a:rPr lang="en-US" b="1" smtClean="0"/>
              <a:t>charts</a:t>
            </a:r>
            <a:r>
              <a:rPr lang="en-US" b="1" dirty="0" smtClean="0"/>
              <a:t>, tables </a:t>
            </a:r>
            <a:r>
              <a:rPr lang="en-US" dirty="0" smtClean="0"/>
              <a:t>and </a:t>
            </a:r>
            <a:r>
              <a:rPr lang="en-US" b="1" dirty="0"/>
              <a:t>visualizations</a:t>
            </a:r>
            <a:r>
              <a:rPr lang="en-US" dirty="0" smtClean="0"/>
              <a:t> </a:t>
            </a:r>
            <a:r>
              <a:rPr lang="en-US" smtClean="0"/>
              <a:t>that will provide easy analysis for </a:t>
            </a:r>
            <a:r>
              <a:rPr lang="en-US" dirty="0" smtClean="0"/>
              <a:t>customers/users</a:t>
            </a:r>
          </a:p>
          <a:p>
            <a:r>
              <a:rPr lang="en-US" dirty="0" smtClean="0"/>
              <a:t>To be able to demonstrate a cohesive reporting </a:t>
            </a:r>
            <a:r>
              <a:rPr lang="en-US" smtClean="0"/>
              <a:t>structure using </a:t>
            </a:r>
            <a:r>
              <a:rPr lang="en-US" b="1" dirty="0"/>
              <a:t>layout</a:t>
            </a:r>
            <a:r>
              <a:rPr lang="en-US" dirty="0" smtClean="0"/>
              <a:t> and </a:t>
            </a:r>
            <a:r>
              <a:rPr lang="en-US" b="1" dirty="0"/>
              <a:t>design</a:t>
            </a:r>
          </a:p>
          <a:p>
            <a:r>
              <a:rPr lang="en-US" dirty="0" smtClean="0"/>
              <a:t>To be able to build a clear, robust and in-depth report using the flexible Advanced </a:t>
            </a:r>
            <a:r>
              <a:rPr lang="en-US" smtClean="0"/>
              <a:t>Reporting tool either by </a:t>
            </a:r>
            <a:r>
              <a:rPr lang="en-US" b="1" smtClean="0"/>
              <a:t>starting from scratch </a:t>
            </a:r>
            <a:r>
              <a:rPr lang="en-US" smtClean="0"/>
              <a:t>or using a </a:t>
            </a:r>
            <a:r>
              <a:rPr lang="en-US" b="1"/>
              <a:t>report template</a:t>
            </a:r>
            <a:endParaRPr lang="en-US" b="1" dirty="0"/>
          </a:p>
        </p:txBody>
      </p:sp>
    </p:spTree>
    <p:extLst>
      <p:ext uri="{BB962C8B-B14F-4D97-AF65-F5344CB8AC3E}">
        <p14:creationId xmlns:p14="http://schemas.microsoft.com/office/powerpoint/2010/main" val="12049937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a:solidFill>
                  <a:schemeClr val="tx2"/>
                </a:solidFill>
              </a:rPr>
              <a:t>Make </a:t>
            </a:r>
            <a:r>
              <a:rPr lang="en-US" sz="2800" b="1" smtClean="0">
                <a:solidFill>
                  <a:schemeClr val="tx2"/>
                </a:solidFill>
              </a:rPr>
              <a:t>Use </a:t>
            </a:r>
            <a:r>
              <a:rPr lang="en-US" sz="2800" b="1">
                <a:solidFill>
                  <a:schemeClr val="tx2"/>
                </a:solidFill>
              </a:rPr>
              <a:t>of C</a:t>
            </a:r>
            <a:r>
              <a:rPr lang="en-US" sz="2800" b="1" smtClean="0">
                <a:solidFill>
                  <a:schemeClr val="tx2"/>
                </a:solidFill>
              </a:rPr>
              <a:t>olor </a:t>
            </a:r>
            <a:r>
              <a:rPr lang="en-US" sz="2800" b="1">
                <a:solidFill>
                  <a:schemeClr val="tx2"/>
                </a:solidFill>
              </a:rPr>
              <a:t>R</a:t>
            </a:r>
            <a:r>
              <a:rPr lang="en-US" sz="2800" b="1" smtClean="0">
                <a:solidFill>
                  <a:schemeClr val="tx2"/>
                </a:solidFill>
              </a:rPr>
              <a:t>elationships</a:t>
            </a:r>
            <a:endParaRPr lang="en-US" sz="2800" b="1">
              <a:solidFill>
                <a:schemeClr val="tx2"/>
              </a:solidFill>
            </a:endParaRPr>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76" t="28690" r="68181" b="48940"/>
          <a:stretch/>
        </p:blipFill>
        <p:spPr bwMode="auto">
          <a:xfrm>
            <a:off x="1033213" y="1664895"/>
            <a:ext cx="3207284" cy="2130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2648" y="1295562"/>
            <a:ext cx="4570482"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565656"/>
                </a:solidFill>
                <a:effectLst/>
                <a:uLnTx/>
                <a:uFillTx/>
                <a:latin typeface="Arial"/>
                <a:ea typeface="+mn-ea"/>
                <a:cs typeface="+mn-cs"/>
              </a:rPr>
              <a:t>Monotonous color scheme to show relation</a:t>
            </a:r>
            <a:endParaRPr kumimoji="0" lang="en-US" sz="1800" b="0" i="0" u="none" strike="noStrike" kern="1200" cap="none" spc="0" normalizeH="0" baseline="0" noProof="0">
              <a:ln>
                <a:noFill/>
              </a:ln>
              <a:solidFill>
                <a:srgbClr val="565656"/>
              </a:solidFill>
              <a:effectLst/>
              <a:uLnTx/>
              <a:uFillTx/>
              <a:latin typeface="Arial"/>
              <a:ea typeface="+mn-ea"/>
              <a:cs typeface="+mn-cs"/>
            </a:endParaRPr>
          </a:p>
        </p:txBody>
      </p:sp>
      <p:pic>
        <p:nvPicPr>
          <p:cNvPr id="410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5068" t="36936" r="61099" b="42668"/>
          <a:stretch/>
        </p:blipFill>
        <p:spPr bwMode="auto">
          <a:xfrm>
            <a:off x="1033212" y="4520094"/>
            <a:ext cx="4147215" cy="1922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12648" y="3942881"/>
            <a:ext cx="4733027"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565656"/>
                </a:solidFill>
                <a:effectLst/>
                <a:uLnTx/>
                <a:uFillTx/>
                <a:latin typeface="Arial"/>
                <a:ea typeface="+mn-ea"/>
                <a:cs typeface="+mn-cs"/>
              </a:rPr>
              <a:t>Contrasting color scheme to show difference</a:t>
            </a:r>
            <a:endParaRPr kumimoji="0" lang="en-US" sz="1800" b="0" i="0" u="none" strike="noStrike" kern="1200" cap="none" spc="0" normalizeH="0" baseline="0" noProof="0">
              <a:ln>
                <a:noFill/>
              </a:ln>
              <a:solidFill>
                <a:srgbClr val="565656"/>
              </a:solidFill>
              <a:effectLst/>
              <a:uLnTx/>
              <a:uFillTx/>
              <a:latin typeface="Arial"/>
              <a:ea typeface="+mn-ea"/>
              <a:cs typeface="+mn-cs"/>
            </a:endParaRPr>
          </a:p>
        </p:txBody>
      </p:sp>
      <p:pic>
        <p:nvPicPr>
          <p:cNvPr id="410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6261" t="48648" r="50180" b="29847"/>
          <a:stretch/>
        </p:blipFill>
        <p:spPr bwMode="auto">
          <a:xfrm>
            <a:off x="5473032" y="4642085"/>
            <a:ext cx="3394511" cy="1678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l="361" t="57147" r="78400" b="26919"/>
          <a:stretch/>
        </p:blipFill>
        <p:spPr bwMode="auto">
          <a:xfrm>
            <a:off x="4983402" y="1940814"/>
            <a:ext cx="3884141" cy="157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47370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Using </a:t>
            </a:r>
            <a:r>
              <a:rPr lang="en-US" sz="3200" b="1" smtClean="0">
                <a:solidFill>
                  <a:schemeClr val="tx2"/>
                </a:solidFill>
              </a:rPr>
              <a:t>Minimal </a:t>
            </a:r>
            <a:r>
              <a:rPr lang="en-US" sz="3200" b="1">
                <a:solidFill>
                  <a:schemeClr val="tx2"/>
                </a:solidFill>
              </a:rPr>
              <a:t>H</a:t>
            </a:r>
            <a:r>
              <a:rPr lang="en-US" sz="3200" b="1" smtClean="0">
                <a:solidFill>
                  <a:schemeClr val="tx2"/>
                </a:solidFill>
              </a:rPr>
              <a:t>ues</a:t>
            </a:r>
            <a:endParaRPr lang="en-US" sz="3200" b="1">
              <a:solidFill>
                <a:schemeClr val="tx2"/>
              </a:solidFill>
            </a:endParaRPr>
          </a:p>
        </p:txBody>
      </p:sp>
      <p:pic>
        <p:nvPicPr>
          <p:cNvPr id="4" name="Picture 3"/>
          <p:cNvPicPr/>
          <p:nvPr/>
        </p:nvPicPr>
        <p:blipFill rotWithShape="1">
          <a:blip r:embed="rId3"/>
          <a:srcRect t="13333" r="39744" b="23077"/>
          <a:stretch/>
        </p:blipFill>
        <p:spPr bwMode="auto">
          <a:xfrm>
            <a:off x="1052264" y="1482551"/>
            <a:ext cx="7497209" cy="49449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889069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a:solidFill>
                  <a:schemeClr val="tx2"/>
                </a:solidFill>
              </a:rPr>
              <a:t>Use </a:t>
            </a:r>
            <a:r>
              <a:rPr lang="en-US" sz="3600" b="1" smtClean="0">
                <a:solidFill>
                  <a:schemeClr val="tx2"/>
                </a:solidFill>
              </a:rPr>
              <a:t>Color </a:t>
            </a:r>
            <a:r>
              <a:rPr lang="en-US" sz="3600" b="1">
                <a:solidFill>
                  <a:schemeClr val="tx2"/>
                </a:solidFill>
              </a:rPr>
              <a:t>to </a:t>
            </a:r>
            <a:r>
              <a:rPr lang="en-US" sz="3600" b="1" smtClean="0">
                <a:solidFill>
                  <a:schemeClr val="tx2"/>
                </a:solidFill>
              </a:rPr>
              <a:t>Highlight</a:t>
            </a:r>
            <a:endParaRPr lang="en-US" sz="3600" b="1">
              <a:solidFill>
                <a:schemeClr val="tx2"/>
              </a:solidFill>
            </a:endParaRPr>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769466" y="4258696"/>
            <a:ext cx="3761886" cy="1728519"/>
          </a:xfrm>
          <a:prstGeom prst="rect">
            <a:avLst/>
          </a:prstGeom>
          <a:noFill/>
          <a:ln>
            <a:noFill/>
          </a:ln>
        </p:spPr>
      </p:pic>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384" t="25003" r="70523" b="50418"/>
          <a:stretch/>
        </p:blipFill>
        <p:spPr bwMode="auto">
          <a:xfrm>
            <a:off x="872532" y="3669340"/>
            <a:ext cx="3125973" cy="2434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65367" r="50000" b="13596"/>
          <a:stretch/>
        </p:blipFill>
        <p:spPr bwMode="auto">
          <a:xfrm>
            <a:off x="612648" y="1464582"/>
            <a:ext cx="8214812" cy="1872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66602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a:solidFill>
                  <a:schemeClr val="tx2"/>
                </a:solidFill>
              </a:rPr>
              <a:t>Color </a:t>
            </a:r>
            <a:r>
              <a:rPr lang="en-US" sz="3200" b="1" smtClean="0">
                <a:solidFill>
                  <a:schemeClr val="tx2"/>
                </a:solidFill>
              </a:rPr>
              <a:t>Emphasis</a:t>
            </a:r>
            <a:endParaRPr lang="en-US" sz="3200" b="1">
              <a:solidFill>
                <a:schemeClr val="tx2"/>
              </a:solidFill>
            </a:endParaRPr>
          </a:p>
        </p:txBody>
      </p:sp>
      <p:grpSp>
        <p:nvGrpSpPr>
          <p:cNvPr id="3" name="Group 2"/>
          <p:cNvGrpSpPr/>
          <p:nvPr/>
        </p:nvGrpSpPr>
        <p:grpSpPr>
          <a:xfrm>
            <a:off x="3018964" y="1423082"/>
            <a:ext cx="3086100" cy="4474818"/>
            <a:chOff x="3018964" y="1423082"/>
            <a:chExt cx="3086100" cy="4474818"/>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8964" y="1423082"/>
              <a:ext cx="3057525" cy="128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8964" y="2837047"/>
              <a:ext cx="3086100"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555" y="4602500"/>
              <a:ext cx="29337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79570225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33350" y="346076"/>
            <a:ext cx="9144000" cy="431800"/>
          </a:xfrm>
          <a:prstGeom prst="rect">
            <a:avLst/>
          </a:prstGeom>
        </p:spPr>
        <p:txBody>
          <a:bodyPr/>
          <a:lstStyle/>
          <a:p>
            <a:r>
              <a:rPr lang="sv-SE" sz="2800" b="1" err="1">
                <a:solidFill>
                  <a:srgbClr val="8C8C8C"/>
                </a:solidFill>
              </a:rPr>
              <a:t>Meaningful</a:t>
            </a:r>
            <a:r>
              <a:rPr lang="sv-SE" sz="2800" b="1">
                <a:solidFill>
                  <a:srgbClr val="8C8C8C"/>
                </a:solidFill>
              </a:rPr>
              <a:t> </a:t>
            </a:r>
            <a:r>
              <a:rPr lang="sv-SE" sz="2800" b="1" smtClean="0">
                <a:solidFill>
                  <a:srgbClr val="8C8C8C"/>
                </a:solidFill>
              </a:rPr>
              <a:t>data</a:t>
            </a:r>
            <a:endParaRPr lang="sv-SE" sz="2800" b="1">
              <a:solidFill>
                <a:srgbClr val="8C8C8C"/>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775" y="1589794"/>
            <a:ext cx="7515226" cy="469623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76" y="1589794"/>
            <a:ext cx="7515224" cy="469623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777" y="1589794"/>
            <a:ext cx="7515224" cy="4696231"/>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777" y="1589793"/>
            <a:ext cx="7515224" cy="4696229"/>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2649" y="1589792"/>
            <a:ext cx="7515222" cy="4696229"/>
          </a:xfrm>
          <a:prstGeom prst="rect">
            <a:avLst/>
          </a:prstGeom>
        </p:spPr>
      </p:pic>
    </p:spTree>
    <p:extLst>
      <p:ext uri="{BB962C8B-B14F-4D97-AF65-F5344CB8AC3E}">
        <p14:creationId xmlns:p14="http://schemas.microsoft.com/office/powerpoint/2010/main" val="259162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1790"/>
            <a:ext cx="9144000" cy="633995"/>
          </a:xfrm>
        </p:spPr>
        <p:txBody>
          <a:bodyPr/>
          <a:lstStyle/>
          <a:p>
            <a:r>
              <a:rPr lang="en-US" sz="3200" b="1" smtClean="0"/>
              <a:t>Before</a:t>
            </a:r>
            <a:endParaRPr lang="en-US" sz="3200" b="1"/>
          </a:p>
        </p:txBody>
      </p:sp>
      <p:pic>
        <p:nvPicPr>
          <p:cNvPr id="4" name="Picture 3"/>
          <p:cNvPicPr>
            <a:picLocks noChangeAspect="1"/>
          </p:cNvPicPr>
          <p:nvPr/>
        </p:nvPicPr>
        <p:blipFill>
          <a:blip r:embed="rId3"/>
          <a:srcRect/>
          <a:stretch>
            <a:fillRect/>
          </a:stretch>
        </p:blipFill>
        <p:spPr bwMode="auto">
          <a:xfrm>
            <a:off x="-14653" y="1121472"/>
            <a:ext cx="9158653" cy="4708478"/>
          </a:xfrm>
          <a:prstGeom prst="rect">
            <a:avLst/>
          </a:prstGeom>
          <a:noFill/>
          <a:ln w="9525">
            <a:noFill/>
            <a:miter lim="800000"/>
            <a:headEnd/>
            <a:tailEnd/>
          </a:ln>
        </p:spPr>
      </p:pic>
    </p:spTree>
    <p:extLst>
      <p:ext uri="{BB962C8B-B14F-4D97-AF65-F5344CB8AC3E}">
        <p14:creationId xmlns:p14="http://schemas.microsoft.com/office/powerpoint/2010/main" val="233076670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70336"/>
            <a:ext cx="9144000" cy="633995"/>
          </a:xfrm>
        </p:spPr>
        <p:txBody>
          <a:bodyPr/>
          <a:lstStyle/>
          <a:p>
            <a:r>
              <a:rPr lang="en-US" sz="3200" b="1" smtClean="0"/>
              <a:t>After</a:t>
            </a:r>
            <a:endParaRPr lang="en-US" sz="3200" b="1"/>
          </a:p>
        </p:txBody>
      </p:sp>
      <p:pic>
        <p:nvPicPr>
          <p:cNvPr id="5" name="Picture 4"/>
          <p:cNvPicPr/>
          <p:nvPr/>
        </p:nvPicPr>
        <p:blipFill>
          <a:blip r:embed="rId3"/>
          <a:srcRect/>
          <a:stretch>
            <a:fillRect/>
          </a:stretch>
        </p:blipFill>
        <p:spPr bwMode="auto">
          <a:xfrm>
            <a:off x="633411" y="1144421"/>
            <a:ext cx="7877175" cy="5076825"/>
          </a:xfrm>
          <a:prstGeom prst="rect">
            <a:avLst/>
          </a:prstGeom>
          <a:noFill/>
          <a:ln w="9525">
            <a:noFill/>
            <a:miter lim="800000"/>
            <a:headEnd/>
            <a:tailEnd/>
          </a:ln>
        </p:spPr>
      </p:pic>
    </p:spTree>
    <p:extLst>
      <p:ext uri="{BB962C8B-B14F-4D97-AF65-F5344CB8AC3E}">
        <p14:creationId xmlns:p14="http://schemas.microsoft.com/office/powerpoint/2010/main" val="32846327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781" y="5272403"/>
            <a:ext cx="1260389" cy="695099"/>
          </a:xfrm>
          <a:prstGeom prst="rect">
            <a:avLst/>
          </a:prstGeom>
        </p:spPr>
      </p:pic>
      <p:sp>
        <p:nvSpPr>
          <p:cNvPr id="5" name="Rectangle 4"/>
          <p:cNvSpPr/>
          <p:nvPr/>
        </p:nvSpPr>
        <p:spPr>
          <a:xfrm>
            <a:off x="4521399" y="1993216"/>
            <a:ext cx="4070665" cy="2431435"/>
          </a:xfrm>
          <a:prstGeom prst="rect">
            <a:avLst/>
          </a:prstGeom>
          <a:noFill/>
        </p:spPr>
        <p:txBody>
          <a:bodyPr wrap="square" lIns="91440" tIns="45720" rIns="91440" bIns="45720">
            <a:spAutoFit/>
          </a:bodyPr>
          <a:lstStyle/>
          <a:p>
            <a:pPr algn="ctr"/>
            <a:r>
              <a:rPr lang="en-US" sz="3200" b="1" dirty="0">
                <a:ln w="0"/>
                <a:solidFill>
                  <a:schemeClr val="accent1"/>
                </a:solidFill>
                <a:effectLst>
                  <a:outerShdw blurRad="38100" dist="25400" dir="5400000" algn="ctr" rotWithShape="0">
                    <a:srgbClr val="6E747A">
                      <a:alpha val="43000"/>
                    </a:srgbClr>
                  </a:outerShdw>
                </a:effectLst>
              </a:rPr>
              <a:t>Training Module 1: Basic</a:t>
            </a:r>
          </a:p>
          <a:p>
            <a:pPr algn="ctr"/>
            <a:r>
              <a:rPr lang="en-US" sz="3200" b="1" dirty="0" smtClean="0">
                <a:ln w="0"/>
                <a:solidFill>
                  <a:schemeClr val="accent1"/>
                </a:solidFill>
                <a:effectLst>
                  <a:outerShdw blurRad="38100" dist="25400" dir="5400000" algn="ctr" rotWithShape="0">
                    <a:srgbClr val="6E747A">
                      <a:alpha val="43000"/>
                    </a:srgbClr>
                  </a:outerShdw>
                </a:effectLst>
              </a:rPr>
              <a:t>Chapter 5</a:t>
            </a:r>
          </a:p>
          <a:p>
            <a:pPr algn="ctr"/>
            <a:r>
              <a:rPr lang="en-US" sz="2800" b="1" dirty="0" smtClean="0">
                <a:ln w="0"/>
                <a:solidFill>
                  <a:schemeClr val="accent1"/>
                </a:solidFill>
                <a:effectLst>
                  <a:outerShdw blurRad="38100" dist="25400" dir="5400000" algn="ctr" rotWithShape="0">
                    <a:srgbClr val="6E747A">
                      <a:alpha val="43000"/>
                    </a:srgbClr>
                  </a:outerShdw>
                </a:effectLst>
              </a:rPr>
              <a:t>Advanced Reporting User Story</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6925777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16399" y="1648917"/>
            <a:ext cx="7711201" cy="2215991"/>
          </a:xfrm>
          <a:ln w="28575">
            <a:solidFill>
              <a:srgbClr val="92D050"/>
            </a:solidFill>
          </a:ln>
        </p:spPr>
        <p:txBody>
          <a:bodyPr/>
          <a:lstStyle/>
          <a:p>
            <a:r>
              <a:rPr lang="en-US" dirty="0" smtClean="0"/>
              <a:t>Simple statement about what a user may want to do with an application</a:t>
            </a:r>
          </a:p>
          <a:p>
            <a:r>
              <a:rPr lang="en-US" dirty="0" smtClean="0"/>
              <a:t>Must not use technical jargon or elaborate on design elements</a:t>
            </a:r>
          </a:p>
          <a:p>
            <a:r>
              <a:rPr lang="en-US" dirty="0" smtClean="0"/>
              <a:t>Serves to provide a goal when building an app for the users who will be accessing the app to answer questions </a:t>
            </a:r>
          </a:p>
          <a:p>
            <a:r>
              <a:rPr lang="en-US" dirty="0" smtClean="0"/>
              <a:t>Formulated as follows:</a:t>
            </a:r>
            <a:endParaRPr lang="en-US" dirty="0"/>
          </a:p>
        </p:txBody>
      </p:sp>
      <p:sp>
        <p:nvSpPr>
          <p:cNvPr id="3" name="Title 2"/>
          <p:cNvSpPr>
            <a:spLocks noGrp="1"/>
          </p:cNvSpPr>
          <p:nvPr>
            <p:ph type="title"/>
          </p:nvPr>
        </p:nvSpPr>
        <p:spPr/>
        <p:txBody>
          <a:bodyPr/>
          <a:lstStyle/>
          <a:p>
            <a:r>
              <a:rPr lang="en-US" dirty="0" smtClean="0"/>
              <a:t>User Story</a:t>
            </a:r>
            <a:endParaRPr lang="en-US" dirty="0"/>
          </a:p>
        </p:txBody>
      </p:sp>
      <p:sp>
        <p:nvSpPr>
          <p:cNvPr id="4" name="TextBox 3"/>
          <p:cNvSpPr txBox="1"/>
          <p:nvPr/>
        </p:nvSpPr>
        <p:spPr>
          <a:xfrm>
            <a:off x="433702" y="4603103"/>
            <a:ext cx="8594019" cy="523220"/>
          </a:xfrm>
          <a:prstGeom prst="rect">
            <a:avLst/>
          </a:prstGeom>
          <a:noFill/>
        </p:spPr>
        <p:txBody>
          <a:bodyPr wrap="none" rtlCol="0">
            <a:spAutoFit/>
          </a:bodyPr>
          <a:lstStyle/>
          <a:p>
            <a:r>
              <a:rPr lang="en-US" sz="2800" b="1" dirty="0" smtClean="0">
                <a:solidFill>
                  <a:schemeClr val="tx1">
                    <a:lumMod val="75000"/>
                  </a:schemeClr>
                </a:solidFill>
              </a:rPr>
              <a:t>As a [user role], I want to [goal], so I can [reason]</a:t>
            </a:r>
            <a:endParaRPr lang="en-US" sz="2800" b="1" dirty="0">
              <a:solidFill>
                <a:schemeClr val="tx1">
                  <a:lumMod val="75000"/>
                </a:schemeClr>
              </a:solidFill>
            </a:endParaRPr>
          </a:p>
        </p:txBody>
      </p:sp>
    </p:spTree>
    <p:extLst>
      <p:ext uri="{BB962C8B-B14F-4D97-AF65-F5344CB8AC3E}">
        <p14:creationId xmlns:p14="http://schemas.microsoft.com/office/powerpoint/2010/main" val="11583187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730751" y="2973441"/>
            <a:ext cx="4154264" cy="636405"/>
          </a:xfrm>
        </p:spPr>
        <p:txBody>
          <a:bodyPr/>
          <a:lstStyle/>
          <a:p>
            <a:pPr algn="ctr"/>
            <a:r>
              <a:rPr lang="en-US" b="1" dirty="0" smtClean="0"/>
              <a:t>INTERMEDIATE</a:t>
            </a:r>
            <a:endParaRPr lang="en-US" b="1" dirty="0"/>
          </a:p>
        </p:txBody>
      </p:sp>
    </p:spTree>
    <p:extLst>
      <p:ext uri="{BB962C8B-B14F-4D97-AF65-F5344CB8AC3E}">
        <p14:creationId xmlns:p14="http://schemas.microsoft.com/office/powerpoint/2010/main" val="2241137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2821" y="1064941"/>
            <a:ext cx="3055434" cy="3055434"/>
          </a:xfrm>
          <a:prstGeom prst="rect">
            <a:avLst/>
          </a:prstGeom>
        </p:spPr>
      </p:pic>
      <p:sp>
        <p:nvSpPr>
          <p:cNvPr id="4" name="AutoShape 2" descr="https://s3.amazonaws.com/lowres.cartoonstock.com/business-commerce-reports-company_report-businessman-immature-show-tcrn843_low.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7929" y="996446"/>
            <a:ext cx="3702206" cy="2906232"/>
          </a:xfrm>
          <a:prstGeom prst="rect">
            <a:avLst/>
          </a:prstGeom>
        </p:spPr>
      </p:pic>
      <p:sp>
        <p:nvSpPr>
          <p:cNvPr id="7" name="AutoShape 6" descr="https://mchumor.com/wp-content/uploads/2013/09/8988_report_cartoon.gif"/>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6" name="Picture 8" descr="http://digitalmarketingstrategy.ucd.ie/wp-content/uploads/2014/11/gathering-big-data-carto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313" y="4120375"/>
            <a:ext cx="3464303" cy="254424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668953" y="160337"/>
            <a:ext cx="6259021" cy="707886"/>
          </a:xfrm>
          <a:prstGeom prst="rect">
            <a:avLst/>
          </a:prstGeom>
          <a:noFill/>
        </p:spPr>
        <p:txBody>
          <a:bodyPr wrap="none" lIns="91440" tIns="45720" rIns="91440" bIns="45720">
            <a:spAutoFit/>
          </a:bodyPr>
          <a:lstStyle/>
          <a:p>
            <a:pPr algn="ctr"/>
            <a:r>
              <a:rPr lang="en-US" sz="4000" b="0" cap="none" spc="0" dirty="0" smtClean="0">
                <a:ln w="0"/>
                <a:solidFill>
                  <a:schemeClr val="accent1"/>
                </a:solidFill>
                <a:effectLst>
                  <a:outerShdw blurRad="38100" dist="25400" dir="5400000" algn="ctr" rotWithShape="0">
                    <a:srgbClr val="6E747A">
                      <a:alpha val="43000"/>
                    </a:srgbClr>
                  </a:outerShdw>
                </a:effectLst>
              </a:rPr>
              <a:t>Why Advanced Reporting?</a:t>
            </a:r>
            <a:endParaRPr lang="en-US" sz="40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64752199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1993216"/>
            <a:ext cx="4070665" cy="3293209"/>
          </a:xfrm>
          <a:prstGeom prst="rect">
            <a:avLst/>
          </a:prstGeom>
          <a:noFill/>
        </p:spPr>
        <p:txBody>
          <a:bodyPr wrap="square" lIns="91440" tIns="45720" rIns="91440" bIns="45720">
            <a:spAutoFit/>
          </a:bodyPr>
          <a:lstStyle/>
          <a:p>
            <a:pPr algn="ctr"/>
            <a:r>
              <a:rPr lang="en-US" sz="3200" b="1" smtClean="0">
                <a:ln w="0"/>
                <a:solidFill>
                  <a:schemeClr val="accent1"/>
                </a:solidFill>
                <a:effectLst>
                  <a:outerShdw blurRad="38100" dist="25400" dir="5400000" algn="ctr" rotWithShape="0">
                    <a:srgbClr val="6E747A">
                      <a:alpha val="43000"/>
                    </a:srgbClr>
                  </a:outerShdw>
                </a:effectLst>
              </a:rPr>
              <a:t>Training Module 2</a:t>
            </a:r>
          </a:p>
          <a:p>
            <a:pPr algn="ctr"/>
            <a:r>
              <a:rPr lang="en-US" sz="3200" b="1" smtClean="0">
                <a:ln w="0"/>
                <a:solidFill>
                  <a:schemeClr val="accent1"/>
                </a:solidFill>
                <a:effectLst>
                  <a:outerShdw blurRad="38100" dist="25400" dir="5400000" algn="ctr" rotWithShape="0">
                    <a:srgbClr val="6E747A">
                      <a:alpha val="43000"/>
                    </a:srgbClr>
                  </a:outerShdw>
                </a:effectLst>
              </a:rPr>
              <a:t>Intermediate</a:t>
            </a:r>
            <a:endParaRPr lang="en-US" sz="3200" b="1" smtClean="0">
              <a:ln w="0"/>
              <a:solidFill>
                <a:schemeClr val="accent1"/>
              </a:solidFill>
              <a:effectLst>
                <a:outerShdw blurRad="38100" dist="25400" dir="5400000" algn="ctr" rotWithShape="0">
                  <a:srgbClr val="6E747A">
                    <a:alpha val="43000"/>
                  </a:srgbClr>
                </a:outerShdw>
              </a:effectLst>
            </a:endParaRP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6</a:t>
            </a:r>
          </a:p>
          <a:p>
            <a:pPr algn="ctr"/>
            <a:r>
              <a:rPr lang="en-US" sz="2800" b="1" dirty="0" smtClean="0">
                <a:ln w="0"/>
                <a:solidFill>
                  <a:schemeClr val="accent1"/>
                </a:solidFill>
                <a:effectLst>
                  <a:outerShdw blurRad="38100" dist="25400" dir="5400000" algn="ctr" rotWithShape="0">
                    <a:srgbClr val="6E747A">
                      <a:alpha val="43000"/>
                    </a:srgbClr>
                  </a:outerShdw>
                </a:effectLst>
              </a:rPr>
              <a:t>Advanced Reporting with Filters, Sheet Objects and Navigation</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13085181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dirty="0">
                <a:solidFill>
                  <a:schemeClr val="tx2"/>
                </a:solidFill>
              </a:rPr>
              <a:t>Learning objectives</a:t>
            </a:r>
          </a:p>
        </p:txBody>
      </p:sp>
      <p:sp>
        <p:nvSpPr>
          <p:cNvPr id="6" name="Content Placeholder 5"/>
          <p:cNvSpPr>
            <a:spLocks noGrp="1"/>
          </p:cNvSpPr>
          <p:nvPr>
            <p:ph idx="1"/>
          </p:nvPr>
        </p:nvSpPr>
        <p:spPr>
          <a:xfrm>
            <a:off x="612648" y="2033297"/>
            <a:ext cx="7918704" cy="3142551"/>
          </a:xfrm>
        </p:spPr>
        <p:txBody>
          <a:bodyPr/>
          <a:lstStyle/>
          <a:p>
            <a:pPr lvl="0"/>
            <a:r>
              <a:rPr lang="en-US" b="1" dirty="0">
                <a:solidFill>
                  <a:schemeClr val="accent1"/>
                </a:solidFill>
              </a:rPr>
              <a:t>Create sheets </a:t>
            </a:r>
            <a:r>
              <a:rPr lang="en-US" dirty="0"/>
              <a:t>and define their properties.</a:t>
            </a:r>
            <a:endParaRPr lang="sv-SE" dirty="0"/>
          </a:p>
          <a:p>
            <a:pPr lvl="0"/>
            <a:r>
              <a:rPr lang="en-US" dirty="0"/>
              <a:t>Explain how to create a </a:t>
            </a:r>
            <a:r>
              <a:rPr lang="en-US" b="1" dirty="0">
                <a:solidFill>
                  <a:schemeClr val="accent1"/>
                </a:solidFill>
              </a:rPr>
              <a:t>consistent navigation menu </a:t>
            </a:r>
            <a:r>
              <a:rPr lang="en-US" dirty="0"/>
              <a:t>with </a:t>
            </a:r>
            <a:r>
              <a:rPr lang="en-US" b="1" dirty="0">
                <a:solidFill>
                  <a:schemeClr val="accent1"/>
                </a:solidFill>
              </a:rPr>
              <a:t>list</a:t>
            </a:r>
            <a:r>
              <a:rPr lang="en-US" dirty="0"/>
              <a:t> </a:t>
            </a:r>
            <a:r>
              <a:rPr lang="en-US" b="1" dirty="0">
                <a:solidFill>
                  <a:schemeClr val="accent1"/>
                </a:solidFill>
              </a:rPr>
              <a:t>boxes</a:t>
            </a:r>
            <a:r>
              <a:rPr lang="en-US" dirty="0"/>
              <a:t>, </a:t>
            </a:r>
            <a:r>
              <a:rPr lang="en-US" b="1" dirty="0">
                <a:solidFill>
                  <a:schemeClr val="accent1"/>
                </a:solidFill>
              </a:rPr>
              <a:t>multi boxes</a:t>
            </a:r>
            <a:r>
              <a:rPr lang="en-US" dirty="0"/>
              <a:t>, and the </a:t>
            </a:r>
            <a:r>
              <a:rPr lang="en-US" b="1" dirty="0">
                <a:solidFill>
                  <a:schemeClr val="accent1"/>
                </a:solidFill>
              </a:rPr>
              <a:t>search</a:t>
            </a:r>
            <a:r>
              <a:rPr lang="en-US" dirty="0"/>
              <a:t> </a:t>
            </a:r>
            <a:r>
              <a:rPr lang="en-US" b="1" dirty="0">
                <a:solidFill>
                  <a:schemeClr val="accent1"/>
                </a:solidFill>
              </a:rPr>
              <a:t>object</a:t>
            </a:r>
            <a:r>
              <a:rPr lang="en-US" dirty="0"/>
              <a:t>.</a:t>
            </a:r>
            <a:endParaRPr lang="sv-SE" dirty="0"/>
          </a:p>
          <a:p>
            <a:pPr lvl="0"/>
            <a:r>
              <a:rPr lang="en-US" dirty="0"/>
              <a:t>Identify how to present </a:t>
            </a:r>
            <a:r>
              <a:rPr lang="en-US" b="1" dirty="0">
                <a:solidFill>
                  <a:schemeClr val="accent1"/>
                </a:solidFill>
              </a:rPr>
              <a:t>current selections</a:t>
            </a:r>
            <a:r>
              <a:rPr lang="en-US" dirty="0" smtClean="0"/>
              <a:t>.</a:t>
            </a:r>
            <a:endParaRPr lang="sv-SE" dirty="0"/>
          </a:p>
          <a:p>
            <a:pPr lvl="0"/>
            <a:r>
              <a:rPr lang="en-US" dirty="0"/>
              <a:t>Identify when and where to use </a:t>
            </a:r>
            <a:r>
              <a:rPr lang="en-US" b="1" dirty="0" smtClean="0">
                <a:solidFill>
                  <a:schemeClr val="accent1"/>
                </a:solidFill>
              </a:rPr>
              <a:t>actions</a:t>
            </a:r>
            <a:endParaRPr lang="sv-SE" dirty="0"/>
          </a:p>
        </p:txBody>
      </p:sp>
    </p:spTree>
    <p:extLst>
      <p:ext uri="{BB962C8B-B14F-4D97-AF65-F5344CB8AC3E}">
        <p14:creationId xmlns:p14="http://schemas.microsoft.com/office/powerpoint/2010/main" val="222403558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84368"/>
            <a:ext cx="9144000" cy="633995"/>
          </a:xfrm>
        </p:spPr>
        <p:txBody>
          <a:bodyPr/>
          <a:lstStyle/>
          <a:p>
            <a:r>
              <a:rPr lang="en-US" sz="3200" b="1" dirty="0"/>
              <a:t>Sheets</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299" y="626830"/>
            <a:ext cx="3828572" cy="2666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847" y="1584474"/>
            <a:ext cx="3828572" cy="2758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133" y="2518059"/>
            <a:ext cx="3824762" cy="2758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18457" y="5584371"/>
            <a:ext cx="8077200" cy="646331"/>
          </a:xfrm>
          <a:prstGeom prst="rect">
            <a:avLst/>
          </a:prstGeom>
          <a:noFill/>
          <a:ln w="19050">
            <a:solidFill>
              <a:schemeClr val="accent1"/>
            </a:solidFill>
          </a:ln>
        </p:spPr>
        <p:txBody>
          <a:bodyPr wrap="square" rtlCol="0">
            <a:spAutoFit/>
          </a:bodyPr>
          <a:lstStyle/>
          <a:p>
            <a:r>
              <a:rPr lang="en-US" dirty="0" smtClean="0"/>
              <a:t>How many </a:t>
            </a:r>
            <a:r>
              <a:rPr lang="en-US" b="1" dirty="0" smtClean="0"/>
              <a:t>sheets</a:t>
            </a:r>
            <a:r>
              <a:rPr lang="en-US" dirty="0" smtClean="0"/>
              <a:t> are too many? With QB’s Advanced Reporting, we caution users not to exceed 3 sheets for optimum performance.</a:t>
            </a:r>
            <a:endParaRPr lang="en-US" dirty="0"/>
          </a:p>
        </p:txBody>
      </p:sp>
    </p:spTree>
    <p:extLst>
      <p:ext uri="{BB962C8B-B14F-4D97-AF65-F5344CB8AC3E}">
        <p14:creationId xmlns:p14="http://schemas.microsoft.com/office/powerpoint/2010/main" val="223566837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harsh" dir="t"/>
            </a:scene3d>
            <a:sp3d extrusionH="57150" prstMaterial="matte">
              <a:bevelT w="63500" h="12700" prst="angle"/>
              <a:contourClr>
                <a:schemeClr val="bg1">
                  <a:lumMod val="65000"/>
                </a:schemeClr>
              </a:contourClr>
            </a:sp3d>
          </a:bodyPr>
          <a:lstStyle/>
          <a:p>
            <a:r>
              <a:rPr lang="en-US" sz="3200" b="1" dirty="0" smtClean="0">
                <a:ln/>
                <a:solidFill>
                  <a:schemeClr val="accent3"/>
                </a:solidFill>
              </a:rPr>
              <a:t>Sheet Objects</a:t>
            </a:r>
            <a:endParaRPr lang="en-US" sz="3200" b="1" dirty="0">
              <a:ln/>
              <a:solidFill>
                <a:schemeClr val="accent3"/>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5062945" y="1651388"/>
            <a:ext cx="3710940" cy="3749040"/>
          </a:xfrm>
          <a:prstGeom prst="rect">
            <a:avLst/>
          </a:prstGeom>
        </p:spPr>
      </p:pic>
      <p:sp>
        <p:nvSpPr>
          <p:cNvPr id="6" name="TextBox 5"/>
          <p:cNvSpPr txBox="1"/>
          <p:nvPr/>
        </p:nvSpPr>
        <p:spPr>
          <a:xfrm>
            <a:off x="598715" y="1247842"/>
            <a:ext cx="4212772" cy="5355312"/>
          </a:xfrm>
          <a:prstGeom prst="rect">
            <a:avLst/>
          </a:prstGeom>
          <a:noFill/>
          <a:ln w="28575">
            <a:solidFill>
              <a:srgbClr val="92D050"/>
            </a:solidFill>
          </a:ln>
        </p:spPr>
        <p:txBody>
          <a:bodyPr wrap="square" rtlCol="0">
            <a:spAutoFit/>
          </a:bodyPr>
          <a:lstStyle/>
          <a:p>
            <a:pPr marL="285750" indent="-285750">
              <a:buFont typeface="Arial" panose="020B0604020202020204" pitchFamily="34" charset="0"/>
              <a:buChar char="•"/>
            </a:pPr>
            <a:r>
              <a:rPr lang="en-US" b="1" dirty="0" smtClean="0"/>
              <a:t>Sheet objects </a:t>
            </a:r>
            <a:r>
              <a:rPr lang="en-US" dirty="0" smtClean="0"/>
              <a:t>– any objects that are placed on a sheet</a:t>
            </a:r>
          </a:p>
          <a:p>
            <a:pPr marL="285750" indent="-285750">
              <a:buFont typeface="Arial" panose="020B0604020202020204" pitchFamily="34" charset="0"/>
              <a:buChar char="•"/>
            </a:pPr>
            <a:r>
              <a:rPr lang="en-US" dirty="0" smtClean="0"/>
              <a:t>They can be </a:t>
            </a:r>
            <a:r>
              <a:rPr lang="en-US" b="1" dirty="0" smtClean="0"/>
              <a:t>list boxes, buttons, search box, current selections box</a:t>
            </a:r>
            <a:r>
              <a:rPr lang="en-US" dirty="0" smtClean="0"/>
              <a:t>, etc. </a:t>
            </a:r>
          </a:p>
          <a:p>
            <a:pPr marL="285750" indent="-285750">
              <a:buFont typeface="Arial" panose="020B0604020202020204" pitchFamily="34" charset="0"/>
              <a:buChar char="•"/>
            </a:pPr>
            <a:r>
              <a:rPr lang="en-US" dirty="0" smtClean="0"/>
              <a:t>To add a sheet object, right click on the sheet and click on New Sheet Object and choose the object to add</a:t>
            </a:r>
          </a:p>
          <a:p>
            <a:pPr marL="285750" indent="-285750">
              <a:buFont typeface="Arial" panose="020B0604020202020204" pitchFamily="34" charset="0"/>
              <a:buChar char="•"/>
            </a:pPr>
            <a:r>
              <a:rPr lang="en-US" dirty="0" smtClean="0"/>
              <a:t>Each sheet object has an </a:t>
            </a:r>
            <a:r>
              <a:rPr lang="en-US" b="1" dirty="0" smtClean="0"/>
              <a:t>object ID </a:t>
            </a:r>
            <a:r>
              <a:rPr lang="en-US" dirty="0" smtClean="0"/>
              <a:t>associated </a:t>
            </a:r>
            <a:r>
              <a:rPr lang="en-US" b="1" dirty="0"/>
              <a:t>with</a:t>
            </a:r>
            <a:r>
              <a:rPr lang="en-US" dirty="0" smtClean="0"/>
              <a:t> it</a:t>
            </a:r>
          </a:p>
          <a:p>
            <a:pPr marL="285750" indent="-285750">
              <a:buFont typeface="Arial" panose="020B0604020202020204" pitchFamily="34" charset="0"/>
              <a:buChar char="•"/>
            </a:pPr>
            <a:r>
              <a:rPr lang="en-US" b="1" dirty="0"/>
              <a:t>Properties</a:t>
            </a:r>
            <a:r>
              <a:rPr lang="en-US" dirty="0" smtClean="0"/>
              <a:t> of a sheet can be invoked by right clicking in an empty space of the Sheet and selecting </a:t>
            </a:r>
            <a:r>
              <a:rPr lang="en-US" b="1" dirty="0"/>
              <a:t>Properties</a:t>
            </a:r>
          </a:p>
          <a:p>
            <a:pPr marL="285750" indent="-285750">
              <a:buFont typeface="Arial" panose="020B0604020202020204" pitchFamily="34" charset="0"/>
              <a:buChar char="•"/>
            </a:pPr>
            <a:r>
              <a:rPr lang="en-US" dirty="0" smtClean="0"/>
              <a:t>Or going to the sheet tab and selecting </a:t>
            </a:r>
            <a:r>
              <a:rPr lang="en-US" b="1" dirty="0"/>
              <a:t>Sheet Properties</a:t>
            </a:r>
          </a:p>
          <a:p>
            <a:pPr marL="285750" indent="-285750">
              <a:buFont typeface="Arial" panose="020B0604020202020204" pitchFamily="34" charset="0"/>
              <a:buChar char="•"/>
            </a:pPr>
            <a:r>
              <a:rPr lang="en-US" dirty="0" smtClean="0"/>
              <a:t>Or using keyboard combination </a:t>
            </a:r>
            <a:r>
              <a:rPr lang="en-US" b="1" dirty="0" err="1"/>
              <a:t>Ctrl+Alt+S</a:t>
            </a:r>
            <a:endParaRPr lang="en-US" b="1"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4511138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828" y="186840"/>
            <a:ext cx="9144000" cy="633995"/>
          </a:xfrm>
        </p:spPr>
        <p:txBody>
          <a:bodyPr/>
          <a:lstStyle/>
          <a:p>
            <a:r>
              <a:rPr lang="en-US" sz="3200" b="1" dirty="0" smtClean="0"/>
              <a:t>Sheet Properties</a:t>
            </a:r>
            <a:endParaRPr lang="en-US" sz="3200" b="1" dirty="0"/>
          </a:p>
        </p:txBody>
      </p:sp>
      <p:sp>
        <p:nvSpPr>
          <p:cNvPr id="3" name="Content Placeholder 2"/>
          <p:cNvSpPr>
            <a:spLocks noGrp="1"/>
          </p:cNvSpPr>
          <p:nvPr>
            <p:ph idx="1"/>
          </p:nvPr>
        </p:nvSpPr>
        <p:spPr>
          <a:xfrm>
            <a:off x="612648" y="1762559"/>
            <a:ext cx="4449209" cy="3578875"/>
          </a:xfrm>
          <a:ln w="28575">
            <a:solidFill>
              <a:schemeClr val="accent2"/>
            </a:solidFill>
          </a:ln>
        </p:spPr>
        <p:txBody>
          <a:bodyPr/>
          <a:lstStyle/>
          <a:p>
            <a:r>
              <a:rPr lang="en-US" dirty="0" smtClean="0"/>
              <a:t>Right clicking on the tab of a sheet allows you to copy a sheet</a:t>
            </a:r>
          </a:p>
          <a:p>
            <a:r>
              <a:rPr lang="en-US" dirty="0" smtClean="0"/>
              <a:t>You can </a:t>
            </a:r>
            <a:r>
              <a:rPr lang="en-US" b="1" dirty="0" smtClean="0"/>
              <a:t>remove</a:t>
            </a:r>
            <a:r>
              <a:rPr lang="en-US" dirty="0" smtClean="0"/>
              <a:t> a sheet</a:t>
            </a:r>
          </a:p>
          <a:p>
            <a:r>
              <a:rPr lang="en-US" dirty="0" smtClean="0"/>
              <a:t>Go to </a:t>
            </a:r>
            <a:r>
              <a:rPr lang="en-US" b="1" dirty="0" smtClean="0"/>
              <a:t>Sheet Properties </a:t>
            </a:r>
            <a:r>
              <a:rPr lang="en-US" dirty="0" smtClean="0"/>
              <a:t>(right click on tab and click Sheet Properties) </a:t>
            </a:r>
          </a:p>
          <a:p>
            <a:r>
              <a:rPr lang="en-US" dirty="0" smtClean="0"/>
              <a:t>Or </a:t>
            </a:r>
            <a:r>
              <a:rPr lang="en-US" b="1" dirty="0" err="1" smtClean="0"/>
              <a:t>Ctrl+Alt+S</a:t>
            </a:r>
            <a:r>
              <a:rPr lang="en-US" dirty="0" smtClean="0"/>
              <a:t> will get you to Sheet Properties</a:t>
            </a:r>
          </a:p>
          <a:p>
            <a:r>
              <a:rPr lang="en-US" b="1" dirty="0" smtClean="0"/>
              <a:t>Promote</a:t>
            </a:r>
            <a:r>
              <a:rPr lang="en-US" dirty="0" smtClean="0"/>
              <a:t> or </a:t>
            </a:r>
            <a:r>
              <a:rPr lang="en-US" b="1" dirty="0" smtClean="0"/>
              <a:t>Demote</a:t>
            </a:r>
            <a:r>
              <a:rPr lang="en-US" dirty="0" smtClean="0"/>
              <a:t> a sheet</a:t>
            </a:r>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14703" t="11152" r="6125"/>
          <a:stretch/>
        </p:blipFill>
        <p:spPr bwMode="auto">
          <a:xfrm>
            <a:off x="5561963" y="2346507"/>
            <a:ext cx="2362835" cy="1950104"/>
          </a:xfrm>
          <a:prstGeom prst="rect">
            <a:avLst/>
          </a:prstGeom>
          <a:ln w="28575">
            <a:solidFill>
              <a:srgbClr val="76B53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944348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ln w="0"/>
                <a:solidFill>
                  <a:schemeClr val="accent1"/>
                </a:solidFill>
                <a:effectLst>
                  <a:outerShdw blurRad="38100" dist="25400" dir="5400000" algn="ctr" rotWithShape="0">
                    <a:srgbClr val="6E747A">
                      <a:alpha val="43000"/>
                    </a:srgbClr>
                  </a:outerShdw>
                </a:effectLst>
              </a:rPr>
              <a:t>Activity 6.1- Create and Move Sheets</a:t>
            </a:r>
            <a:endParaRPr lang="en-US" sz="3200" dirty="0">
              <a:ln w="0"/>
              <a:solidFill>
                <a:schemeClr val="accent1"/>
              </a:solidFill>
              <a:effectLst>
                <a:outerShdw blurRad="38100" dist="25400" dir="5400000" algn="ctr" rotWithShape="0">
                  <a:srgbClr val="6E747A">
                    <a:alpha val="43000"/>
                  </a:srgbClr>
                </a:outerShdw>
              </a:effectLst>
            </a:endParaRPr>
          </a:p>
        </p:txBody>
      </p:sp>
      <p:sp>
        <p:nvSpPr>
          <p:cNvPr id="3" name="Content Placeholder 2"/>
          <p:cNvSpPr>
            <a:spLocks noGrp="1"/>
          </p:cNvSpPr>
          <p:nvPr>
            <p:ph idx="1"/>
          </p:nvPr>
        </p:nvSpPr>
        <p:spPr>
          <a:xfrm>
            <a:off x="762773" y="1021189"/>
            <a:ext cx="7918704" cy="5311371"/>
          </a:xfrm>
          <a:ln w="28575">
            <a:solidFill>
              <a:schemeClr val="accent2"/>
            </a:solidFill>
          </a:ln>
        </p:spPr>
        <p:txBody>
          <a:bodyPr/>
          <a:lstStyle/>
          <a:p>
            <a:r>
              <a:rPr lang="en-US" sz="1800" smtClean="0"/>
              <a:t>Create a Report from Scratch by clicking on Report List and select </a:t>
            </a:r>
            <a:r>
              <a:rPr lang="en-US" sz="1800" i="1" smtClean="0"/>
              <a:t>Start from Scratch</a:t>
            </a:r>
          </a:p>
          <a:p>
            <a:r>
              <a:rPr lang="en-US" sz="1800" smtClean="0"/>
              <a:t>Create </a:t>
            </a:r>
            <a:r>
              <a:rPr lang="en-US" sz="1800" dirty="0" smtClean="0"/>
              <a:t>several sheets</a:t>
            </a:r>
          </a:p>
          <a:p>
            <a:r>
              <a:rPr lang="en-US" sz="1800" dirty="0" smtClean="0"/>
              <a:t>Learn how to remove a sheet</a:t>
            </a:r>
          </a:p>
          <a:p>
            <a:r>
              <a:rPr lang="en-US" sz="1800" dirty="0" smtClean="0"/>
              <a:t>Try and promote/demote sheets</a:t>
            </a:r>
          </a:p>
          <a:p>
            <a:r>
              <a:rPr lang="en-US" sz="1800" dirty="0" smtClean="0"/>
              <a:t>The final sheets you will be creating are</a:t>
            </a:r>
          </a:p>
          <a:p>
            <a:pPr marL="0" indent="0">
              <a:buNone/>
            </a:pPr>
            <a:r>
              <a:rPr lang="en-US" sz="1800" dirty="0"/>
              <a:t>	</a:t>
            </a:r>
            <a:r>
              <a:rPr lang="en-US" sz="1800" dirty="0" smtClean="0"/>
              <a:t>- </a:t>
            </a:r>
            <a:r>
              <a:rPr lang="en-US" sz="1800" b="1" i="1" dirty="0" smtClean="0"/>
              <a:t>Dashboard</a:t>
            </a:r>
          </a:p>
          <a:p>
            <a:pPr marL="0" indent="0">
              <a:buNone/>
            </a:pPr>
            <a:r>
              <a:rPr lang="en-US" sz="1800" b="1" i="1" dirty="0"/>
              <a:t>	</a:t>
            </a:r>
            <a:r>
              <a:rPr lang="en-US" sz="1800" b="1" i="1" dirty="0" smtClean="0"/>
              <a:t>- Product Details</a:t>
            </a:r>
          </a:p>
          <a:p>
            <a:pPr marL="0" indent="0">
              <a:buNone/>
            </a:pPr>
            <a:r>
              <a:rPr lang="en-US" sz="1800" b="1" i="1" dirty="0"/>
              <a:t>	</a:t>
            </a:r>
            <a:r>
              <a:rPr lang="en-US" sz="1800" b="1" i="1" dirty="0" smtClean="0"/>
              <a:t>- Customer Details</a:t>
            </a:r>
          </a:p>
          <a:p>
            <a:r>
              <a:rPr lang="en-US" sz="1800" dirty="0" smtClean="0"/>
              <a:t>Place a background image or logo on the sheet</a:t>
            </a:r>
          </a:p>
          <a:p>
            <a:r>
              <a:rPr lang="en-US" sz="1800" dirty="0" smtClean="0"/>
              <a:t>Resize the logo if it is too big or too small</a:t>
            </a:r>
            <a:endParaRPr lang="en-US" sz="1800" dirty="0"/>
          </a:p>
        </p:txBody>
      </p:sp>
    </p:spTree>
    <p:extLst>
      <p:ext uri="{BB962C8B-B14F-4D97-AF65-F5344CB8AC3E}">
        <p14:creationId xmlns:p14="http://schemas.microsoft.com/office/powerpoint/2010/main" val="414000565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63202" y="1660800"/>
            <a:ext cx="7711201" cy="997389"/>
          </a:xfrm>
        </p:spPr>
        <p:txBody>
          <a:bodyPr/>
          <a:lstStyle/>
          <a:p>
            <a:r>
              <a:rPr lang="en-US" sz="2800" b="1" dirty="0" smtClean="0"/>
              <a:t>Add a background graphic to the sheets</a:t>
            </a:r>
          </a:p>
          <a:p>
            <a:r>
              <a:rPr lang="en-US" sz="2800" b="1" dirty="0"/>
              <a:t> </a:t>
            </a:r>
            <a:r>
              <a:rPr lang="en-US" sz="2800" b="1" dirty="0" smtClean="0"/>
              <a:t>Add a text box to display an image</a:t>
            </a:r>
            <a:endParaRPr lang="en-US" sz="2800" b="1" dirty="0"/>
          </a:p>
        </p:txBody>
      </p:sp>
      <p:sp>
        <p:nvSpPr>
          <p:cNvPr id="3" name="Title 2"/>
          <p:cNvSpPr>
            <a:spLocks noGrp="1"/>
          </p:cNvSpPr>
          <p:nvPr>
            <p:ph type="title"/>
          </p:nvPr>
        </p:nvSpPr>
        <p:spPr/>
        <p:txBody>
          <a:bodyPr/>
          <a:lstStyle/>
          <a:p>
            <a:r>
              <a:rPr lang="en-US" dirty="0" smtClean="0"/>
              <a:t>Add Images</a:t>
            </a:r>
            <a:endParaRPr lang="en-US" dirty="0"/>
          </a:p>
        </p:txBody>
      </p:sp>
    </p:spTree>
    <p:extLst>
      <p:ext uri="{BB962C8B-B14F-4D97-AF65-F5344CB8AC3E}">
        <p14:creationId xmlns:p14="http://schemas.microsoft.com/office/powerpoint/2010/main" val="175709315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List Boxes</a:t>
            </a:r>
            <a:endParaRPr lang="en-US" sz="3200" b="1" dirty="0"/>
          </a:p>
        </p:txBody>
      </p:sp>
      <p:sp>
        <p:nvSpPr>
          <p:cNvPr id="3" name="Content Placeholder 2"/>
          <p:cNvSpPr>
            <a:spLocks noGrp="1"/>
          </p:cNvSpPr>
          <p:nvPr>
            <p:ph idx="1"/>
          </p:nvPr>
        </p:nvSpPr>
        <p:spPr>
          <a:xfrm>
            <a:off x="612648" y="1438074"/>
            <a:ext cx="4231495" cy="4525963"/>
          </a:xfrm>
          <a:ln w="19050">
            <a:solidFill>
              <a:srgbClr val="FFC000"/>
            </a:solidFill>
          </a:ln>
        </p:spPr>
        <p:txBody>
          <a:bodyPr/>
          <a:lstStyle/>
          <a:p>
            <a:r>
              <a:rPr lang="en-US" dirty="0" smtClean="0"/>
              <a:t>List boxes are the most basic form of filtering criteria in your reporting</a:t>
            </a:r>
          </a:p>
          <a:p>
            <a:r>
              <a:rPr lang="en-US" dirty="0" smtClean="0"/>
              <a:t>They represent field values from database tables</a:t>
            </a:r>
          </a:p>
          <a:p>
            <a:r>
              <a:rPr lang="en-US" dirty="0" smtClean="0"/>
              <a:t>Selecting one or more values from list  boxes filter the search criteria and shows all the relationships in your report based on the selections</a:t>
            </a:r>
          </a:p>
          <a:p>
            <a:r>
              <a:rPr lang="en-US" dirty="0" smtClean="0"/>
              <a:t>List boxes follow the </a:t>
            </a:r>
            <a:r>
              <a:rPr lang="en-US" b="1" dirty="0" smtClean="0">
                <a:solidFill>
                  <a:srgbClr val="76B531"/>
                </a:solidFill>
              </a:rPr>
              <a:t>green-white-gray</a:t>
            </a:r>
            <a:r>
              <a:rPr lang="en-US" dirty="0" smtClean="0"/>
              <a:t> principle of selection</a:t>
            </a:r>
            <a:endParaRPr lang="en-US" dirty="0"/>
          </a:p>
        </p:txBody>
      </p:sp>
      <p:pic>
        <p:nvPicPr>
          <p:cNvPr id="4" name="Picture 3"/>
          <p:cNvPicPr>
            <a:picLocks noChangeAspect="1"/>
          </p:cNvPicPr>
          <p:nvPr/>
        </p:nvPicPr>
        <p:blipFill>
          <a:blip r:embed="rId2"/>
          <a:stretch>
            <a:fillRect/>
          </a:stretch>
        </p:blipFill>
        <p:spPr>
          <a:xfrm>
            <a:off x="5523019" y="2305243"/>
            <a:ext cx="2519722" cy="1675200"/>
          </a:xfrm>
          <a:prstGeom prst="rect">
            <a:avLst/>
          </a:prstGeom>
          <a:ln w="38100">
            <a:solidFill>
              <a:srgbClr val="92D050"/>
            </a:solidFill>
          </a:ln>
        </p:spPr>
      </p:pic>
    </p:spTree>
    <p:extLst>
      <p:ext uri="{BB962C8B-B14F-4D97-AF65-F5344CB8AC3E}">
        <p14:creationId xmlns:p14="http://schemas.microsoft.com/office/powerpoint/2010/main" val="375773637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49949"/>
            <a:ext cx="9144000" cy="963655"/>
          </a:xfrm>
        </p:spPr>
        <p:txBody>
          <a:bodyPr/>
          <a:lstStyle/>
          <a:p>
            <a:r>
              <a:rPr lang="en-US" sz="3200" dirty="0" smtClean="0">
                <a:ln w="0"/>
                <a:solidFill>
                  <a:schemeClr val="accent1"/>
                </a:solidFill>
                <a:effectLst>
                  <a:outerShdw blurRad="38100" dist="25400" dir="5400000" algn="ctr" rotWithShape="0">
                    <a:srgbClr val="6E747A">
                      <a:alpha val="43000"/>
                    </a:srgbClr>
                  </a:outerShdw>
                </a:effectLst>
              </a:rPr>
              <a:t>Activity 6.2- Create and Align List Boxes for Navigation</a:t>
            </a:r>
            <a:endParaRPr lang="en-US" sz="32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02637914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913" y="2528368"/>
            <a:ext cx="6947210" cy="1530676"/>
          </a:xfrm>
        </p:spPr>
        <p:txBody>
          <a:bodyPr/>
          <a:lstStyle/>
          <a:p>
            <a:r>
              <a:rPr lang="en-US" sz="4000" dirty="0" smtClean="0">
                <a:ln w="0"/>
                <a:solidFill>
                  <a:schemeClr val="accent1"/>
                </a:solidFill>
                <a:effectLst>
                  <a:outerShdw blurRad="38100" dist="25400" dir="5400000" algn="ctr" rotWithShape="0">
                    <a:srgbClr val="6E747A">
                      <a:alpha val="43000"/>
                    </a:srgbClr>
                  </a:outerShdw>
                </a:effectLst>
              </a:rPr>
              <a:t>Activity 6.3</a:t>
            </a:r>
            <a:br>
              <a:rPr lang="en-US" sz="4000" dirty="0" smtClean="0">
                <a:ln w="0"/>
                <a:solidFill>
                  <a:schemeClr val="accent1"/>
                </a:solidFill>
                <a:effectLst>
                  <a:outerShdw blurRad="38100" dist="25400" dir="5400000" algn="ctr" rotWithShape="0">
                    <a:srgbClr val="6E747A">
                      <a:alpha val="43000"/>
                    </a:srgbClr>
                  </a:outerShdw>
                </a:effectLst>
              </a:rPr>
            </a:br>
            <a:r>
              <a:rPr lang="en-US" sz="4000" dirty="0" smtClean="0">
                <a:ln w="0"/>
                <a:solidFill>
                  <a:schemeClr val="accent1"/>
                </a:solidFill>
                <a:effectLst>
                  <a:outerShdw blurRad="38100" dist="25400" dir="5400000" algn="ctr" rotWithShape="0">
                    <a:srgbClr val="6E747A">
                      <a:alpha val="43000"/>
                    </a:srgbClr>
                  </a:outerShdw>
                </a:effectLst>
              </a:rPr>
              <a:t>Create a Calendar</a:t>
            </a:r>
            <a:endParaRPr lang="en-US" sz="40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1475214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3573" y="587030"/>
            <a:ext cx="9144000" cy="633995"/>
          </a:xfrm>
        </p:spPr>
        <p:txBody>
          <a:bodyPr/>
          <a:lstStyle/>
          <a:p>
            <a:r>
              <a:rPr lang="en-US" sz="2800" dirty="0"/>
              <a:t>About </a:t>
            </a:r>
            <a:r>
              <a:rPr lang="en-US" sz="2800" b="1" dirty="0" smtClean="0"/>
              <a:t>QuickBooks Advanced Reporting</a:t>
            </a:r>
            <a:endParaRPr lang="en-US" sz="2800" b="1" dirty="0"/>
          </a:p>
        </p:txBody>
      </p:sp>
      <p:sp>
        <p:nvSpPr>
          <p:cNvPr id="5" name="Text Placeholder 4"/>
          <p:cNvSpPr>
            <a:spLocks noGrp="1"/>
          </p:cNvSpPr>
          <p:nvPr>
            <p:ph type="body" sz="quarter" idx="10"/>
          </p:nvPr>
        </p:nvSpPr>
        <p:spPr>
          <a:xfrm>
            <a:off x="1166648" y="2180382"/>
            <a:ext cx="7391400" cy="2916284"/>
          </a:xfrm>
          <a:ln w="28575">
            <a:solidFill>
              <a:schemeClr val="accent1"/>
            </a:solidFill>
          </a:ln>
        </p:spPr>
        <p:txBody>
          <a:bodyPr/>
          <a:lstStyle/>
          <a:p>
            <a:pPr marL="342900" indent="-342900">
              <a:buClr>
                <a:schemeClr val="accent1"/>
              </a:buClr>
              <a:buFont typeface="Arial" panose="020B0604020202020204" pitchFamily="34" charset="0"/>
              <a:buChar char="•"/>
            </a:pPr>
            <a:r>
              <a:rPr lang="en-GB" dirty="0" smtClean="0"/>
              <a:t>What is </a:t>
            </a:r>
            <a:r>
              <a:rPr lang="en-GB" b="1" dirty="0" smtClean="0"/>
              <a:t>QuickBooks Advanced Reporting</a:t>
            </a:r>
            <a:r>
              <a:rPr lang="en-GB" dirty="0" smtClean="0"/>
              <a:t>?</a:t>
            </a:r>
          </a:p>
          <a:p>
            <a:pPr marL="342900" indent="-342900">
              <a:buClr>
                <a:schemeClr val="accent1"/>
              </a:buClr>
              <a:buFont typeface="Arial" panose="020B0604020202020204" pitchFamily="34" charset="0"/>
              <a:buChar char="•"/>
            </a:pPr>
            <a:r>
              <a:rPr lang="en-GB" dirty="0" smtClean="0"/>
              <a:t>How does </a:t>
            </a:r>
            <a:r>
              <a:rPr lang="en-GB" b="1" dirty="0" err="1" smtClean="0"/>
              <a:t>QlikView</a:t>
            </a:r>
            <a:r>
              <a:rPr lang="en-GB" dirty="0" smtClean="0"/>
              <a:t>  fit into </a:t>
            </a:r>
            <a:r>
              <a:rPr lang="en-GB" b="1" dirty="0" smtClean="0"/>
              <a:t>QuickBooks’ Reporting </a:t>
            </a:r>
            <a:r>
              <a:rPr lang="en-GB" dirty="0" smtClean="0"/>
              <a:t>structure?</a:t>
            </a:r>
          </a:p>
          <a:p>
            <a:pPr marL="342900" indent="-342900">
              <a:buClr>
                <a:schemeClr val="accent1"/>
              </a:buClr>
              <a:buFont typeface="Arial" panose="020B0604020202020204" pitchFamily="34" charset="0"/>
              <a:buChar char="•"/>
            </a:pPr>
            <a:r>
              <a:rPr lang="en-GB" dirty="0" smtClean="0"/>
              <a:t>What benefit will be derived from using </a:t>
            </a:r>
            <a:r>
              <a:rPr lang="en-GB" b="1" dirty="0" smtClean="0"/>
              <a:t>QuickBooks Advanced Reporting </a:t>
            </a:r>
            <a:r>
              <a:rPr lang="en-GB" dirty="0"/>
              <a:t>t</a:t>
            </a:r>
            <a:r>
              <a:rPr lang="en-GB" dirty="0" smtClean="0"/>
              <a:t>ool?</a:t>
            </a:r>
          </a:p>
          <a:p>
            <a:pPr marL="342900" indent="-342900">
              <a:buClr>
                <a:schemeClr val="accent1"/>
              </a:buClr>
              <a:buFont typeface="Arial" panose="020B0604020202020204" pitchFamily="34" charset="0"/>
              <a:buChar char="•"/>
            </a:pPr>
            <a:r>
              <a:rPr lang="en-GB" smtClean="0"/>
              <a:t>Course </a:t>
            </a:r>
            <a:r>
              <a:rPr lang="en-GB" b="1" smtClean="0"/>
              <a:t>Expectations</a:t>
            </a:r>
            <a:r>
              <a:rPr lang="en-GB" smtClean="0"/>
              <a:t> </a:t>
            </a:r>
            <a:endParaRPr lang="en-GB" dirty="0" smtClean="0"/>
          </a:p>
        </p:txBody>
      </p:sp>
    </p:spTree>
    <p:extLst>
      <p:ext uri="{BB962C8B-B14F-4D97-AF65-F5344CB8AC3E}">
        <p14:creationId xmlns:p14="http://schemas.microsoft.com/office/powerpoint/2010/main" val="47639013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26563"/>
            <a:ext cx="9144000" cy="633995"/>
          </a:xfrm>
        </p:spPr>
        <p:txBody>
          <a:bodyPr/>
          <a:lstStyle/>
          <a:p>
            <a:r>
              <a:rPr lang="en-US" sz="3600" dirty="0" smtClean="0">
                <a:ln w="0"/>
                <a:solidFill>
                  <a:schemeClr val="accent1"/>
                </a:solidFill>
                <a:effectLst>
                  <a:outerShdw blurRad="38100" dist="25400" dir="5400000" algn="ctr" rotWithShape="0">
                    <a:srgbClr val="6E747A">
                      <a:alpha val="43000"/>
                    </a:srgbClr>
                  </a:outerShdw>
                </a:effectLst>
              </a:rPr>
              <a:t>Activity 6.4- Create a Navigation Box</a:t>
            </a:r>
            <a:r>
              <a:rPr lang="en-US" sz="4000" dirty="0" smtClean="0">
                <a:ln w="0"/>
                <a:solidFill>
                  <a:schemeClr val="accent1"/>
                </a:solidFill>
                <a:effectLst>
                  <a:outerShdw blurRad="38100" dist="25400" dir="5400000" algn="ctr" rotWithShape="0">
                    <a:srgbClr val="6E747A">
                      <a:alpha val="43000"/>
                    </a:srgbClr>
                  </a:outerShdw>
                </a:effectLst>
              </a:rPr>
              <a:t/>
            </a:r>
            <a:br>
              <a:rPr lang="en-US" sz="4000" dirty="0" smtClean="0">
                <a:ln w="0"/>
                <a:solidFill>
                  <a:schemeClr val="accent1"/>
                </a:solidFill>
                <a:effectLst>
                  <a:outerShdw blurRad="38100" dist="25400" dir="5400000" algn="ctr" rotWithShape="0">
                    <a:srgbClr val="6E747A">
                      <a:alpha val="43000"/>
                    </a:srgbClr>
                  </a:outerShdw>
                </a:effectLst>
              </a:rPr>
            </a:br>
            <a:r>
              <a:rPr lang="en-US" sz="4000" dirty="0">
                <a:ln w="0"/>
                <a:solidFill>
                  <a:schemeClr val="accent1"/>
                </a:solidFill>
                <a:effectLst>
                  <a:outerShdw blurRad="38100" dist="25400" dir="5400000" algn="ctr" rotWithShape="0">
                    <a:srgbClr val="6E747A">
                      <a:alpha val="43000"/>
                    </a:srgbClr>
                  </a:outerShdw>
                </a:effectLst>
              </a:rPr>
              <a:t/>
            </a:r>
            <a:br>
              <a:rPr lang="en-US" sz="4000" dirty="0">
                <a:ln w="0"/>
                <a:solidFill>
                  <a:schemeClr val="accent1"/>
                </a:solidFill>
                <a:effectLst>
                  <a:outerShdw blurRad="38100" dist="25400" dir="5400000" algn="ctr" rotWithShape="0">
                    <a:srgbClr val="6E747A">
                      <a:alpha val="43000"/>
                    </a:srgbClr>
                  </a:outerShdw>
                </a:effectLst>
              </a:rPr>
            </a:br>
            <a:endParaRPr lang="en-US" sz="4000" dirty="0">
              <a:ln w="0"/>
              <a:solidFill>
                <a:schemeClr val="accent1"/>
              </a:solidFill>
              <a:effectLst>
                <a:outerShdw blurRad="38100" dist="25400" dir="5400000" algn="ctr" rotWithShape="0">
                  <a:srgbClr val="6E747A">
                    <a:alpha val="43000"/>
                  </a:srgbClr>
                </a:outerShdw>
              </a:effectLst>
            </a:endParaRPr>
          </a:p>
        </p:txBody>
      </p:sp>
      <p:sp>
        <p:nvSpPr>
          <p:cNvPr id="5" name="Title 1"/>
          <p:cNvSpPr txBox="1">
            <a:spLocks/>
          </p:cNvSpPr>
          <p:nvPr/>
        </p:nvSpPr>
        <p:spPr>
          <a:xfrm>
            <a:off x="55756" y="3219743"/>
            <a:ext cx="9144000" cy="633995"/>
          </a:xfrm>
          <a:prstGeom prst="rect">
            <a:avLst/>
          </a:prstGeom>
        </p:spPr>
        <p:txBody>
          <a:bodyPr/>
          <a:lstStyle>
            <a:lvl1pPr algn="ctr" defTabSz="457200" rtl="0" eaLnBrk="1" latinLnBrk="0" hangingPunct="1">
              <a:spcBef>
                <a:spcPct val="0"/>
              </a:spcBef>
              <a:buNone/>
              <a:defRPr sz="2400" kern="1200">
                <a:solidFill>
                  <a:schemeClr val="tx1"/>
                </a:solidFill>
                <a:latin typeface="+mj-lt"/>
                <a:ea typeface="+mj-ea"/>
                <a:cs typeface="+mj-cs"/>
              </a:defRPr>
            </a:lvl1pPr>
          </a:lstStyle>
          <a:p>
            <a:r>
              <a:rPr lang="en-US" sz="3600" dirty="0" smtClean="0">
                <a:ln w="0"/>
                <a:solidFill>
                  <a:schemeClr val="accent1"/>
                </a:solidFill>
                <a:effectLst>
                  <a:outerShdw blurRad="38100" dist="25400" dir="5400000" algn="ctr" rotWithShape="0">
                    <a:srgbClr val="6E747A">
                      <a:alpha val="43000"/>
                    </a:srgbClr>
                  </a:outerShdw>
                </a:effectLst>
              </a:rPr>
              <a:t>Activity 6.5 - Create Navigation Buttons</a:t>
            </a:r>
            <a:br>
              <a:rPr lang="en-US" sz="3600" dirty="0" smtClean="0">
                <a:ln w="0"/>
                <a:solidFill>
                  <a:schemeClr val="accent1"/>
                </a:solidFill>
                <a:effectLst>
                  <a:outerShdw blurRad="38100" dist="25400" dir="5400000" algn="ctr" rotWithShape="0">
                    <a:srgbClr val="6E747A">
                      <a:alpha val="43000"/>
                    </a:srgbClr>
                  </a:outerShdw>
                </a:effectLst>
              </a:rPr>
            </a:br>
            <a:r>
              <a:rPr lang="en-US" sz="3600" dirty="0" smtClean="0">
                <a:ln w="0"/>
                <a:solidFill>
                  <a:schemeClr val="accent1"/>
                </a:solidFill>
                <a:effectLst>
                  <a:outerShdw blurRad="38100" dist="25400" dir="5400000" algn="ctr" rotWithShape="0">
                    <a:srgbClr val="6E747A">
                      <a:alpha val="43000"/>
                    </a:srgbClr>
                  </a:outerShdw>
                </a:effectLst>
              </a:rPr>
              <a:t/>
            </a:r>
            <a:br>
              <a:rPr lang="en-US" sz="3600" dirty="0" smtClean="0">
                <a:ln w="0"/>
                <a:solidFill>
                  <a:schemeClr val="accent1"/>
                </a:solidFill>
                <a:effectLst>
                  <a:outerShdw blurRad="38100" dist="25400" dir="5400000" algn="ctr" rotWithShape="0">
                    <a:srgbClr val="6E747A">
                      <a:alpha val="43000"/>
                    </a:srgbClr>
                  </a:outerShdw>
                </a:effectLst>
              </a:rPr>
            </a:br>
            <a:endParaRPr lang="en-US" sz="36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26063826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0157" y="2770737"/>
            <a:ext cx="7014116" cy="633995"/>
          </a:xfrm>
        </p:spPr>
        <p:txBody>
          <a:bodyPr/>
          <a:lstStyle/>
          <a:p>
            <a:r>
              <a:rPr lang="en-US" sz="4000" dirty="0" smtClean="0">
                <a:ln w="0"/>
                <a:solidFill>
                  <a:schemeClr val="accent1"/>
                </a:solidFill>
                <a:effectLst>
                  <a:outerShdw blurRad="38100" dist="25400" dir="5400000" algn="ctr" rotWithShape="0">
                    <a:srgbClr val="6E747A">
                      <a:alpha val="43000"/>
                    </a:srgbClr>
                  </a:outerShdw>
                </a:effectLst>
              </a:rPr>
              <a:t>Activity 6.6 – Search Object</a:t>
            </a:r>
            <a:endParaRPr lang="en-US" sz="40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74959795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66" y="2706788"/>
            <a:ext cx="9144000" cy="633995"/>
          </a:xfrm>
        </p:spPr>
        <p:txBody>
          <a:bodyPr/>
          <a:lstStyle/>
          <a:p>
            <a:r>
              <a:rPr lang="en-US" sz="4400" dirty="0" smtClean="0">
                <a:ln w="0"/>
                <a:solidFill>
                  <a:schemeClr val="accent1"/>
                </a:solidFill>
                <a:effectLst>
                  <a:outerShdw blurRad="38100" dist="25400" dir="5400000" algn="ctr" rotWithShape="0">
                    <a:srgbClr val="6E747A">
                      <a:alpha val="43000"/>
                    </a:srgbClr>
                  </a:outerShdw>
                </a:effectLst>
              </a:rPr>
              <a:t>Activity 6.7- Create an Input Box</a:t>
            </a:r>
            <a:endParaRPr lang="en-US" sz="44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28558378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68" y="2740242"/>
            <a:ext cx="9144000" cy="633995"/>
          </a:xfrm>
        </p:spPr>
        <p:txBody>
          <a:bodyPr/>
          <a:lstStyle/>
          <a:p>
            <a:r>
              <a:rPr lang="en-US" sz="4000" dirty="0" smtClean="0">
                <a:ln w="0"/>
                <a:solidFill>
                  <a:schemeClr val="accent1"/>
                </a:solidFill>
                <a:effectLst>
                  <a:outerShdw blurRad="38100" dist="25400" dir="5400000" algn="ctr" rotWithShape="0">
                    <a:srgbClr val="6E747A">
                      <a:alpha val="43000"/>
                    </a:srgbClr>
                  </a:outerShdw>
                </a:effectLst>
              </a:rPr>
              <a:t>Activity 6.8- Create a Multi Box</a:t>
            </a:r>
            <a:endParaRPr lang="en-US" sz="40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62378015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rgbClr val="92D050"/>
                </a:solidFill>
              </a:rPr>
              <a:t>Final Solution</a:t>
            </a:r>
            <a:endParaRPr lang="en-US" sz="3200" b="1" dirty="0">
              <a:solidFill>
                <a:srgbClr val="92D050"/>
              </a:solidFill>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957943" y="1219200"/>
            <a:ext cx="7445828" cy="47897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095807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sv-SE" dirty="0">
                <a:solidFill>
                  <a:schemeClr val="bg1"/>
                </a:solidFill>
              </a:rPr>
              <a:t>Lesson 1</a:t>
            </a:r>
          </a:p>
          <a:p>
            <a:r>
              <a:rPr lang="sv-SE" dirty="0">
                <a:solidFill>
                  <a:schemeClr val="bg1"/>
                </a:solidFill>
              </a:rPr>
              <a:t>Introduction</a:t>
            </a:r>
          </a:p>
          <a:p>
            <a:endParaRPr lang="en-GB"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6442"/>
            <a:ext cx="1260389" cy="695099"/>
          </a:xfrm>
          <a:prstGeom prst="rect">
            <a:avLst/>
          </a:prstGeom>
        </p:spPr>
      </p:pic>
      <p:sp>
        <p:nvSpPr>
          <p:cNvPr id="5" name="Rectangle 4"/>
          <p:cNvSpPr/>
          <p:nvPr/>
        </p:nvSpPr>
        <p:spPr>
          <a:xfrm>
            <a:off x="4521399" y="2227392"/>
            <a:ext cx="4070665" cy="2000548"/>
          </a:xfrm>
          <a:prstGeom prst="rect">
            <a:avLst/>
          </a:prstGeom>
          <a:noFill/>
        </p:spPr>
        <p:txBody>
          <a:bodyPr wrap="square" lIns="91440" tIns="45720" rIns="91440" bIns="45720">
            <a:spAutoFit/>
          </a:bodyPr>
          <a:lstStyle/>
          <a:p>
            <a:pPr algn="ctr"/>
            <a:r>
              <a:rPr lang="en-US" sz="3200" b="1">
                <a:ln w="0"/>
                <a:solidFill>
                  <a:schemeClr val="accent1"/>
                </a:solidFill>
                <a:effectLst>
                  <a:outerShdw blurRad="38100" dist="25400" dir="5400000" algn="ctr" rotWithShape="0">
                    <a:srgbClr val="6E747A">
                      <a:alpha val="43000"/>
                    </a:srgbClr>
                  </a:outerShdw>
                </a:effectLst>
              </a:rPr>
              <a:t>Training Module 2</a:t>
            </a:r>
          </a:p>
          <a:p>
            <a:pPr algn="ctr"/>
            <a:r>
              <a:rPr lang="en-US" sz="3200" b="1">
                <a:ln w="0"/>
                <a:solidFill>
                  <a:schemeClr val="accent1"/>
                </a:solidFill>
                <a:effectLst>
                  <a:outerShdw blurRad="38100" dist="25400" dir="5400000" algn="ctr" rotWithShape="0">
                    <a:srgbClr val="6E747A">
                      <a:alpha val="43000"/>
                    </a:srgbClr>
                  </a:outerShdw>
                </a:effectLst>
              </a:rPr>
              <a:t>Intermediate</a:t>
            </a:r>
          </a:p>
          <a:p>
            <a:pPr algn="ctr"/>
            <a:r>
              <a:rPr lang="en-US" sz="3200" b="1" smtClean="0">
                <a:ln w="0"/>
                <a:solidFill>
                  <a:schemeClr val="accent1"/>
                </a:solidFill>
                <a:effectLst>
                  <a:outerShdw blurRad="38100" dist="25400" dir="5400000" algn="ctr" rotWithShape="0">
                    <a:srgbClr val="6E747A">
                      <a:alpha val="43000"/>
                    </a:srgbClr>
                  </a:outerShdw>
                </a:effectLst>
              </a:rPr>
              <a:t>Chapter </a:t>
            </a:r>
            <a:r>
              <a:rPr lang="en-US" sz="3200" b="1" dirty="0" smtClean="0">
                <a:ln w="0"/>
                <a:solidFill>
                  <a:schemeClr val="accent1"/>
                </a:solidFill>
                <a:effectLst>
                  <a:outerShdw blurRad="38100" dist="25400" dir="5400000" algn="ctr" rotWithShape="0">
                    <a:srgbClr val="6E747A">
                      <a:alpha val="43000"/>
                    </a:srgbClr>
                  </a:outerShdw>
                </a:effectLst>
              </a:rPr>
              <a:t>7</a:t>
            </a:r>
          </a:p>
          <a:p>
            <a:pPr algn="ctr"/>
            <a:r>
              <a:rPr lang="en-US" sz="2800" b="1" dirty="0" smtClean="0">
                <a:ln w="0"/>
                <a:solidFill>
                  <a:schemeClr val="accent1"/>
                </a:solidFill>
                <a:effectLst>
                  <a:outerShdw blurRad="38100" dist="25400" dir="5400000" algn="ctr" rotWithShape="0">
                    <a:srgbClr val="6E747A">
                      <a:alpha val="43000"/>
                    </a:srgbClr>
                  </a:outerShdw>
                </a:effectLst>
              </a:rPr>
              <a:t>Discovering Charts</a:t>
            </a:r>
            <a:endParaRPr lang="en-US" sz="2800" b="1"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4215136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Learning objectives</a:t>
            </a:r>
          </a:p>
        </p:txBody>
      </p:sp>
      <p:sp>
        <p:nvSpPr>
          <p:cNvPr id="3" name="Content Placeholder 2"/>
          <p:cNvSpPr>
            <a:spLocks noGrp="1"/>
          </p:cNvSpPr>
          <p:nvPr>
            <p:ph idx="1"/>
          </p:nvPr>
        </p:nvSpPr>
        <p:spPr>
          <a:xfrm>
            <a:off x="612648" y="2017938"/>
            <a:ext cx="7918704" cy="2308736"/>
          </a:xfrm>
          <a:ln w="19050">
            <a:solidFill>
              <a:schemeClr val="accent1"/>
            </a:solidFill>
          </a:ln>
        </p:spPr>
        <p:txBody>
          <a:bodyPr/>
          <a:lstStyle/>
          <a:p>
            <a:r>
              <a:rPr lang="en-US" dirty="0"/>
              <a:t>Explain what is meant by </a:t>
            </a:r>
            <a:r>
              <a:rPr lang="en-US" b="1" dirty="0">
                <a:solidFill>
                  <a:schemeClr val="accent1"/>
                </a:solidFill>
              </a:rPr>
              <a:t>dimensions</a:t>
            </a:r>
            <a:r>
              <a:rPr lang="en-US" dirty="0"/>
              <a:t> </a:t>
            </a:r>
            <a:r>
              <a:rPr lang="en-US"/>
              <a:t>and </a:t>
            </a:r>
            <a:r>
              <a:rPr lang="en-US" b="1">
                <a:solidFill>
                  <a:schemeClr val="accent1"/>
                </a:solidFill>
              </a:rPr>
              <a:t>expressions</a:t>
            </a:r>
            <a:endParaRPr lang="en-US" b="1" dirty="0">
              <a:solidFill>
                <a:schemeClr val="accent1"/>
              </a:solidFill>
            </a:endParaRPr>
          </a:p>
          <a:p>
            <a:r>
              <a:rPr lang="en-US" b="1" smtClean="0">
                <a:solidFill>
                  <a:schemeClr val="accent1"/>
                </a:solidFill>
              </a:rPr>
              <a:t>Identify</a:t>
            </a:r>
            <a:r>
              <a:rPr lang="en-US" smtClean="0"/>
              <a:t> </a:t>
            </a:r>
            <a:r>
              <a:rPr lang="en-US" dirty="0"/>
              <a:t>based on data provided, which chart </a:t>
            </a:r>
            <a:r>
              <a:rPr lang="en-US" dirty="0" smtClean="0"/>
              <a:t>provides </a:t>
            </a:r>
            <a:r>
              <a:rPr lang="en-US" dirty="0"/>
              <a:t>the best visual representation of data to </a:t>
            </a:r>
            <a:r>
              <a:rPr lang="en-US"/>
              <a:t>the </a:t>
            </a:r>
            <a:r>
              <a:rPr lang="en-US" smtClean="0"/>
              <a:t>user</a:t>
            </a:r>
            <a:endParaRPr lang="en-US" dirty="0"/>
          </a:p>
          <a:p>
            <a:r>
              <a:rPr lang="en-US" b="1" dirty="0">
                <a:solidFill>
                  <a:schemeClr val="accent1"/>
                </a:solidFill>
              </a:rPr>
              <a:t>Create</a:t>
            </a:r>
            <a:r>
              <a:rPr lang="en-US" dirty="0"/>
              <a:t> and </a:t>
            </a:r>
            <a:r>
              <a:rPr lang="en-US" b="1">
                <a:solidFill>
                  <a:schemeClr val="accent1"/>
                </a:solidFill>
              </a:rPr>
              <a:t>configure</a:t>
            </a:r>
            <a:r>
              <a:rPr lang="en-US" b="1"/>
              <a:t> </a:t>
            </a:r>
            <a:r>
              <a:rPr lang="en-US" smtClean="0"/>
              <a:t>charts</a:t>
            </a:r>
            <a:endParaRPr lang="en-US" dirty="0"/>
          </a:p>
          <a:p>
            <a:r>
              <a:rPr lang="en-US" dirty="0"/>
              <a:t>Create </a:t>
            </a:r>
            <a:r>
              <a:rPr lang="en-US" b="1">
                <a:solidFill>
                  <a:schemeClr val="accent1"/>
                </a:solidFill>
              </a:rPr>
              <a:t>container objects</a:t>
            </a:r>
            <a:endParaRPr lang="en-US" b="1" dirty="0">
              <a:solidFill>
                <a:schemeClr val="accent1"/>
              </a:solidFill>
            </a:endParaRPr>
          </a:p>
        </p:txBody>
      </p:sp>
    </p:spTree>
    <p:extLst>
      <p:ext uri="{BB962C8B-B14F-4D97-AF65-F5344CB8AC3E}">
        <p14:creationId xmlns:p14="http://schemas.microsoft.com/office/powerpoint/2010/main" val="427202098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Dimensions and expressions</a:t>
            </a:r>
          </a:p>
        </p:txBody>
      </p:sp>
      <p:sp>
        <p:nvSpPr>
          <p:cNvPr id="3" name="Content Placeholder 2"/>
          <p:cNvSpPr>
            <a:spLocks noGrp="1"/>
          </p:cNvSpPr>
          <p:nvPr>
            <p:ph idx="1"/>
          </p:nvPr>
        </p:nvSpPr>
        <p:spPr>
          <a:xfrm>
            <a:off x="612648" y="1438074"/>
            <a:ext cx="7918704" cy="1496195"/>
          </a:xfrm>
          <a:ln w="28575">
            <a:solidFill>
              <a:schemeClr val="accent1"/>
            </a:solidFill>
          </a:ln>
        </p:spPr>
        <p:txBody>
          <a:bodyPr/>
          <a:lstStyle/>
          <a:p>
            <a:r>
              <a:rPr lang="en-US" dirty="0" smtClean="0"/>
              <a:t>You </a:t>
            </a:r>
            <a:r>
              <a:rPr lang="en-US" dirty="0"/>
              <a:t>need to understand what dimensions and expressions are. </a:t>
            </a:r>
            <a:endParaRPr lang="en-US" dirty="0" smtClean="0"/>
          </a:p>
          <a:p>
            <a:r>
              <a:rPr lang="en-US" b="1" dirty="0"/>
              <a:t>What</a:t>
            </a:r>
            <a:r>
              <a:rPr lang="en-US" dirty="0"/>
              <a:t> do I want to show</a:t>
            </a:r>
            <a:r>
              <a:rPr lang="en-US" dirty="0" smtClean="0"/>
              <a:t>?</a:t>
            </a:r>
          </a:p>
          <a:p>
            <a:r>
              <a:rPr lang="en-US" b="1" dirty="0" smtClean="0"/>
              <a:t>Per </a:t>
            </a:r>
            <a:r>
              <a:rPr lang="en-US" b="1" dirty="0"/>
              <a:t>what </a:t>
            </a:r>
            <a:r>
              <a:rPr lang="en-US" dirty="0"/>
              <a:t>do I want to show this measure?</a:t>
            </a:r>
          </a:p>
        </p:txBody>
      </p:sp>
      <p:pic>
        <p:nvPicPr>
          <p:cNvPr id="4" name="Picture 3" descr="C:\Users\bsr\AppData\Local\Temp\SNAGHTML15a97f1.PNG"/>
          <p:cNvPicPr/>
          <p:nvPr/>
        </p:nvPicPr>
        <p:blipFill>
          <a:blip r:embed="rId2">
            <a:extLst>
              <a:ext uri="{28A0092B-C50C-407E-A947-70E740481C1C}">
                <a14:useLocalDpi xmlns:a14="http://schemas.microsoft.com/office/drawing/2010/main" val="0"/>
              </a:ext>
            </a:extLst>
          </a:blip>
          <a:srcRect/>
          <a:stretch>
            <a:fillRect/>
          </a:stretch>
        </p:blipFill>
        <p:spPr bwMode="auto">
          <a:xfrm>
            <a:off x="1173938" y="3128748"/>
            <a:ext cx="4831080" cy="2398395"/>
          </a:xfrm>
          <a:prstGeom prst="rect">
            <a:avLst/>
          </a:prstGeom>
          <a:noFill/>
          <a:ln>
            <a:noFill/>
          </a:ln>
        </p:spPr>
      </p:pic>
      <p:sp>
        <p:nvSpPr>
          <p:cNvPr id="5" name="TextBox 4"/>
          <p:cNvSpPr txBox="1"/>
          <p:nvPr/>
        </p:nvSpPr>
        <p:spPr>
          <a:xfrm>
            <a:off x="6005018" y="3643952"/>
            <a:ext cx="1514902" cy="646331"/>
          </a:xfrm>
          <a:prstGeom prst="rect">
            <a:avLst/>
          </a:prstGeom>
          <a:noFill/>
        </p:spPr>
        <p:txBody>
          <a:bodyPr wrap="square" rtlCol="0">
            <a:spAutoFit/>
          </a:bodyPr>
          <a:lstStyle/>
          <a:p>
            <a:r>
              <a:rPr lang="en-US" dirty="0" smtClean="0"/>
              <a:t>What? </a:t>
            </a:r>
            <a:r>
              <a:rPr lang="en-US" i="1" dirty="0" smtClean="0"/>
              <a:t>Expenses</a:t>
            </a:r>
            <a:endParaRPr lang="en-US" i="1" dirty="0"/>
          </a:p>
        </p:txBody>
      </p:sp>
      <p:sp>
        <p:nvSpPr>
          <p:cNvPr id="6" name="TextBox 5"/>
          <p:cNvSpPr txBox="1"/>
          <p:nvPr/>
        </p:nvSpPr>
        <p:spPr>
          <a:xfrm>
            <a:off x="2849220" y="5721622"/>
            <a:ext cx="1514902" cy="646331"/>
          </a:xfrm>
          <a:prstGeom prst="rect">
            <a:avLst/>
          </a:prstGeom>
          <a:noFill/>
        </p:spPr>
        <p:txBody>
          <a:bodyPr wrap="square" rtlCol="0">
            <a:spAutoFit/>
          </a:bodyPr>
          <a:lstStyle/>
          <a:p>
            <a:r>
              <a:rPr lang="en-US" dirty="0" smtClean="0"/>
              <a:t>Per what?</a:t>
            </a:r>
          </a:p>
          <a:p>
            <a:r>
              <a:rPr lang="en-US" i="1" dirty="0" smtClean="0"/>
              <a:t>Month</a:t>
            </a:r>
            <a:endParaRPr lang="en-US" i="1" dirty="0"/>
          </a:p>
        </p:txBody>
      </p:sp>
      <p:cxnSp>
        <p:nvCxnSpPr>
          <p:cNvPr id="8" name="Straight Arrow Connector 7"/>
          <p:cNvCxnSpPr/>
          <p:nvPr/>
        </p:nvCxnSpPr>
        <p:spPr>
          <a:xfrm flipH="1">
            <a:off x="5349922" y="4013284"/>
            <a:ext cx="696036" cy="545068"/>
          </a:xfrm>
          <a:prstGeom prst="straightConnector1">
            <a:avLst/>
          </a:prstGeom>
          <a:ln>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6" idx="1"/>
          </p:cNvCxnSpPr>
          <p:nvPr/>
        </p:nvCxnSpPr>
        <p:spPr>
          <a:xfrm flipH="1" flipV="1">
            <a:off x="1962116" y="5432544"/>
            <a:ext cx="887104" cy="612244"/>
          </a:xfrm>
          <a:prstGeom prst="straightConnector1">
            <a:avLst/>
          </a:prstGeom>
          <a:ln>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156127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chemeClr val="tx2"/>
                </a:solidFill>
              </a:rPr>
              <a:t>Expressions</a:t>
            </a:r>
            <a:endParaRPr lang="en-US" b="1" dirty="0">
              <a:solidFill>
                <a:schemeClr val="tx2"/>
              </a:solidFill>
            </a:endParaRPr>
          </a:p>
        </p:txBody>
      </p:sp>
      <p:sp>
        <p:nvSpPr>
          <p:cNvPr id="3" name="Content Placeholder 2"/>
          <p:cNvSpPr>
            <a:spLocks noGrp="1"/>
          </p:cNvSpPr>
          <p:nvPr>
            <p:ph idx="1"/>
          </p:nvPr>
        </p:nvSpPr>
        <p:spPr>
          <a:xfrm>
            <a:off x="612648" y="1438074"/>
            <a:ext cx="7918704" cy="4561282"/>
          </a:xfrm>
          <a:ln w="28575">
            <a:solidFill>
              <a:schemeClr val="accent2"/>
            </a:solidFill>
          </a:ln>
        </p:spPr>
        <p:txBody>
          <a:bodyPr>
            <a:normAutofit fontScale="92500" lnSpcReduction="10000"/>
          </a:bodyPr>
          <a:lstStyle/>
          <a:p>
            <a:r>
              <a:rPr lang="en-US" b="1" dirty="0" smtClean="0">
                <a:solidFill>
                  <a:schemeClr val="accent1"/>
                </a:solidFill>
              </a:rPr>
              <a:t>Expressions</a:t>
            </a:r>
            <a:r>
              <a:rPr lang="en-US" dirty="0" smtClean="0"/>
              <a:t> are </a:t>
            </a:r>
            <a:r>
              <a:rPr lang="en-US" dirty="0"/>
              <a:t>simply </a:t>
            </a:r>
            <a:r>
              <a:rPr lang="en-US" dirty="0" smtClean="0"/>
              <a:t>calculations </a:t>
            </a:r>
            <a:r>
              <a:rPr lang="en-US" dirty="0"/>
              <a:t>that can be made over multiple records in </a:t>
            </a:r>
            <a:r>
              <a:rPr lang="en-US" dirty="0" smtClean="0"/>
              <a:t>the </a:t>
            </a:r>
            <a:r>
              <a:rPr lang="en-US" dirty="0"/>
              <a:t>data set. </a:t>
            </a:r>
            <a:endParaRPr lang="en-US" dirty="0" smtClean="0"/>
          </a:p>
          <a:p>
            <a:r>
              <a:rPr lang="en-US" dirty="0" smtClean="0"/>
              <a:t>The </a:t>
            </a:r>
            <a:r>
              <a:rPr lang="en-US" dirty="0"/>
              <a:t>calculation always returns </a:t>
            </a:r>
            <a:r>
              <a:rPr lang="en-US" b="1" dirty="0">
                <a:solidFill>
                  <a:schemeClr val="accent1"/>
                </a:solidFill>
              </a:rPr>
              <a:t>one single value </a:t>
            </a:r>
            <a:r>
              <a:rPr lang="en-US" dirty="0"/>
              <a:t>that summarizes all relevant records. </a:t>
            </a:r>
            <a:endParaRPr lang="en-US" dirty="0" smtClean="0"/>
          </a:p>
          <a:p>
            <a:r>
              <a:rPr lang="en-US" dirty="0" smtClean="0"/>
              <a:t>This </a:t>
            </a:r>
            <a:r>
              <a:rPr lang="en-US" dirty="0"/>
              <a:t>type of calculation is called an </a:t>
            </a:r>
            <a:r>
              <a:rPr lang="en-US" b="1" dirty="0">
                <a:solidFill>
                  <a:schemeClr val="accent1"/>
                </a:solidFill>
              </a:rPr>
              <a:t>aggregation</a:t>
            </a:r>
            <a:r>
              <a:rPr lang="en-US" dirty="0"/>
              <a:t>. There are several </a:t>
            </a:r>
            <a:r>
              <a:rPr lang="en-US" b="1" dirty="0">
                <a:solidFill>
                  <a:schemeClr val="accent1"/>
                </a:solidFill>
              </a:rPr>
              <a:t>aggregation functions</a:t>
            </a:r>
            <a:r>
              <a:rPr lang="en-US" dirty="0"/>
              <a:t>: </a:t>
            </a:r>
            <a:endParaRPr lang="en-US" dirty="0" smtClean="0"/>
          </a:p>
          <a:p>
            <a:pPr lvl="1"/>
            <a:r>
              <a:rPr lang="en-US" sz="2100" b="1" dirty="0" smtClean="0">
                <a:solidFill>
                  <a:schemeClr val="accent1"/>
                </a:solidFill>
              </a:rPr>
              <a:t>Sum()</a:t>
            </a:r>
          </a:p>
          <a:p>
            <a:pPr lvl="1"/>
            <a:r>
              <a:rPr lang="en-US" sz="2100" b="1" dirty="0" smtClean="0">
                <a:solidFill>
                  <a:schemeClr val="accent1"/>
                </a:solidFill>
              </a:rPr>
              <a:t>Count()</a:t>
            </a:r>
          </a:p>
          <a:p>
            <a:pPr lvl="1"/>
            <a:r>
              <a:rPr lang="en-US" sz="2100" b="1" dirty="0" smtClean="0">
                <a:solidFill>
                  <a:schemeClr val="accent1"/>
                </a:solidFill>
              </a:rPr>
              <a:t>Avg()</a:t>
            </a:r>
          </a:p>
          <a:p>
            <a:pPr lvl="1"/>
            <a:r>
              <a:rPr lang="en-US" sz="2100" b="1" dirty="0" smtClean="0">
                <a:solidFill>
                  <a:schemeClr val="accent1"/>
                </a:solidFill>
              </a:rPr>
              <a:t>Min() </a:t>
            </a:r>
          </a:p>
          <a:p>
            <a:pPr lvl="1"/>
            <a:r>
              <a:rPr lang="en-US" sz="2100" b="1" dirty="0" smtClean="0">
                <a:solidFill>
                  <a:schemeClr val="accent1"/>
                </a:solidFill>
              </a:rPr>
              <a:t>Max()</a:t>
            </a:r>
            <a:endParaRPr lang="en-US" sz="2100" b="1" dirty="0">
              <a:solidFill>
                <a:schemeClr val="accent1"/>
              </a:solidFill>
            </a:endParaRPr>
          </a:p>
        </p:txBody>
      </p:sp>
    </p:spTree>
    <p:extLst>
      <p:ext uri="{BB962C8B-B14F-4D97-AF65-F5344CB8AC3E}">
        <p14:creationId xmlns:p14="http://schemas.microsoft.com/office/powerpoint/2010/main" val="20302580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rPr>
              <a:t>Expressions</a:t>
            </a:r>
          </a:p>
        </p:txBody>
      </p:sp>
      <p:graphicFrame>
        <p:nvGraphicFramePr>
          <p:cNvPr id="6" name="Table 5"/>
          <p:cNvGraphicFramePr>
            <a:graphicFrameLocks noGrp="1"/>
          </p:cNvGraphicFramePr>
          <p:nvPr>
            <p:extLst>
              <p:ext uri="{D42A27DB-BD31-4B8C-83A1-F6EECF244321}">
                <p14:modId xmlns:p14="http://schemas.microsoft.com/office/powerpoint/2010/main" val="1540863136"/>
              </p:ext>
            </p:extLst>
          </p:nvPr>
        </p:nvGraphicFramePr>
        <p:xfrm>
          <a:off x="3267853" y="1800452"/>
          <a:ext cx="5472753" cy="2428875"/>
        </p:xfrm>
        <a:graphic>
          <a:graphicData uri="http://schemas.openxmlformats.org/drawingml/2006/table">
            <a:tbl>
              <a:tblPr>
                <a:tableStyleId>{F5AB1C69-6EDB-4FF4-983F-18BD219EF322}</a:tableStyleId>
              </a:tblPr>
              <a:tblGrid>
                <a:gridCol w="621941">
                  <a:extLst>
                    <a:ext uri="{9D8B030D-6E8A-4147-A177-3AD203B41FA5}">
                      <a16:colId xmlns:a16="http://schemas.microsoft.com/office/drawing/2014/main" val="20000"/>
                    </a:ext>
                  </a:extLst>
                </a:gridCol>
                <a:gridCol w="730544">
                  <a:extLst>
                    <a:ext uri="{9D8B030D-6E8A-4147-A177-3AD203B41FA5}">
                      <a16:colId xmlns:a16="http://schemas.microsoft.com/office/drawing/2014/main" val="20001"/>
                    </a:ext>
                  </a:extLst>
                </a:gridCol>
                <a:gridCol w="649373">
                  <a:extLst>
                    <a:ext uri="{9D8B030D-6E8A-4147-A177-3AD203B41FA5}">
                      <a16:colId xmlns:a16="http://schemas.microsoft.com/office/drawing/2014/main" val="20002"/>
                    </a:ext>
                  </a:extLst>
                </a:gridCol>
                <a:gridCol w="662738">
                  <a:extLst>
                    <a:ext uri="{9D8B030D-6E8A-4147-A177-3AD203B41FA5}">
                      <a16:colId xmlns:a16="http://schemas.microsoft.com/office/drawing/2014/main" val="20003"/>
                    </a:ext>
                  </a:extLst>
                </a:gridCol>
                <a:gridCol w="847052">
                  <a:extLst>
                    <a:ext uri="{9D8B030D-6E8A-4147-A177-3AD203B41FA5}">
                      <a16:colId xmlns:a16="http://schemas.microsoft.com/office/drawing/2014/main" val="20004"/>
                    </a:ext>
                  </a:extLst>
                </a:gridCol>
                <a:gridCol w="1207832">
                  <a:extLst>
                    <a:ext uri="{9D8B030D-6E8A-4147-A177-3AD203B41FA5}">
                      <a16:colId xmlns:a16="http://schemas.microsoft.com/office/drawing/2014/main" val="20005"/>
                    </a:ext>
                  </a:extLst>
                </a:gridCol>
                <a:gridCol w="753273">
                  <a:extLst>
                    <a:ext uri="{9D8B030D-6E8A-4147-A177-3AD203B41FA5}">
                      <a16:colId xmlns:a16="http://schemas.microsoft.com/office/drawing/2014/main" val="20006"/>
                    </a:ext>
                  </a:extLst>
                </a:gridCol>
              </a:tblGrid>
              <a:tr h="161925">
                <a:tc>
                  <a:txBody>
                    <a:bodyPr/>
                    <a:lstStyle/>
                    <a:p>
                      <a:pPr algn="l" fontAlgn="b"/>
                      <a:r>
                        <a:rPr lang="sv-SE" sz="1000" u="none" strike="noStrike" kern="1200" dirty="0" smtClean="0">
                          <a:solidFill>
                            <a:schemeClr val="dk1"/>
                          </a:solidFill>
                          <a:effectLst/>
                          <a:latin typeface="+mn-lt"/>
                          <a:ea typeface="+mn-ea"/>
                          <a:cs typeface="+mn-cs"/>
                        </a:rPr>
                        <a:t>OrderLine</a:t>
                      </a:r>
                      <a:endParaRPr lang="sv-SE" sz="1000" u="none" strike="noStrike" kern="1200" dirty="0">
                        <a:solidFill>
                          <a:schemeClr val="dk1"/>
                        </a:solidFill>
                        <a:effectLst/>
                        <a:latin typeface="+mn-lt"/>
                        <a:ea typeface="+mn-ea"/>
                        <a:cs typeface="+mn-cs"/>
                      </a:endParaRPr>
                    </a:p>
                  </a:txBody>
                  <a:tcPr marL="9525" marR="9525" marT="9525" marB="0" anchor="b">
                    <a:solidFill>
                      <a:schemeClr val="accent1">
                        <a:lumMod val="20000"/>
                        <a:lumOff val="80000"/>
                      </a:schemeClr>
                    </a:solidFill>
                  </a:tcPr>
                </a:tc>
                <a:tc>
                  <a:txBody>
                    <a:bodyPr/>
                    <a:lstStyle/>
                    <a:p>
                      <a:pPr algn="l" fontAlgn="b"/>
                      <a:r>
                        <a:rPr lang="sv-SE" sz="1000" u="none" strike="noStrike" dirty="0">
                          <a:effectLst/>
                        </a:rPr>
                        <a:t>OrderID</a:t>
                      </a:r>
                      <a:endParaRPr lang="sv-SE" sz="1000" b="1"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l" fontAlgn="b"/>
                      <a:r>
                        <a:rPr lang="sv-SE" sz="1000" u="none" strike="noStrike">
                          <a:effectLst/>
                        </a:rPr>
                        <a:t>Discount</a:t>
                      </a:r>
                      <a:endParaRPr lang="sv-SE" sz="1000" b="1"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l" fontAlgn="b"/>
                      <a:r>
                        <a:rPr lang="sv-SE" sz="1000" u="none" strike="noStrike">
                          <a:effectLst/>
                        </a:rPr>
                        <a:t>Quantity</a:t>
                      </a:r>
                      <a:endParaRPr lang="sv-SE" sz="1000" b="1"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l" fontAlgn="b"/>
                      <a:r>
                        <a:rPr lang="sv-SE" sz="1000" u="none" strike="noStrike" dirty="0">
                          <a:effectLst/>
                        </a:rPr>
                        <a:t>UnitPrice</a:t>
                      </a:r>
                      <a:endParaRPr lang="sv-SE" sz="1000" b="1"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l" fontAlgn="b"/>
                      <a:r>
                        <a:rPr lang="sv-SE" sz="1000" u="none" strike="noStrike">
                          <a:effectLst/>
                        </a:rPr>
                        <a:t>LineSalesAmount</a:t>
                      </a:r>
                      <a:endParaRPr lang="sv-SE" sz="1000" b="1"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l" fontAlgn="b"/>
                      <a:r>
                        <a:rPr lang="sv-SE" sz="1000" u="none" strike="noStrike">
                          <a:effectLst/>
                        </a:rPr>
                        <a:t>Margin</a:t>
                      </a:r>
                      <a:endParaRPr lang="sv-SE" sz="1000" b="1"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0"/>
                  </a:ext>
                </a:extLst>
              </a:tr>
              <a:tr h="161925">
                <a:tc>
                  <a:txBody>
                    <a:bodyPr/>
                    <a:lstStyle/>
                    <a:p>
                      <a:pPr algn="r" fontAlgn="b"/>
                      <a:r>
                        <a:rPr lang="sv-SE" sz="1000" b="0" i="0" u="none" strike="noStrike" dirty="0" smtClean="0">
                          <a:solidFill>
                            <a:srgbClr val="333333"/>
                          </a:solidFill>
                          <a:effectLst/>
                          <a:latin typeface="Arial"/>
                        </a:rPr>
                        <a:t>1</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dirty="0">
                          <a:effectLst/>
                        </a:rPr>
                        <a:t>5616</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1.98</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$21.78</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$3.63</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1"/>
                  </a:ext>
                </a:extLst>
              </a:tr>
              <a:tr h="161925">
                <a:tc>
                  <a:txBody>
                    <a:bodyPr/>
                    <a:lstStyle/>
                    <a:p>
                      <a:pPr algn="r" fontAlgn="b"/>
                      <a:r>
                        <a:rPr lang="sv-SE" sz="1000" b="0" i="0" u="none" strike="noStrike" dirty="0" smtClean="0">
                          <a:solidFill>
                            <a:srgbClr val="333333"/>
                          </a:solidFill>
                          <a:effectLst/>
                          <a:latin typeface="Arial"/>
                        </a:rPr>
                        <a:t>2</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5592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21.18</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$270.05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$39.50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2"/>
                  </a:ext>
                </a:extLst>
              </a:tr>
              <a:tr h="161925">
                <a:tc>
                  <a:txBody>
                    <a:bodyPr/>
                    <a:lstStyle/>
                    <a:p>
                      <a:pPr algn="r" fontAlgn="b"/>
                      <a:r>
                        <a:rPr lang="sv-SE" sz="1000" b="0" i="0" u="none" strike="noStrike" dirty="0" smtClean="0">
                          <a:solidFill>
                            <a:srgbClr val="333333"/>
                          </a:solidFill>
                          <a:effectLst/>
                          <a:latin typeface="Arial"/>
                        </a:rPr>
                        <a:t>3</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dirty="0">
                          <a:effectLst/>
                        </a:rPr>
                        <a:t>5616</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13.21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$277.41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$74.34</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3"/>
                  </a:ext>
                </a:extLst>
              </a:tr>
              <a:tr h="161925">
                <a:tc>
                  <a:txBody>
                    <a:bodyPr/>
                    <a:lstStyle/>
                    <a:p>
                      <a:pPr algn="r" fontAlgn="b"/>
                      <a:r>
                        <a:rPr lang="sv-SE" sz="1000" b="0" i="0" u="none" strike="noStrike" dirty="0" smtClean="0">
                          <a:solidFill>
                            <a:srgbClr val="333333"/>
                          </a:solidFill>
                          <a:effectLst/>
                          <a:latin typeface="Arial"/>
                        </a:rPr>
                        <a:t>4</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5589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23</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8.91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$204.93</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$37.49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4"/>
                  </a:ext>
                </a:extLst>
              </a:tr>
              <a:tr h="161925">
                <a:tc>
                  <a:txBody>
                    <a:bodyPr/>
                    <a:lstStyle/>
                    <a:p>
                      <a:pPr algn="r" fontAlgn="b"/>
                      <a:r>
                        <a:rPr lang="sv-SE" sz="1000" b="0" i="0" u="none" strike="noStrike" dirty="0" smtClean="0">
                          <a:solidFill>
                            <a:srgbClr val="333333"/>
                          </a:solidFill>
                          <a:effectLst/>
                          <a:latin typeface="Arial"/>
                        </a:rPr>
                        <a:t>5</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5589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23</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17.75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$408.25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$60.49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5"/>
                  </a:ext>
                </a:extLst>
              </a:tr>
              <a:tr h="161925">
                <a:tc>
                  <a:txBody>
                    <a:bodyPr/>
                    <a:lstStyle/>
                    <a:p>
                      <a:pPr algn="r" fontAlgn="b"/>
                      <a:r>
                        <a:rPr lang="sv-SE" sz="1000" b="0" i="0" u="none" strike="noStrike" dirty="0" smtClean="0">
                          <a:solidFill>
                            <a:srgbClr val="333333"/>
                          </a:solidFill>
                          <a:effectLst/>
                          <a:latin typeface="Arial"/>
                        </a:rPr>
                        <a:t>6</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5507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24</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31.24</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$712.27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$102.91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6"/>
                  </a:ext>
                </a:extLst>
              </a:tr>
              <a:tr h="161925">
                <a:tc>
                  <a:txBody>
                    <a:bodyPr/>
                    <a:lstStyle/>
                    <a:p>
                      <a:pPr algn="r" fontAlgn="b"/>
                      <a:r>
                        <a:rPr lang="sv-SE" sz="1000" b="0" i="0" u="none" strike="noStrike" dirty="0" smtClean="0">
                          <a:solidFill>
                            <a:srgbClr val="333333"/>
                          </a:solidFill>
                          <a:effectLst/>
                          <a:latin typeface="Arial"/>
                        </a:rPr>
                        <a:t>7</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5592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10.07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$251.75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$66.00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7"/>
                  </a:ext>
                </a:extLst>
              </a:tr>
              <a:tr h="161925">
                <a:tc>
                  <a:txBody>
                    <a:bodyPr/>
                    <a:lstStyle/>
                    <a:p>
                      <a:pPr algn="r" fontAlgn="b"/>
                      <a:r>
                        <a:rPr lang="sv-SE" sz="1000" b="0" i="0" u="none" strike="noStrike" dirty="0" smtClean="0">
                          <a:solidFill>
                            <a:srgbClr val="333333"/>
                          </a:solidFill>
                          <a:effectLst/>
                          <a:latin typeface="Arial"/>
                        </a:rPr>
                        <a:t>8</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7.41</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$193.40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$43.47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8"/>
                  </a:ext>
                </a:extLst>
              </a:tr>
              <a:tr h="161925">
                <a:tc>
                  <a:txBody>
                    <a:bodyPr/>
                    <a:lstStyle/>
                    <a:p>
                      <a:pPr algn="r" fontAlgn="b"/>
                      <a:r>
                        <a:rPr lang="sv-SE" sz="1000" b="0" i="0" u="none" strike="noStrike" dirty="0" smtClean="0">
                          <a:solidFill>
                            <a:srgbClr val="333333"/>
                          </a:solidFill>
                          <a:effectLst/>
                          <a:latin typeface="Arial"/>
                        </a:rPr>
                        <a:t>9</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45.4</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$1,589.00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$393.05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09"/>
                  </a:ext>
                </a:extLst>
              </a:tr>
              <a:tr h="161925">
                <a:tc>
                  <a:txBody>
                    <a:bodyPr/>
                    <a:lstStyle/>
                    <a:p>
                      <a:pPr algn="r" fontAlgn="b"/>
                      <a:r>
                        <a:rPr lang="sv-SE" sz="1000" b="0" i="0" u="none" strike="noStrike" dirty="0" smtClean="0">
                          <a:solidFill>
                            <a:srgbClr val="333333"/>
                          </a:solidFill>
                          <a:effectLst/>
                          <a:latin typeface="Arial"/>
                        </a:rPr>
                        <a:t>10</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5507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37</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92.82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$3,262.62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$954.56</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10"/>
                  </a:ext>
                </a:extLst>
              </a:tr>
              <a:tr h="161925">
                <a:tc>
                  <a:txBody>
                    <a:bodyPr/>
                    <a:lstStyle/>
                    <a:p>
                      <a:pPr algn="r" fontAlgn="b"/>
                      <a:r>
                        <a:rPr lang="sv-SE" sz="1000" b="0" i="0" u="none" strike="noStrike" dirty="0" smtClean="0">
                          <a:solidFill>
                            <a:srgbClr val="333333"/>
                          </a:solidFill>
                          <a:effectLst/>
                          <a:latin typeface="Arial"/>
                        </a:rPr>
                        <a:t>11</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49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15.35</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$676.94</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$140.39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11"/>
                  </a:ext>
                </a:extLst>
              </a:tr>
              <a:tr h="161925">
                <a:tc>
                  <a:txBody>
                    <a:bodyPr/>
                    <a:lstStyle/>
                    <a:p>
                      <a:pPr algn="r" fontAlgn="b"/>
                      <a:r>
                        <a:rPr lang="sv-SE" sz="1000" b="0" i="0" u="none" strike="noStrike" dirty="0" smtClean="0">
                          <a:solidFill>
                            <a:srgbClr val="333333"/>
                          </a:solidFill>
                          <a:effectLst/>
                          <a:latin typeface="Arial"/>
                        </a:rPr>
                        <a:t>12</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56</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39.32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$2,201.92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$563.92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12"/>
                  </a:ext>
                </a:extLst>
              </a:tr>
              <a:tr h="161925">
                <a:tc>
                  <a:txBody>
                    <a:bodyPr/>
                    <a:lstStyle/>
                    <a:p>
                      <a:pPr algn="r" fontAlgn="b"/>
                      <a:r>
                        <a:rPr lang="sv-SE" sz="1000" b="0" i="0" u="none" strike="noStrike" dirty="0" smtClean="0">
                          <a:solidFill>
                            <a:srgbClr val="333333"/>
                          </a:solidFill>
                          <a:effectLst/>
                          <a:latin typeface="Arial"/>
                        </a:rPr>
                        <a:t>13</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70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57.33</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$3,611.79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$1,009.89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13"/>
                  </a:ext>
                </a:extLst>
              </a:tr>
              <a:tr h="161925">
                <a:tc>
                  <a:txBody>
                    <a:bodyPr/>
                    <a:lstStyle/>
                    <a:p>
                      <a:pPr algn="r" fontAlgn="b"/>
                      <a:r>
                        <a:rPr lang="sv-SE" sz="1000" b="0" i="0" u="none" strike="noStrike" dirty="0" smtClean="0">
                          <a:solidFill>
                            <a:srgbClr val="333333"/>
                          </a:solidFill>
                          <a:effectLst/>
                          <a:latin typeface="Arial"/>
                        </a:rPr>
                        <a:t>14</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5539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82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10.69</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a:effectLst/>
                        </a:rPr>
                        <a:t>$788.92</a:t>
                      </a:r>
                      <a:endParaRPr lang="sv-SE" sz="1000" b="0" i="0" u="none" strike="noStrike">
                        <a:solidFill>
                          <a:srgbClr val="333333"/>
                        </a:solidFill>
                        <a:effectLst/>
                        <a:latin typeface="Arial"/>
                      </a:endParaRPr>
                    </a:p>
                  </a:txBody>
                  <a:tcPr marL="9525" marR="9525" marT="9525" marB="0" anchor="b">
                    <a:solidFill>
                      <a:schemeClr val="accent1">
                        <a:lumMod val="20000"/>
                        <a:lumOff val="80000"/>
                      </a:schemeClr>
                    </a:solidFill>
                  </a:tcPr>
                </a:tc>
                <a:tc>
                  <a:txBody>
                    <a:bodyPr/>
                    <a:lstStyle/>
                    <a:p>
                      <a:pPr algn="r" fontAlgn="b"/>
                      <a:r>
                        <a:rPr lang="sv-SE" sz="1000" u="none" strike="noStrike" dirty="0">
                          <a:effectLst/>
                        </a:rPr>
                        <a:t>$179.66</a:t>
                      </a:r>
                      <a:endParaRPr lang="sv-SE" sz="1000" b="0" i="0" u="none" strike="noStrike" dirty="0">
                        <a:solidFill>
                          <a:srgbClr val="333333"/>
                        </a:solidFill>
                        <a:effectLst/>
                        <a:latin typeface="Arial"/>
                      </a:endParaRPr>
                    </a:p>
                  </a:txBody>
                  <a:tcPr marL="9525" marR="9525" marT="9525" marB="0" anchor="b">
                    <a:solidFill>
                      <a:schemeClr val="accent1">
                        <a:lumMod val="20000"/>
                        <a:lumOff val="80000"/>
                      </a:schemeClr>
                    </a:solidFill>
                  </a:tcPr>
                </a:tc>
                <a:extLst>
                  <a:ext uri="{0D108BD9-81ED-4DB2-BD59-A6C34878D82A}">
                    <a16:rowId xmlns:a16="http://schemas.microsoft.com/office/drawing/2014/main" val="10014"/>
                  </a:ext>
                </a:extLst>
              </a:tr>
            </a:tbl>
          </a:graphicData>
        </a:graphic>
      </p:graphicFrame>
      <p:sp>
        <p:nvSpPr>
          <p:cNvPr id="7" name="TextBox 6"/>
          <p:cNvSpPr txBox="1"/>
          <p:nvPr/>
        </p:nvSpPr>
        <p:spPr>
          <a:xfrm>
            <a:off x="245935" y="1610881"/>
            <a:ext cx="3233246" cy="3323987"/>
          </a:xfrm>
          <a:prstGeom prst="rect">
            <a:avLst/>
          </a:prstGeom>
          <a:noFill/>
        </p:spPr>
        <p:txBody>
          <a:bodyPr wrap="square" rtlCol="0">
            <a:spAutoFit/>
          </a:bodyPr>
          <a:lstStyle/>
          <a:p>
            <a:pPr>
              <a:lnSpc>
                <a:spcPct val="150000"/>
              </a:lnSpc>
            </a:pPr>
            <a:r>
              <a:rPr lang="en-US" b="1" dirty="0">
                <a:solidFill>
                  <a:schemeClr val="accent1"/>
                </a:solidFill>
              </a:rPr>
              <a:t>Sum(LineSalesAmount)</a:t>
            </a:r>
          </a:p>
          <a:p>
            <a:pPr>
              <a:lnSpc>
                <a:spcPct val="150000"/>
              </a:lnSpc>
            </a:pPr>
            <a:r>
              <a:rPr lang="en-US" b="1" dirty="0" smtClean="0">
                <a:solidFill>
                  <a:schemeClr val="accent1"/>
                </a:solidFill>
              </a:rPr>
              <a:t>Count(OrderID)</a:t>
            </a:r>
          </a:p>
          <a:p>
            <a:pPr>
              <a:lnSpc>
                <a:spcPct val="150000"/>
              </a:lnSpc>
            </a:pPr>
            <a:r>
              <a:rPr lang="en-US" b="1" dirty="0">
                <a:solidFill>
                  <a:schemeClr val="accent1"/>
                </a:solidFill>
              </a:rPr>
              <a:t>Count(DISTINCT OrderID</a:t>
            </a:r>
            <a:r>
              <a:rPr lang="en-US" b="1" dirty="0" smtClean="0">
                <a:solidFill>
                  <a:schemeClr val="accent1"/>
                </a:solidFill>
              </a:rPr>
              <a:t>)</a:t>
            </a:r>
          </a:p>
          <a:p>
            <a:pPr>
              <a:lnSpc>
                <a:spcPct val="150000"/>
              </a:lnSpc>
            </a:pPr>
            <a:r>
              <a:rPr lang="en-US" b="1" dirty="0" smtClean="0">
                <a:solidFill>
                  <a:schemeClr val="accent1"/>
                </a:solidFill>
              </a:rPr>
              <a:t>Avg(Discount)</a:t>
            </a:r>
          </a:p>
          <a:p>
            <a:pPr>
              <a:lnSpc>
                <a:spcPct val="150000"/>
              </a:lnSpc>
            </a:pPr>
            <a:r>
              <a:rPr lang="en-US" b="1" dirty="0">
                <a:solidFill>
                  <a:schemeClr val="accent1"/>
                </a:solidFill>
              </a:rPr>
              <a:t>Min(Quantity</a:t>
            </a:r>
            <a:r>
              <a:rPr lang="en-US" b="1" dirty="0" smtClean="0">
                <a:solidFill>
                  <a:schemeClr val="accent1"/>
                </a:solidFill>
              </a:rPr>
              <a:t>)</a:t>
            </a:r>
          </a:p>
          <a:p>
            <a:pPr>
              <a:lnSpc>
                <a:spcPct val="150000"/>
              </a:lnSpc>
            </a:pPr>
            <a:r>
              <a:rPr lang="en-US" b="1" dirty="0" smtClean="0">
                <a:solidFill>
                  <a:schemeClr val="accent1"/>
                </a:solidFill>
              </a:rPr>
              <a:t>Max(Quantity</a:t>
            </a:r>
            <a:r>
              <a:rPr lang="en-US" b="1" dirty="0">
                <a:solidFill>
                  <a:schemeClr val="accent1"/>
                </a:solidFill>
              </a:rPr>
              <a:t>)</a:t>
            </a:r>
          </a:p>
          <a:p>
            <a:endParaRPr lang="en-US" sz="1200" dirty="0"/>
          </a:p>
          <a:p>
            <a:endParaRPr lang="en-US" sz="1200" dirty="0"/>
          </a:p>
          <a:p>
            <a:endParaRPr lang="en-US" sz="1200" dirty="0"/>
          </a:p>
          <a:p>
            <a:endParaRPr lang="en-US" sz="1200" dirty="0"/>
          </a:p>
        </p:txBody>
      </p:sp>
    </p:spTree>
    <p:extLst>
      <p:ext uri="{BB962C8B-B14F-4D97-AF65-F5344CB8AC3E}">
        <p14:creationId xmlns:p14="http://schemas.microsoft.com/office/powerpoint/2010/main" val="744161321"/>
      </p:ext>
    </p:extLst>
  </p:cSld>
  <p:clrMapOvr>
    <a:masterClrMapping/>
  </p:clrMapOvr>
  <p:timing>
    <p:tnLst>
      <p:par>
        <p:cTn id="1" dur="indefinite" restart="never" nodeType="tmRoot"/>
      </p:par>
    </p:tnLst>
  </p:timing>
</p:sld>
</file>

<file path=ppt/theme/theme1.xml><?xml version="1.0" encoding="utf-8"?>
<a:theme xmlns:a="http://schemas.openxmlformats.org/drawingml/2006/main" name="Qlik_4x3_PPT_template_DEC2015FINAL_LargerFont">
  <a:themeElements>
    <a:clrScheme name="Custom 2">
      <a:dk1>
        <a:srgbClr val="565656"/>
      </a:dk1>
      <a:lt1>
        <a:srgbClr val="FFFFFF"/>
      </a:lt1>
      <a:dk2>
        <a:srgbClr val="797979"/>
      </a:dk2>
      <a:lt2>
        <a:srgbClr val="FFFFFF"/>
      </a:lt2>
      <a:accent1>
        <a:srgbClr val="52A017"/>
      </a:accent1>
      <a:accent2>
        <a:srgbClr val="FEBD22"/>
      </a:accent2>
      <a:accent3>
        <a:srgbClr val="B8D108"/>
      </a:accent3>
      <a:accent4>
        <a:srgbClr val="F48518"/>
      </a:accent4>
      <a:accent5>
        <a:srgbClr val="3D7C20"/>
      </a:accent5>
      <a:accent6>
        <a:srgbClr val="FEBD22"/>
      </a:accent6>
      <a:hlink>
        <a:srgbClr val="0C66B6"/>
      </a:hlink>
      <a:folHlink>
        <a:srgbClr val="500A8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2A017"/>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Qlik_16x9_PPT_template_Nov2015FINAL_rev2" id="{E54D0F7A-7ABB-4E21-9592-6C5C44A75D70}" vid="{A3F8F1CA-A49E-4ACA-9C72-9DB64246D016}"/>
    </a:ext>
  </a:extLst>
</a:theme>
</file>

<file path=ppt/theme/theme2.xml><?xml version="1.0" encoding="utf-8"?>
<a:theme xmlns:a="http://schemas.openxmlformats.org/drawingml/2006/main" name="QlikView White">
  <a:themeElements>
    <a:clrScheme name="Custom 2">
      <a:dk1>
        <a:srgbClr val="363636"/>
      </a:dk1>
      <a:lt1>
        <a:srgbClr val="FFFFFF"/>
      </a:lt1>
      <a:dk2>
        <a:srgbClr val="363636"/>
      </a:dk2>
      <a:lt2>
        <a:srgbClr val="8C8C8C"/>
      </a:lt2>
      <a:accent1>
        <a:srgbClr val="62AC1E"/>
      </a:accent1>
      <a:accent2>
        <a:srgbClr val="2F7E20"/>
      </a:accent2>
      <a:accent3>
        <a:srgbClr val="8C8C8C"/>
      </a:accent3>
      <a:accent4>
        <a:srgbClr val="000000"/>
      </a:accent4>
      <a:accent5>
        <a:srgbClr val="B1DB1F"/>
      </a:accent5>
      <a:accent6>
        <a:srgbClr val="2F7E20"/>
      </a:accent6>
      <a:hlink>
        <a:srgbClr val="59A131"/>
      </a:hlink>
      <a:folHlink>
        <a:srgbClr val="59A13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4">
      <a:dk1>
        <a:srgbClr val="363636"/>
      </a:dk1>
      <a:lt1>
        <a:srgbClr val="FFFFFF"/>
      </a:lt1>
      <a:dk2>
        <a:srgbClr val="363636"/>
      </a:dk2>
      <a:lt2>
        <a:srgbClr val="696969"/>
      </a:lt2>
      <a:accent1>
        <a:srgbClr val="62AC1E"/>
      </a:accent1>
      <a:accent2>
        <a:srgbClr val="2F7E20"/>
      </a:accent2>
      <a:accent3>
        <a:srgbClr val="8C8C8C"/>
      </a:accent3>
      <a:accent4>
        <a:srgbClr val="000000"/>
      </a:accent4>
      <a:accent5>
        <a:srgbClr val="B1DB1F"/>
      </a:accent5>
      <a:accent6>
        <a:srgbClr val="2F7E20"/>
      </a:accent6>
      <a:hlink>
        <a:srgbClr val="4AA418"/>
      </a:hlink>
      <a:folHlink>
        <a:srgbClr val="4AA41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16478</TotalTime>
  <Words>8736</Words>
  <Application>Microsoft Office PowerPoint</Application>
  <PresentationFormat>On-screen Show (4:3)</PresentationFormat>
  <Paragraphs>1148</Paragraphs>
  <Slides>167</Slides>
  <Notes>86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167</vt:i4>
      </vt:variant>
    </vt:vector>
  </HeadingPairs>
  <TitlesOfParts>
    <vt:vector size="175" baseType="lpstr">
      <vt:lpstr>Arial</vt:lpstr>
      <vt:lpstr>Calibri</vt:lpstr>
      <vt:lpstr>Courier New</vt:lpstr>
      <vt:lpstr>Times New Roman</vt:lpstr>
      <vt:lpstr>Wingdings</vt:lpstr>
      <vt:lpstr>Qlik_4x3_PPT_template_DEC2015FINAL_LargerFont</vt:lpstr>
      <vt:lpstr>QlikView White</vt:lpstr>
      <vt:lpstr>Office Theme</vt:lpstr>
      <vt:lpstr>PowerPoint Presentation</vt:lpstr>
      <vt:lpstr>The Company File</vt:lpstr>
      <vt:lpstr>qbar.intuit.com- The Learning Center</vt:lpstr>
      <vt:lpstr>Training Modules Format</vt:lpstr>
      <vt:lpstr>PowerPoint Presentation</vt:lpstr>
      <vt:lpstr>PowerPoint Presentation</vt:lpstr>
      <vt:lpstr>Course Objectives - Chapter 1</vt:lpstr>
      <vt:lpstr>PowerPoint Presentation</vt:lpstr>
      <vt:lpstr>About QuickBooks Advanced Reporting</vt:lpstr>
      <vt:lpstr>QlikView®</vt:lpstr>
      <vt:lpstr>Performance</vt:lpstr>
      <vt:lpstr>Advanced Reporting Start Page</vt:lpstr>
      <vt:lpstr>Multi User Mode</vt:lpstr>
      <vt:lpstr>Updating Data</vt:lpstr>
      <vt:lpstr>Advanced Reporting Toolbar</vt:lpstr>
      <vt:lpstr>Help Center</vt:lpstr>
      <vt:lpstr>File Types</vt:lpstr>
      <vt:lpstr>File Paths</vt:lpstr>
      <vt:lpstr>QVD File Type</vt:lpstr>
      <vt:lpstr>Activity 1.1 : Create a User with Permissions</vt:lpstr>
      <vt:lpstr>PowerPoint Presentation</vt:lpstr>
      <vt:lpstr>Learning objectives</vt:lpstr>
      <vt:lpstr>Explore Green-White-Gray</vt:lpstr>
      <vt:lpstr>List Boxes</vt:lpstr>
      <vt:lpstr>Library</vt:lpstr>
      <vt:lpstr>Activities</vt:lpstr>
      <vt:lpstr>PowerPoint Presentation</vt:lpstr>
      <vt:lpstr>Learning objectives</vt:lpstr>
      <vt:lpstr>Dimensions and Measures</vt:lpstr>
      <vt:lpstr>Advanced Reporting File Types</vt:lpstr>
      <vt:lpstr>QVD</vt:lpstr>
      <vt:lpstr>List Boxes</vt:lpstr>
      <vt:lpstr>Library</vt:lpstr>
      <vt:lpstr>Master Calendar</vt:lpstr>
      <vt:lpstr>Activities</vt:lpstr>
      <vt:lpstr>PowerPoint Presentation</vt:lpstr>
      <vt:lpstr>Learning objectives</vt:lpstr>
      <vt:lpstr>Visual perception – What if our dashboard looked like this ?</vt:lpstr>
      <vt:lpstr>Visual Perception  Create a Focal Point for the dashboard</vt:lpstr>
      <vt:lpstr>Less is more</vt:lpstr>
      <vt:lpstr>Less is more</vt:lpstr>
      <vt:lpstr>Choosing the appropriate visualization</vt:lpstr>
      <vt:lpstr>Ranking of quantitative perceptual tasks</vt:lpstr>
      <vt:lpstr>Pre-attentive Processing</vt:lpstr>
      <vt:lpstr>Pre-Attentive Processing</vt:lpstr>
      <vt:lpstr>Lack of clarity </vt:lpstr>
      <vt:lpstr>PowerPoint Presentation</vt:lpstr>
      <vt:lpstr>Tell the Truth</vt:lpstr>
      <vt:lpstr>PowerPoint Presentation</vt:lpstr>
      <vt:lpstr>PowerPoint Presentation</vt:lpstr>
      <vt:lpstr>PowerPoint Presentation</vt:lpstr>
      <vt:lpstr>PowerPoint Presentation</vt:lpstr>
      <vt:lpstr>PowerPoint Presentation</vt:lpstr>
      <vt:lpstr>PowerPoint Presentation</vt:lpstr>
      <vt:lpstr>Resolution</vt:lpstr>
      <vt:lpstr>PowerPoint Presentation</vt:lpstr>
      <vt:lpstr>Contrast</vt:lpstr>
      <vt:lpstr>Fonts</vt:lpstr>
      <vt:lpstr>Layout and Hierarchy</vt:lpstr>
      <vt:lpstr>Alignment</vt:lpstr>
      <vt:lpstr>PowerPoint Presentation</vt:lpstr>
      <vt:lpstr>PowerPoint Presentation</vt:lpstr>
      <vt:lpstr>Consider Colorblind Audience</vt:lpstr>
      <vt:lpstr>PowerPoint Presentation</vt:lpstr>
      <vt:lpstr>PowerPoint Presentation</vt:lpstr>
      <vt:lpstr>Possible Color of Sequences</vt:lpstr>
      <vt:lpstr>Color Best Practices</vt:lpstr>
      <vt:lpstr>Color saturated - desaturated</vt:lpstr>
      <vt:lpstr>Color encodes the data</vt:lpstr>
      <vt:lpstr>Make Use of Color Relationships</vt:lpstr>
      <vt:lpstr>Using Minimal Hues</vt:lpstr>
      <vt:lpstr>Use Color to Highlight</vt:lpstr>
      <vt:lpstr>Color Emphasis</vt:lpstr>
      <vt:lpstr>Meaningful data</vt:lpstr>
      <vt:lpstr>Before</vt:lpstr>
      <vt:lpstr>After</vt:lpstr>
      <vt:lpstr>PowerPoint Presentation</vt:lpstr>
      <vt:lpstr>User Story</vt:lpstr>
      <vt:lpstr>PowerPoint Presentation</vt:lpstr>
      <vt:lpstr>PowerPoint Presentation</vt:lpstr>
      <vt:lpstr>Learning objectives</vt:lpstr>
      <vt:lpstr>Sheets</vt:lpstr>
      <vt:lpstr>Sheet Objects</vt:lpstr>
      <vt:lpstr>Sheet Properties</vt:lpstr>
      <vt:lpstr>Activity 6.1- Create and Move Sheets</vt:lpstr>
      <vt:lpstr>Add Images</vt:lpstr>
      <vt:lpstr>List Boxes</vt:lpstr>
      <vt:lpstr>Activity 6.2- Create and Align List Boxes for Navigation</vt:lpstr>
      <vt:lpstr>Activity 6.3 Create a Calendar</vt:lpstr>
      <vt:lpstr>Activity 6.4- Create a Navigation Box  </vt:lpstr>
      <vt:lpstr>Activity 6.6 – Search Object</vt:lpstr>
      <vt:lpstr>Activity 6.7- Create an Input Box</vt:lpstr>
      <vt:lpstr>Activity 6.8- Create a Multi Box</vt:lpstr>
      <vt:lpstr>Final Solution</vt:lpstr>
      <vt:lpstr>PowerPoint Presentation</vt:lpstr>
      <vt:lpstr>Learning objectives</vt:lpstr>
      <vt:lpstr>Dimensions and expressions</vt:lpstr>
      <vt:lpstr>Expressions</vt:lpstr>
      <vt:lpstr>Expressions</vt:lpstr>
      <vt:lpstr>Measures</vt:lpstr>
      <vt:lpstr>Dimensions</vt:lpstr>
      <vt:lpstr>PowerPoint Presentation</vt:lpstr>
      <vt:lpstr>PowerPoint Presentation</vt:lpstr>
      <vt:lpstr>PowerPoint Presentation</vt:lpstr>
      <vt:lpstr>Pre-attentive attributes</vt:lpstr>
      <vt:lpstr>Best Practice in Charts</vt:lpstr>
      <vt:lpstr>Combo Charts</vt:lpstr>
      <vt:lpstr>Sorting</vt:lpstr>
      <vt:lpstr>Comparison</vt:lpstr>
      <vt:lpstr>Dimension limits</vt:lpstr>
      <vt:lpstr>Activity </vt:lpstr>
      <vt:lpstr>Activities – Bar Charts</vt:lpstr>
      <vt:lpstr>Line Chart</vt:lpstr>
      <vt:lpstr>Line Charts - Movements and trends </vt:lpstr>
      <vt:lpstr>Movements and trends </vt:lpstr>
      <vt:lpstr>Pie Chart - Share and Distribution </vt:lpstr>
      <vt:lpstr>PowerPoint Presentation</vt:lpstr>
      <vt:lpstr>Correlation</vt:lpstr>
      <vt:lpstr>Gauge chart</vt:lpstr>
      <vt:lpstr>Fast Type Change</vt:lpstr>
      <vt:lpstr>Dimension Groups</vt:lpstr>
      <vt:lpstr>Container</vt:lpstr>
      <vt:lpstr>Activities</vt:lpstr>
      <vt:lpstr>PowerPoint Presentation</vt:lpstr>
      <vt:lpstr>Learning objectives</vt:lpstr>
      <vt:lpstr>Table box</vt:lpstr>
      <vt:lpstr>Straight table </vt:lpstr>
      <vt:lpstr> Mini charts </vt:lpstr>
      <vt:lpstr>Pivot table</vt:lpstr>
      <vt:lpstr>Comparing tables</vt:lpstr>
      <vt:lpstr>Activities</vt:lpstr>
      <vt:lpstr>PowerPoint Presentation</vt:lpstr>
      <vt:lpstr>Learning objectives</vt:lpstr>
      <vt:lpstr>Other uses of expressions</vt:lpstr>
      <vt:lpstr>Calculated labels</vt:lpstr>
      <vt:lpstr>Displaying KPIs</vt:lpstr>
      <vt:lpstr>Conditional functions</vt:lpstr>
      <vt:lpstr>Chart attribute expressions</vt:lpstr>
      <vt:lpstr>Color expressions</vt:lpstr>
      <vt:lpstr>Calculated dimensions in charts</vt:lpstr>
      <vt:lpstr>Variables</vt:lpstr>
      <vt:lpstr>Variable Expansion</vt:lpstr>
      <vt:lpstr>Dollar-Sign Expansion</vt:lpstr>
      <vt:lpstr>Activities</vt:lpstr>
      <vt:lpstr>PowerPoint Presentation</vt:lpstr>
      <vt:lpstr>Learning objectives</vt:lpstr>
      <vt:lpstr>Bookmarks</vt:lpstr>
      <vt:lpstr>Activity 10.1 – Create a Bookmark</vt:lpstr>
      <vt:lpstr>PowerPoint Presentation</vt:lpstr>
      <vt:lpstr>Learning objectives</vt:lpstr>
      <vt:lpstr>Set analysis basics </vt:lpstr>
      <vt:lpstr>Set Basic Components</vt:lpstr>
      <vt:lpstr>Set basic components</vt:lpstr>
      <vt:lpstr>Set Identifiers</vt:lpstr>
      <vt:lpstr>Set Modifiers</vt:lpstr>
      <vt:lpstr>Modify the set</vt:lpstr>
      <vt:lpstr>Set Modifier Examples</vt:lpstr>
      <vt:lpstr>Set Operators</vt:lpstr>
      <vt:lpstr>Activities</vt:lpstr>
      <vt:lpstr>Comparative Analysis- Alternate States</vt:lpstr>
      <vt:lpstr>Document Properties Alternate State Set  Up </vt:lpstr>
      <vt:lpstr>Comparative Analysis - Define</vt:lpstr>
      <vt:lpstr>Comparative Analysis in QlikView</vt:lpstr>
      <vt:lpstr>Activities</vt:lpstr>
      <vt:lpstr>PowerPoint Presentation</vt:lpstr>
      <vt:lpstr>Appendix</vt:lpstr>
      <vt:lpstr>PowerPoint Presentation</vt:lpstr>
    </vt:vector>
  </TitlesOfParts>
  <Company>Qliktech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QlikView Power Point Template Front Title Page</dc:title>
  <dc:creator>Bernhard Steiner</dc:creator>
  <cp:lastModifiedBy>Gargi Seshadri</cp:lastModifiedBy>
  <cp:revision>872</cp:revision>
  <cp:lastPrinted>2013-10-30T07:14:02Z</cp:lastPrinted>
  <dcterms:created xsi:type="dcterms:W3CDTF">2013-09-16T08:22:22Z</dcterms:created>
  <dcterms:modified xsi:type="dcterms:W3CDTF">2016-11-01T16:53:20Z</dcterms:modified>
</cp:coreProperties>
</file>